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0"/>
  </p:notesMasterIdLst>
  <p:sldIdLst>
    <p:sldId id="346" r:id="rId2"/>
    <p:sldId id="261" r:id="rId3"/>
    <p:sldId id="285" r:id="rId4"/>
    <p:sldId id="333" r:id="rId5"/>
    <p:sldId id="334" r:id="rId6"/>
    <p:sldId id="339" r:id="rId7"/>
    <p:sldId id="338" r:id="rId8"/>
    <p:sldId id="340" r:id="rId9"/>
    <p:sldId id="341" r:id="rId10"/>
    <p:sldId id="342" r:id="rId11"/>
    <p:sldId id="343" r:id="rId12"/>
    <p:sldId id="304" r:id="rId13"/>
    <p:sldId id="335" r:id="rId14"/>
    <p:sldId id="344" r:id="rId15"/>
    <p:sldId id="336" r:id="rId16"/>
    <p:sldId id="337" r:id="rId17"/>
    <p:sldId id="318" r:id="rId18"/>
    <p:sldId id="321" r:id="rId19"/>
    <p:sldId id="319" r:id="rId20"/>
    <p:sldId id="320" r:id="rId21"/>
    <p:sldId id="314" r:id="rId22"/>
    <p:sldId id="306" r:id="rId23"/>
    <p:sldId id="316" r:id="rId24"/>
    <p:sldId id="317" r:id="rId25"/>
    <p:sldId id="312" r:id="rId26"/>
    <p:sldId id="311" r:id="rId27"/>
    <p:sldId id="307" r:id="rId28"/>
    <p:sldId id="323" r:id="rId29"/>
    <p:sldId id="322" r:id="rId30"/>
    <p:sldId id="324" r:id="rId31"/>
    <p:sldId id="325" r:id="rId32"/>
    <p:sldId id="327" r:id="rId33"/>
    <p:sldId id="328" r:id="rId34"/>
    <p:sldId id="329" r:id="rId35"/>
    <p:sldId id="330" r:id="rId36"/>
    <p:sldId id="331" r:id="rId37"/>
    <p:sldId id="332" r:id="rId38"/>
    <p:sldId id="345" r:id="rId39"/>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uest Contributor" initials="GC" lastIdx="4" clrIdx="1">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0DEEF"/>
          </a:solidFill>
        </a:fill>
      </a:tcStyle>
    </a:wholeTbl>
    <a:band2H>
      <a:tcTxStyle/>
      <a:tcStyle>
        <a:tcBdr/>
        <a:fill>
          <a:solidFill>
            <a:srgbClr val="E9EFF7"/>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0E0E0"/>
          </a:solidFill>
        </a:fill>
      </a:tcStyle>
    </a:wholeTbl>
    <a:band2H>
      <a:tcTxStyle/>
      <a:tcStyle>
        <a:tcBdr/>
        <a:fill>
          <a:solidFill>
            <a:srgbClr val="F0F0F0"/>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4E2CE"/>
          </a:solidFill>
        </a:fill>
      </a:tcStyle>
    </a:wholeTbl>
    <a:band2H>
      <a:tcTxStyle/>
      <a:tcStyle>
        <a:tcBdr/>
        <a:fill>
          <a:solidFill>
            <a:srgbClr val="EBF1E8"/>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401" autoAdjust="0"/>
    <p:restoredTop sz="86802" autoAdjust="0"/>
  </p:normalViewPr>
  <p:slideViewPr>
    <p:cSldViewPr snapToGrid="0">
      <p:cViewPr varScale="1">
        <p:scale>
          <a:sx n="88" d="100"/>
          <a:sy n="88" d="100"/>
        </p:scale>
        <p:origin x="475" y="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commentAuthors" Target="commentAuthor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1DDEF67-2610-4A35-AD7A-5D86FC313B48}"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CD7A7C01-A85F-40FF-9A32-6D061561E298}">
      <dgm:prSet phldrT="[Text]" custT="1"/>
      <dgm:spPr>
        <a:solidFill>
          <a:srgbClr val="00B0F0"/>
        </a:solidFill>
      </dgm:spPr>
      <dgm:t>
        <a:bodyPr/>
        <a:lstStyle/>
        <a:p>
          <a:r>
            <a:rPr lang="en-US" sz="1800" b="1" dirty="0" smtClean="0">
              <a:latin typeface="Garamond" panose="02020404030301010803" pitchFamily="18" charset="0"/>
            </a:rPr>
            <a:t>Kubernetes</a:t>
          </a:r>
          <a:r>
            <a:rPr lang="en-US" sz="1800" b="1" baseline="0" dirty="0" smtClean="0">
              <a:latin typeface="Garamond" panose="02020404030301010803" pitchFamily="18" charset="0"/>
            </a:rPr>
            <a:t> Volume</a:t>
          </a:r>
          <a:endParaRPr lang="en-US" sz="1800" b="1" dirty="0">
            <a:latin typeface="Garamond" panose="02020404030301010803" pitchFamily="18" charset="0"/>
          </a:endParaRPr>
        </a:p>
      </dgm:t>
    </dgm:pt>
    <dgm:pt modelId="{BC433D68-1164-45AE-B4EE-458A2FB094B2}" type="parTrans" cxnId="{9F44B4F0-3517-4D29-A50A-C7D8CA443B0B}">
      <dgm:prSet/>
      <dgm:spPr/>
      <dgm:t>
        <a:bodyPr/>
        <a:lstStyle/>
        <a:p>
          <a:endParaRPr lang="en-US"/>
        </a:p>
      </dgm:t>
    </dgm:pt>
    <dgm:pt modelId="{BA4907A9-5760-4ADA-9133-183B2CF9E337}" type="sibTrans" cxnId="{9F44B4F0-3517-4D29-A50A-C7D8CA443B0B}">
      <dgm:prSet/>
      <dgm:spPr/>
      <dgm:t>
        <a:bodyPr/>
        <a:lstStyle/>
        <a:p>
          <a:endParaRPr lang="en-US"/>
        </a:p>
      </dgm:t>
    </dgm:pt>
    <dgm:pt modelId="{D4FABB88-0FE2-4D97-B820-479BE9D10457}">
      <dgm:prSet phldrT="[Text]"/>
      <dgm:spPr>
        <a:solidFill>
          <a:schemeClr val="accent6">
            <a:lumMod val="50000"/>
          </a:schemeClr>
        </a:solidFill>
        <a:ln>
          <a:solidFill>
            <a:schemeClr val="bg1"/>
          </a:solidFill>
        </a:ln>
      </dgm:spPr>
      <dgm:t>
        <a:bodyPr/>
        <a:lstStyle/>
        <a:p>
          <a:r>
            <a:rPr lang="en-US" b="1" dirty="0" smtClean="0">
              <a:latin typeface="+mn-lt"/>
            </a:rPr>
            <a:t>VS</a:t>
          </a:r>
          <a:endParaRPr lang="en-US" b="1" dirty="0">
            <a:latin typeface="+mn-lt"/>
          </a:endParaRPr>
        </a:p>
      </dgm:t>
    </dgm:pt>
    <dgm:pt modelId="{56B7F278-9779-489A-905D-D5465538EAC3}" type="parTrans" cxnId="{B3B87E19-FE2D-42CF-BBB1-EE700B8A77A2}">
      <dgm:prSet/>
      <dgm:spPr/>
      <dgm:t>
        <a:bodyPr/>
        <a:lstStyle/>
        <a:p>
          <a:endParaRPr lang="en-US"/>
        </a:p>
      </dgm:t>
    </dgm:pt>
    <dgm:pt modelId="{3EA857FA-31BB-424B-8264-BD4E7790356A}" type="sibTrans" cxnId="{B3B87E19-FE2D-42CF-BBB1-EE700B8A77A2}">
      <dgm:prSet/>
      <dgm:spPr/>
      <dgm:t>
        <a:bodyPr/>
        <a:lstStyle/>
        <a:p>
          <a:endParaRPr lang="en-US"/>
        </a:p>
      </dgm:t>
    </dgm:pt>
    <dgm:pt modelId="{5DFB5AB4-CD3F-4BA5-B7FC-8BD75073B341}">
      <dgm:prSet phldrT="[Text]" custT="1"/>
      <dgm:spPr>
        <a:solidFill>
          <a:srgbClr val="00B0F0"/>
        </a:solidFill>
      </dgm:spPr>
      <dgm:t>
        <a:bodyPr/>
        <a:lstStyle/>
        <a:p>
          <a:r>
            <a:rPr lang="en-US" sz="1800" b="1" dirty="0" smtClean="0">
              <a:latin typeface="Garamond" panose="02020404030301010803" pitchFamily="18" charset="0"/>
            </a:rPr>
            <a:t>Persistent Volume</a:t>
          </a:r>
          <a:endParaRPr lang="en-US" sz="1800" b="1" dirty="0">
            <a:latin typeface="Garamond" panose="02020404030301010803" pitchFamily="18" charset="0"/>
          </a:endParaRPr>
        </a:p>
      </dgm:t>
    </dgm:pt>
    <dgm:pt modelId="{CAB04B61-1626-4208-AE43-4E81775F8F71}" type="parTrans" cxnId="{2D740072-9615-4216-BD45-DD4F9BA0BD13}">
      <dgm:prSet/>
      <dgm:spPr/>
      <dgm:t>
        <a:bodyPr/>
        <a:lstStyle/>
        <a:p>
          <a:endParaRPr lang="en-US"/>
        </a:p>
      </dgm:t>
    </dgm:pt>
    <dgm:pt modelId="{4EFA0949-871B-4A72-9583-CE2D4B3B9B2D}" type="sibTrans" cxnId="{2D740072-9615-4216-BD45-DD4F9BA0BD13}">
      <dgm:prSet/>
      <dgm:spPr/>
      <dgm:t>
        <a:bodyPr/>
        <a:lstStyle/>
        <a:p>
          <a:endParaRPr lang="en-US"/>
        </a:p>
      </dgm:t>
    </dgm:pt>
    <dgm:pt modelId="{0CBC18C5-247B-4203-BDE8-5725045D4B3E}">
      <dgm:prSet phldrT="[Text]" custT="1"/>
      <dgm:spPr>
        <a:solidFill>
          <a:schemeClr val="bg1">
            <a:alpha val="90000"/>
          </a:schemeClr>
        </a:solidFill>
      </dgm:spPr>
      <dgm:t>
        <a:bodyPr/>
        <a:lstStyle/>
        <a:p>
          <a:pPr marL="57150" lvl="1" indent="0" algn="l" defTabSz="488950">
            <a:lnSpc>
              <a:spcPct val="90000"/>
            </a:lnSpc>
            <a:spcBef>
              <a:spcPct val="0"/>
            </a:spcBef>
            <a:spcAft>
              <a:spcPct val="15000"/>
            </a:spcAft>
            <a:buNone/>
          </a:pPr>
          <a:r>
            <a:rPr lang="en-US" sz="1600" dirty="0" smtClean="0">
              <a:solidFill>
                <a:schemeClr val="tx1">
                  <a:lumMod val="65000"/>
                  <a:lumOff val="35000"/>
                </a:schemeClr>
              </a:solidFill>
              <a:latin typeface="Garamond" panose="02020404030301010803" pitchFamily="18" charset="0"/>
            </a:rPr>
            <a:t>In persistent volumes</a:t>
          </a:r>
          <a:r>
            <a:rPr lang="en-US" sz="1600" baseline="0" dirty="0" smtClean="0">
              <a:solidFill>
                <a:schemeClr val="tx1">
                  <a:lumMod val="65000"/>
                  <a:lumOff val="35000"/>
                </a:schemeClr>
              </a:solidFill>
              <a:latin typeface="Garamond" panose="02020404030301010803" pitchFamily="18" charset="0"/>
            </a:rPr>
            <a:t> and claims, there is a strict enforcement of resource utilization dictated by the policy defined during the creation of resources.</a:t>
          </a:r>
          <a:endParaRPr lang="en-US" sz="1600" dirty="0">
            <a:solidFill>
              <a:schemeClr val="tx1">
                <a:lumMod val="65000"/>
                <a:lumOff val="35000"/>
              </a:schemeClr>
            </a:solidFill>
            <a:latin typeface="Garamond" panose="02020404030301010803" pitchFamily="18" charset="0"/>
          </a:endParaRPr>
        </a:p>
      </dgm:t>
    </dgm:pt>
    <dgm:pt modelId="{02353086-BE96-45F1-89E4-CEDC9AF4E3A8}" type="parTrans" cxnId="{CFC43662-A387-4252-856C-01F31E93126D}">
      <dgm:prSet/>
      <dgm:spPr/>
      <dgm:t>
        <a:bodyPr/>
        <a:lstStyle/>
        <a:p>
          <a:endParaRPr lang="en-US"/>
        </a:p>
      </dgm:t>
    </dgm:pt>
    <dgm:pt modelId="{465FE7B0-2030-47D2-81D6-C4587CBB2C8D}" type="sibTrans" cxnId="{CFC43662-A387-4252-856C-01F31E93126D}">
      <dgm:prSet/>
      <dgm:spPr/>
      <dgm:t>
        <a:bodyPr/>
        <a:lstStyle/>
        <a:p>
          <a:endParaRPr lang="en-US"/>
        </a:p>
      </dgm:t>
    </dgm:pt>
    <dgm:pt modelId="{0E3F3C88-A4F5-D842-8A39-08EB3DB08ED8}">
      <dgm:prSet phldrT="[Text]" custT="1"/>
      <dgm:spPr>
        <a:solidFill>
          <a:schemeClr val="bg1">
            <a:alpha val="90000"/>
          </a:schemeClr>
        </a:solidFill>
      </dgm:spPr>
      <dgm:t>
        <a:bodyPr/>
        <a:lstStyle/>
        <a:p>
          <a:r>
            <a:rPr lang="en-US" sz="1600" baseline="0" dirty="0" smtClean="0">
              <a:latin typeface="Garamond" panose="02020404030301010803" pitchFamily="18" charset="0"/>
            </a:rPr>
            <a:t>Developers don’t expect a storage resource to be pre-provisioned before using volumes </a:t>
          </a:r>
          <a:endParaRPr lang="en-US" sz="1600" dirty="0">
            <a:latin typeface="Garamond" panose="02020404030301010803" pitchFamily="18" charset="0"/>
          </a:endParaRPr>
        </a:p>
      </dgm:t>
    </dgm:pt>
    <dgm:pt modelId="{DE55F81E-E46E-2F4C-AC4B-E84FEE1EDA79}" type="sibTrans" cxnId="{5E08D878-EA97-1640-8270-16319D379A30}">
      <dgm:prSet/>
      <dgm:spPr/>
      <dgm:t>
        <a:bodyPr/>
        <a:lstStyle/>
        <a:p>
          <a:endParaRPr lang="en-US"/>
        </a:p>
      </dgm:t>
    </dgm:pt>
    <dgm:pt modelId="{E18D329C-B540-974B-8FC3-2509BA3AABCE}" type="parTrans" cxnId="{5E08D878-EA97-1640-8270-16319D379A30}">
      <dgm:prSet/>
      <dgm:spPr/>
      <dgm:t>
        <a:bodyPr/>
        <a:lstStyle/>
        <a:p>
          <a:endParaRPr lang="en-US"/>
        </a:p>
      </dgm:t>
    </dgm:pt>
    <dgm:pt modelId="{D71284C4-E239-DE46-AE06-72D559FF6929}">
      <dgm:prSet phldrT="[Text]" custT="1"/>
      <dgm:spPr>
        <a:solidFill>
          <a:schemeClr val="bg1">
            <a:alpha val="90000"/>
          </a:schemeClr>
        </a:solidFill>
      </dgm:spPr>
      <dgm:t>
        <a:bodyPr/>
        <a:lstStyle/>
        <a:p>
          <a:r>
            <a:rPr lang="en-US" sz="1600" baseline="0" dirty="0" smtClean="0">
              <a:latin typeface="Garamond" panose="02020404030301010803" pitchFamily="18" charset="0"/>
            </a:rPr>
            <a:t>Volumes can use implicit host-based storage or can explicitly request for persistence backed by external block storage devices and distributed file systems.</a:t>
          </a:r>
          <a:endParaRPr lang="en-US" sz="1600" dirty="0">
            <a:latin typeface="Garamond" panose="02020404030301010803" pitchFamily="18" charset="0"/>
          </a:endParaRPr>
        </a:p>
      </dgm:t>
    </dgm:pt>
    <dgm:pt modelId="{156DE3C1-C490-0B42-A89A-5F1649B48873}" type="sibTrans" cxnId="{36F02C8F-1AB7-7F47-AD1A-A8601B6797C3}">
      <dgm:prSet/>
      <dgm:spPr/>
      <dgm:t>
        <a:bodyPr/>
        <a:lstStyle/>
        <a:p>
          <a:endParaRPr lang="en-US"/>
        </a:p>
      </dgm:t>
    </dgm:pt>
    <dgm:pt modelId="{3E0866E1-F58E-4549-A889-5424E74D97F4}" type="parTrans" cxnId="{36F02C8F-1AB7-7F47-AD1A-A8601B6797C3}">
      <dgm:prSet/>
      <dgm:spPr/>
      <dgm:t>
        <a:bodyPr/>
        <a:lstStyle/>
        <a:p>
          <a:endParaRPr lang="en-US"/>
        </a:p>
      </dgm:t>
    </dgm:pt>
    <dgm:pt modelId="{FB347CCE-B40F-455F-B685-90FDD507432F}">
      <dgm:prSet phldrT="[Text]" custT="1"/>
      <dgm:spPr>
        <a:solidFill>
          <a:schemeClr val="bg1">
            <a:alpha val="90000"/>
          </a:schemeClr>
        </a:solidFill>
      </dgm:spPr>
      <dgm:t>
        <a:bodyPr/>
        <a:lstStyle/>
        <a:p>
          <a:r>
            <a:rPr lang="en-US" sz="1600" dirty="0" smtClean="0">
              <a:latin typeface="Garamond" panose="02020404030301010803" pitchFamily="18" charset="0"/>
            </a:rPr>
            <a:t>Volumes</a:t>
          </a:r>
          <a:r>
            <a:rPr lang="en-US" sz="1600" baseline="0" dirty="0" smtClean="0">
              <a:latin typeface="Garamond" panose="02020404030301010803" pitchFamily="18" charset="0"/>
            </a:rPr>
            <a:t> are similar to docker volumes in which container request for persistence at runtime, which is provided by the host.</a:t>
          </a:r>
          <a:endParaRPr lang="en-US" sz="1600" dirty="0">
            <a:latin typeface="Garamond" panose="02020404030301010803" pitchFamily="18" charset="0"/>
          </a:endParaRPr>
        </a:p>
      </dgm:t>
    </dgm:pt>
    <dgm:pt modelId="{8BCAE6DE-AA42-4973-A86C-0D8B498F7FE8}" type="sibTrans" cxnId="{89B95411-41F4-4EC4-8AC5-917BA50F1E88}">
      <dgm:prSet/>
      <dgm:spPr/>
      <dgm:t>
        <a:bodyPr/>
        <a:lstStyle/>
        <a:p>
          <a:endParaRPr lang="en-US"/>
        </a:p>
      </dgm:t>
    </dgm:pt>
    <dgm:pt modelId="{A88EE57F-7490-42DD-ABF2-D57FD49BC2C1}" type="parTrans" cxnId="{89B95411-41F4-4EC4-8AC5-917BA50F1E88}">
      <dgm:prSet/>
      <dgm:spPr/>
      <dgm:t>
        <a:bodyPr/>
        <a:lstStyle/>
        <a:p>
          <a:endParaRPr lang="en-US"/>
        </a:p>
      </dgm:t>
    </dgm:pt>
    <dgm:pt modelId="{6D150D0A-D4F4-48FD-AEB2-57E637D0AE36}">
      <dgm:prSet phldrT="[Text]" custT="1"/>
      <dgm:spPr>
        <a:solidFill>
          <a:schemeClr val="bg1">
            <a:alpha val="90000"/>
          </a:schemeClr>
        </a:solidFill>
      </dgm:spPr>
      <dgm:t>
        <a:bodyPr/>
        <a:lstStyle/>
        <a:p>
          <a:endParaRPr lang="en-US" sz="1600" dirty="0">
            <a:latin typeface="Garamond" panose="02020404030301010803" pitchFamily="18" charset="0"/>
          </a:endParaRPr>
        </a:p>
      </dgm:t>
    </dgm:pt>
    <dgm:pt modelId="{9321AD50-3FF1-44E9-BC13-A1EE0AED807C}" type="parTrans" cxnId="{60213455-95F2-4429-81DA-A1BB5BA9D507}">
      <dgm:prSet/>
      <dgm:spPr/>
      <dgm:t>
        <a:bodyPr/>
        <a:lstStyle/>
        <a:p>
          <a:endParaRPr lang="en-IN"/>
        </a:p>
      </dgm:t>
    </dgm:pt>
    <dgm:pt modelId="{7CE7001F-F2DA-4CDD-BBB7-7A362491C225}" type="sibTrans" cxnId="{60213455-95F2-4429-81DA-A1BB5BA9D507}">
      <dgm:prSet/>
      <dgm:spPr/>
      <dgm:t>
        <a:bodyPr/>
        <a:lstStyle/>
        <a:p>
          <a:endParaRPr lang="en-IN"/>
        </a:p>
      </dgm:t>
    </dgm:pt>
    <dgm:pt modelId="{CD5C3F3C-6AA0-465E-B401-5688DF568EAE}">
      <dgm:prSet phldrT="[Text]" custT="1"/>
      <dgm:spPr>
        <a:solidFill>
          <a:schemeClr val="bg1">
            <a:alpha val="90000"/>
          </a:schemeClr>
        </a:solidFill>
      </dgm:spPr>
      <dgm:t>
        <a:bodyPr/>
        <a:lstStyle/>
        <a:p>
          <a:endParaRPr lang="en-US" sz="1600" dirty="0">
            <a:latin typeface="Garamond" panose="02020404030301010803" pitchFamily="18" charset="0"/>
          </a:endParaRPr>
        </a:p>
      </dgm:t>
    </dgm:pt>
    <dgm:pt modelId="{B93427D5-3EAC-465E-8696-7939350C3F3B}" type="parTrans" cxnId="{7ACDE9CF-BCC2-4F72-BFB0-03811E939706}">
      <dgm:prSet/>
      <dgm:spPr/>
      <dgm:t>
        <a:bodyPr/>
        <a:lstStyle/>
        <a:p>
          <a:endParaRPr lang="en-IN"/>
        </a:p>
      </dgm:t>
    </dgm:pt>
    <dgm:pt modelId="{DC1CC542-AB30-4649-893B-C854971E03E8}" type="sibTrans" cxnId="{7ACDE9CF-BCC2-4F72-BFB0-03811E939706}">
      <dgm:prSet/>
      <dgm:spPr/>
      <dgm:t>
        <a:bodyPr/>
        <a:lstStyle/>
        <a:p>
          <a:endParaRPr lang="en-IN"/>
        </a:p>
      </dgm:t>
    </dgm:pt>
    <dgm:pt modelId="{650D24EF-3081-47D8-BD11-679DD8275767}" type="pres">
      <dgm:prSet presAssocID="{D1DDEF67-2610-4A35-AD7A-5D86FC313B48}" presName="Name0" presStyleCnt="0">
        <dgm:presLayoutVars>
          <dgm:dir/>
          <dgm:animLvl val="lvl"/>
          <dgm:resizeHandles val="exact"/>
        </dgm:presLayoutVars>
      </dgm:prSet>
      <dgm:spPr/>
      <dgm:t>
        <a:bodyPr/>
        <a:lstStyle/>
        <a:p>
          <a:endParaRPr lang="en-US"/>
        </a:p>
      </dgm:t>
    </dgm:pt>
    <dgm:pt modelId="{D3A3AB34-A14D-47C2-9D0D-B01C39565513}" type="pres">
      <dgm:prSet presAssocID="{CD7A7C01-A85F-40FF-9A32-6D061561E298}" presName="composite" presStyleCnt="0"/>
      <dgm:spPr/>
      <dgm:t>
        <a:bodyPr/>
        <a:lstStyle/>
        <a:p>
          <a:endParaRPr lang="en-IN"/>
        </a:p>
      </dgm:t>
    </dgm:pt>
    <dgm:pt modelId="{38D7B40E-F1B1-4B5B-88A5-265546CDF40F}" type="pres">
      <dgm:prSet presAssocID="{CD7A7C01-A85F-40FF-9A32-6D061561E298}" presName="parTx" presStyleLbl="alignNode1" presStyleIdx="0" presStyleCnt="3" custScaleX="130909" custLinFactNeighborX="16258" custLinFactNeighborY="3649">
        <dgm:presLayoutVars>
          <dgm:chMax val="0"/>
          <dgm:chPref val="0"/>
          <dgm:bulletEnabled val="1"/>
        </dgm:presLayoutVars>
      </dgm:prSet>
      <dgm:spPr/>
      <dgm:t>
        <a:bodyPr/>
        <a:lstStyle/>
        <a:p>
          <a:endParaRPr lang="en-US"/>
        </a:p>
      </dgm:t>
    </dgm:pt>
    <dgm:pt modelId="{647F4E5F-85DF-4A2C-AF5D-8346E47DC8F8}" type="pres">
      <dgm:prSet presAssocID="{CD7A7C01-A85F-40FF-9A32-6D061561E298}" presName="desTx" presStyleLbl="alignAccFollowNode1" presStyleIdx="0" presStyleCnt="3" custScaleX="132884" custScaleY="100307" custLinFactNeighborX="16258" custLinFactNeighborY="373">
        <dgm:presLayoutVars>
          <dgm:bulletEnabled val="1"/>
        </dgm:presLayoutVars>
      </dgm:prSet>
      <dgm:spPr/>
      <dgm:t>
        <a:bodyPr/>
        <a:lstStyle/>
        <a:p>
          <a:endParaRPr lang="en-US"/>
        </a:p>
      </dgm:t>
    </dgm:pt>
    <dgm:pt modelId="{28044024-6A84-4C13-9F14-BC4EF09A885B}" type="pres">
      <dgm:prSet presAssocID="{BA4907A9-5760-4ADA-9133-183B2CF9E337}" presName="space" presStyleCnt="0"/>
      <dgm:spPr/>
      <dgm:t>
        <a:bodyPr/>
        <a:lstStyle/>
        <a:p>
          <a:endParaRPr lang="en-IN"/>
        </a:p>
      </dgm:t>
    </dgm:pt>
    <dgm:pt modelId="{5C6FB749-FD1C-4696-AD31-E3B4C3C69836}" type="pres">
      <dgm:prSet presAssocID="{D4FABB88-0FE2-4D97-B820-479BE9D10457}" presName="composite" presStyleCnt="0"/>
      <dgm:spPr/>
      <dgm:t>
        <a:bodyPr/>
        <a:lstStyle/>
        <a:p>
          <a:endParaRPr lang="en-IN"/>
        </a:p>
      </dgm:t>
    </dgm:pt>
    <dgm:pt modelId="{22E3EDF0-F2B2-4B5B-ADD7-52BCF0B2D74D}" type="pres">
      <dgm:prSet presAssocID="{D4FABB88-0FE2-4D97-B820-479BE9D10457}" presName="parTx" presStyleLbl="alignNode1" presStyleIdx="1" presStyleCnt="3" custScaleX="49954" custLinFactNeighborX="-570" custLinFactNeighborY="96360">
        <dgm:presLayoutVars>
          <dgm:chMax val="0"/>
          <dgm:chPref val="0"/>
          <dgm:bulletEnabled val="1"/>
        </dgm:presLayoutVars>
      </dgm:prSet>
      <dgm:spPr/>
      <dgm:t>
        <a:bodyPr/>
        <a:lstStyle/>
        <a:p>
          <a:endParaRPr lang="en-US"/>
        </a:p>
      </dgm:t>
    </dgm:pt>
    <dgm:pt modelId="{A9BAC376-E9C3-4578-9A10-8890943A59D6}" type="pres">
      <dgm:prSet presAssocID="{D4FABB88-0FE2-4D97-B820-479BE9D10457}" presName="desTx" presStyleLbl="alignAccFollowNode1" presStyleIdx="1" presStyleCnt="3" custScaleY="40527" custLinFactNeighborY="-43880">
        <dgm:presLayoutVars>
          <dgm:bulletEnabled val="1"/>
        </dgm:presLayoutVars>
      </dgm:prSet>
      <dgm:spPr>
        <a:noFill/>
        <a:ln>
          <a:noFill/>
        </a:ln>
      </dgm:spPr>
      <dgm:t>
        <a:bodyPr/>
        <a:lstStyle/>
        <a:p>
          <a:endParaRPr lang="en-US"/>
        </a:p>
      </dgm:t>
    </dgm:pt>
    <dgm:pt modelId="{E4135D40-A4D7-47F2-96DF-43EE98F542BC}" type="pres">
      <dgm:prSet presAssocID="{3EA857FA-31BB-424B-8264-BD4E7790356A}" presName="space" presStyleCnt="0"/>
      <dgm:spPr/>
      <dgm:t>
        <a:bodyPr/>
        <a:lstStyle/>
        <a:p>
          <a:endParaRPr lang="en-IN"/>
        </a:p>
      </dgm:t>
    </dgm:pt>
    <dgm:pt modelId="{714668C3-D500-475B-845E-A715A025F61B}" type="pres">
      <dgm:prSet presAssocID="{5DFB5AB4-CD3F-4BA5-B7FC-8BD75073B341}" presName="composite" presStyleCnt="0"/>
      <dgm:spPr/>
      <dgm:t>
        <a:bodyPr/>
        <a:lstStyle/>
        <a:p>
          <a:endParaRPr lang="en-IN"/>
        </a:p>
      </dgm:t>
    </dgm:pt>
    <dgm:pt modelId="{B63AC916-124E-4A30-8D07-2F672BEA139C}" type="pres">
      <dgm:prSet presAssocID="{5DFB5AB4-CD3F-4BA5-B7FC-8BD75073B341}" presName="parTx" presStyleLbl="alignNode1" presStyleIdx="2" presStyleCnt="3" custScaleX="137892" custLinFactNeighborX="-20752">
        <dgm:presLayoutVars>
          <dgm:chMax val="0"/>
          <dgm:chPref val="0"/>
          <dgm:bulletEnabled val="1"/>
        </dgm:presLayoutVars>
      </dgm:prSet>
      <dgm:spPr/>
      <dgm:t>
        <a:bodyPr/>
        <a:lstStyle/>
        <a:p>
          <a:endParaRPr lang="en-US"/>
        </a:p>
      </dgm:t>
    </dgm:pt>
    <dgm:pt modelId="{D77ED6BF-5991-4D23-A857-9D0AE34F8F81}" type="pres">
      <dgm:prSet presAssocID="{5DFB5AB4-CD3F-4BA5-B7FC-8BD75073B341}" presName="desTx" presStyleLbl="alignAccFollowNode1" presStyleIdx="2" presStyleCnt="3" custScaleX="135981" custLinFactNeighborX="-20752">
        <dgm:presLayoutVars>
          <dgm:bulletEnabled val="1"/>
        </dgm:presLayoutVars>
      </dgm:prSet>
      <dgm:spPr/>
      <dgm:t>
        <a:bodyPr/>
        <a:lstStyle/>
        <a:p>
          <a:endParaRPr lang="en-US"/>
        </a:p>
      </dgm:t>
    </dgm:pt>
  </dgm:ptLst>
  <dgm:cxnLst>
    <dgm:cxn modelId="{CFC43662-A387-4252-856C-01F31E93126D}" srcId="{5DFB5AB4-CD3F-4BA5-B7FC-8BD75073B341}" destId="{0CBC18C5-247B-4203-BDE8-5725045D4B3E}" srcOrd="0" destOrd="0" parTransId="{02353086-BE96-45F1-89E4-CEDC9AF4E3A8}" sibTransId="{465FE7B0-2030-47D2-81D6-C4587CBB2C8D}"/>
    <dgm:cxn modelId="{B9F8125B-D7FB-4DB5-9785-5AB735464E81}" type="presOf" srcId="{6D150D0A-D4F4-48FD-AEB2-57E637D0AE36}" destId="{647F4E5F-85DF-4A2C-AF5D-8346E47DC8F8}" srcOrd="0" destOrd="3" presId="urn:microsoft.com/office/officeart/2005/8/layout/hList1"/>
    <dgm:cxn modelId="{F8C76E2B-F164-5749-A059-669F61EA0D0A}" type="presOf" srcId="{D71284C4-E239-DE46-AE06-72D559FF6929}" destId="{647F4E5F-85DF-4A2C-AF5D-8346E47DC8F8}" srcOrd="0" destOrd="2" presId="urn:microsoft.com/office/officeart/2005/8/layout/hList1"/>
    <dgm:cxn modelId="{95495C58-2DF9-4C47-A533-3A7F5FE0ECBF}" type="presOf" srcId="{CD7A7C01-A85F-40FF-9A32-6D061561E298}" destId="{38D7B40E-F1B1-4B5B-88A5-265546CDF40F}" srcOrd="0" destOrd="0" presId="urn:microsoft.com/office/officeart/2005/8/layout/hList1"/>
    <dgm:cxn modelId="{B3B87E19-FE2D-42CF-BBB1-EE700B8A77A2}" srcId="{D1DDEF67-2610-4A35-AD7A-5D86FC313B48}" destId="{D4FABB88-0FE2-4D97-B820-479BE9D10457}" srcOrd="1" destOrd="0" parTransId="{56B7F278-9779-489A-905D-D5465538EAC3}" sibTransId="{3EA857FA-31BB-424B-8264-BD4E7790356A}"/>
    <dgm:cxn modelId="{36F02C8F-1AB7-7F47-AD1A-A8601B6797C3}" srcId="{CD7A7C01-A85F-40FF-9A32-6D061561E298}" destId="{D71284C4-E239-DE46-AE06-72D559FF6929}" srcOrd="2" destOrd="0" parTransId="{3E0866E1-F58E-4549-A889-5424E74D97F4}" sibTransId="{156DE3C1-C490-0B42-A89A-5F1649B48873}"/>
    <dgm:cxn modelId="{0796BB6E-F3BB-FE44-91E8-4971E3DFE7E3}" type="presOf" srcId="{D4FABB88-0FE2-4D97-B820-479BE9D10457}" destId="{22E3EDF0-F2B2-4B5B-ADD7-52BCF0B2D74D}" srcOrd="0" destOrd="0" presId="urn:microsoft.com/office/officeart/2005/8/layout/hList1"/>
    <dgm:cxn modelId="{EE43EFA9-E6A7-A246-80C0-A714261FBEFA}" type="presOf" srcId="{5DFB5AB4-CD3F-4BA5-B7FC-8BD75073B341}" destId="{B63AC916-124E-4A30-8D07-2F672BEA139C}" srcOrd="0" destOrd="0" presId="urn:microsoft.com/office/officeart/2005/8/layout/hList1"/>
    <dgm:cxn modelId="{89B95411-41F4-4EC4-8AC5-917BA50F1E88}" srcId="{CD7A7C01-A85F-40FF-9A32-6D061561E298}" destId="{FB347CCE-B40F-455F-B685-90FDD507432F}" srcOrd="0" destOrd="0" parTransId="{A88EE57F-7490-42DD-ABF2-D57FD49BC2C1}" sibTransId="{8BCAE6DE-AA42-4973-A86C-0D8B498F7FE8}"/>
    <dgm:cxn modelId="{8B85B9B8-75F3-2E44-9C1A-0BAA690318E1}" type="presOf" srcId="{0CBC18C5-247B-4203-BDE8-5725045D4B3E}" destId="{D77ED6BF-5991-4D23-A857-9D0AE34F8F81}" srcOrd="0" destOrd="0" presId="urn:microsoft.com/office/officeart/2005/8/layout/hList1"/>
    <dgm:cxn modelId="{8FD54130-CF69-8742-9B60-6A773C49A6E2}" type="presOf" srcId="{FB347CCE-B40F-455F-B685-90FDD507432F}" destId="{647F4E5F-85DF-4A2C-AF5D-8346E47DC8F8}" srcOrd="0" destOrd="0" presId="urn:microsoft.com/office/officeart/2005/8/layout/hList1"/>
    <dgm:cxn modelId="{2D740072-9615-4216-BD45-DD4F9BA0BD13}" srcId="{D1DDEF67-2610-4A35-AD7A-5D86FC313B48}" destId="{5DFB5AB4-CD3F-4BA5-B7FC-8BD75073B341}" srcOrd="2" destOrd="0" parTransId="{CAB04B61-1626-4208-AE43-4E81775F8F71}" sibTransId="{4EFA0949-871B-4A72-9583-CE2D4B3B9B2D}"/>
    <dgm:cxn modelId="{A9BE9356-EF10-A047-BCB0-5CF0CD6E5B23}" type="presOf" srcId="{D1DDEF67-2610-4A35-AD7A-5D86FC313B48}" destId="{650D24EF-3081-47D8-BD11-679DD8275767}" srcOrd="0" destOrd="0" presId="urn:microsoft.com/office/officeart/2005/8/layout/hList1"/>
    <dgm:cxn modelId="{7ACDE9CF-BCC2-4F72-BFB0-03811E939706}" srcId="{CD7A7C01-A85F-40FF-9A32-6D061561E298}" destId="{CD5C3F3C-6AA0-465E-B401-5688DF568EAE}" srcOrd="1" destOrd="0" parTransId="{B93427D5-3EAC-465E-8696-7939350C3F3B}" sibTransId="{DC1CC542-AB30-4649-893B-C854971E03E8}"/>
    <dgm:cxn modelId="{60213455-95F2-4429-81DA-A1BB5BA9D507}" srcId="{CD7A7C01-A85F-40FF-9A32-6D061561E298}" destId="{6D150D0A-D4F4-48FD-AEB2-57E637D0AE36}" srcOrd="3" destOrd="0" parTransId="{9321AD50-3FF1-44E9-BC13-A1EE0AED807C}" sibTransId="{7CE7001F-F2DA-4CDD-BBB7-7A362491C225}"/>
    <dgm:cxn modelId="{0D698062-5783-9F4B-80AA-345778EFF449}" type="presOf" srcId="{0E3F3C88-A4F5-D842-8A39-08EB3DB08ED8}" destId="{647F4E5F-85DF-4A2C-AF5D-8346E47DC8F8}" srcOrd="0" destOrd="4" presId="urn:microsoft.com/office/officeart/2005/8/layout/hList1"/>
    <dgm:cxn modelId="{5E08D878-EA97-1640-8270-16319D379A30}" srcId="{CD7A7C01-A85F-40FF-9A32-6D061561E298}" destId="{0E3F3C88-A4F5-D842-8A39-08EB3DB08ED8}" srcOrd="4" destOrd="0" parTransId="{E18D329C-B540-974B-8FC3-2509BA3AABCE}" sibTransId="{DE55F81E-E46E-2F4C-AC4B-E84FEE1EDA79}"/>
    <dgm:cxn modelId="{9F44B4F0-3517-4D29-A50A-C7D8CA443B0B}" srcId="{D1DDEF67-2610-4A35-AD7A-5D86FC313B48}" destId="{CD7A7C01-A85F-40FF-9A32-6D061561E298}" srcOrd="0" destOrd="0" parTransId="{BC433D68-1164-45AE-B4EE-458A2FB094B2}" sibTransId="{BA4907A9-5760-4ADA-9133-183B2CF9E337}"/>
    <dgm:cxn modelId="{614E25DF-520B-4465-ACC3-3E03453E4407}" type="presOf" srcId="{CD5C3F3C-6AA0-465E-B401-5688DF568EAE}" destId="{647F4E5F-85DF-4A2C-AF5D-8346E47DC8F8}" srcOrd="0" destOrd="1" presId="urn:microsoft.com/office/officeart/2005/8/layout/hList1"/>
    <dgm:cxn modelId="{9F7DEB0E-B0B1-CA42-843F-C237570488CD}" type="presParOf" srcId="{650D24EF-3081-47D8-BD11-679DD8275767}" destId="{D3A3AB34-A14D-47C2-9D0D-B01C39565513}" srcOrd="0" destOrd="0" presId="urn:microsoft.com/office/officeart/2005/8/layout/hList1"/>
    <dgm:cxn modelId="{78B04448-CCE9-F54D-BC40-26DBD37760D1}" type="presParOf" srcId="{D3A3AB34-A14D-47C2-9D0D-B01C39565513}" destId="{38D7B40E-F1B1-4B5B-88A5-265546CDF40F}" srcOrd="0" destOrd="0" presId="urn:microsoft.com/office/officeart/2005/8/layout/hList1"/>
    <dgm:cxn modelId="{5DC76014-6AED-B742-AB3A-A173D7DB2DE9}" type="presParOf" srcId="{D3A3AB34-A14D-47C2-9D0D-B01C39565513}" destId="{647F4E5F-85DF-4A2C-AF5D-8346E47DC8F8}" srcOrd="1" destOrd="0" presId="urn:microsoft.com/office/officeart/2005/8/layout/hList1"/>
    <dgm:cxn modelId="{4F1F3F88-CB5D-2342-B660-A3173AAA6B9B}" type="presParOf" srcId="{650D24EF-3081-47D8-BD11-679DD8275767}" destId="{28044024-6A84-4C13-9F14-BC4EF09A885B}" srcOrd="1" destOrd="0" presId="urn:microsoft.com/office/officeart/2005/8/layout/hList1"/>
    <dgm:cxn modelId="{C62634A8-0275-9348-BB25-B9A60967642B}" type="presParOf" srcId="{650D24EF-3081-47D8-BD11-679DD8275767}" destId="{5C6FB749-FD1C-4696-AD31-E3B4C3C69836}" srcOrd="2" destOrd="0" presId="urn:microsoft.com/office/officeart/2005/8/layout/hList1"/>
    <dgm:cxn modelId="{963C4740-76B7-2D4C-AB05-E4C73DCCA116}" type="presParOf" srcId="{5C6FB749-FD1C-4696-AD31-E3B4C3C69836}" destId="{22E3EDF0-F2B2-4B5B-ADD7-52BCF0B2D74D}" srcOrd="0" destOrd="0" presId="urn:microsoft.com/office/officeart/2005/8/layout/hList1"/>
    <dgm:cxn modelId="{38B80B2C-14F0-3041-8D6E-484918AEA4FD}" type="presParOf" srcId="{5C6FB749-FD1C-4696-AD31-E3B4C3C69836}" destId="{A9BAC376-E9C3-4578-9A10-8890943A59D6}" srcOrd="1" destOrd="0" presId="urn:microsoft.com/office/officeart/2005/8/layout/hList1"/>
    <dgm:cxn modelId="{139134B4-7A37-ED4C-A505-A8966DD99761}" type="presParOf" srcId="{650D24EF-3081-47D8-BD11-679DD8275767}" destId="{E4135D40-A4D7-47F2-96DF-43EE98F542BC}" srcOrd="3" destOrd="0" presId="urn:microsoft.com/office/officeart/2005/8/layout/hList1"/>
    <dgm:cxn modelId="{42F6FD90-8D11-6B4E-8301-7E03C06550DE}" type="presParOf" srcId="{650D24EF-3081-47D8-BD11-679DD8275767}" destId="{714668C3-D500-475B-845E-A715A025F61B}" srcOrd="4" destOrd="0" presId="urn:microsoft.com/office/officeart/2005/8/layout/hList1"/>
    <dgm:cxn modelId="{2D820581-C34C-CC4C-8028-C5899E940650}" type="presParOf" srcId="{714668C3-D500-475B-845E-A715A025F61B}" destId="{B63AC916-124E-4A30-8D07-2F672BEA139C}" srcOrd="0" destOrd="0" presId="urn:microsoft.com/office/officeart/2005/8/layout/hList1"/>
    <dgm:cxn modelId="{5104D6D8-4D0F-B149-8E0F-51BAE07E3512}" type="presParOf" srcId="{714668C3-D500-475B-845E-A715A025F61B}" destId="{D77ED6BF-5991-4D23-A857-9D0AE34F8F81}" srcOrd="1" destOrd="0" presId="urn:microsoft.com/office/officeart/2005/8/layout/hList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1DDEF67-2610-4A35-AD7A-5D86FC313B48}"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CD7A7C01-A85F-40FF-9A32-6D061561E298}">
      <dgm:prSet phldrT="[Text]"/>
      <dgm:spPr>
        <a:solidFill>
          <a:srgbClr val="00B0F0"/>
        </a:solidFill>
      </dgm:spPr>
      <dgm:t>
        <a:bodyPr/>
        <a:lstStyle/>
        <a:p>
          <a:r>
            <a:rPr lang="en-US" b="1" dirty="0" smtClean="0">
              <a:latin typeface="Garamond" panose="02020404030301010803" pitchFamily="18" charset="0"/>
            </a:rPr>
            <a:t>Container network model (CNM) </a:t>
          </a:r>
          <a:endParaRPr lang="en-US" b="1" dirty="0">
            <a:latin typeface="Garamond" panose="02020404030301010803" pitchFamily="18" charset="0"/>
          </a:endParaRPr>
        </a:p>
      </dgm:t>
    </dgm:pt>
    <dgm:pt modelId="{BC433D68-1164-45AE-B4EE-458A2FB094B2}" type="parTrans" cxnId="{9F44B4F0-3517-4D29-A50A-C7D8CA443B0B}">
      <dgm:prSet/>
      <dgm:spPr/>
      <dgm:t>
        <a:bodyPr/>
        <a:lstStyle/>
        <a:p>
          <a:endParaRPr lang="en-US"/>
        </a:p>
      </dgm:t>
    </dgm:pt>
    <dgm:pt modelId="{BA4907A9-5760-4ADA-9133-183B2CF9E337}" type="sibTrans" cxnId="{9F44B4F0-3517-4D29-A50A-C7D8CA443B0B}">
      <dgm:prSet/>
      <dgm:spPr/>
      <dgm:t>
        <a:bodyPr/>
        <a:lstStyle/>
        <a:p>
          <a:endParaRPr lang="en-US"/>
        </a:p>
      </dgm:t>
    </dgm:pt>
    <dgm:pt modelId="{FB347CCE-B40F-455F-B685-90FDD507432F}">
      <dgm:prSet phldrT="[Text]"/>
      <dgm:spPr>
        <a:solidFill>
          <a:schemeClr val="bg1">
            <a:alpha val="90000"/>
          </a:schemeClr>
        </a:solidFill>
      </dgm:spPr>
      <dgm:t>
        <a:bodyPr/>
        <a:lstStyle/>
        <a:p>
          <a:r>
            <a:rPr lang="en-US" dirty="0" smtClean="0">
              <a:latin typeface="Garamond" panose="02020404030301010803" pitchFamily="18" charset="0"/>
            </a:rPr>
            <a:t>Specifications proposed by Docker adopted by projects such as </a:t>
          </a:r>
          <a:r>
            <a:rPr lang="en-US" dirty="0" err="1" smtClean="0">
              <a:latin typeface="Garamond" panose="02020404030301010803" pitchFamily="18" charset="0"/>
            </a:rPr>
            <a:t>libnetwork</a:t>
          </a:r>
          <a:r>
            <a:rPr lang="en-US" dirty="0" smtClean="0">
              <a:latin typeface="Garamond" panose="02020404030301010803" pitchFamily="18" charset="0"/>
            </a:rPr>
            <a:t>.</a:t>
          </a:r>
          <a:endParaRPr lang="en-US" dirty="0">
            <a:latin typeface="Garamond" panose="02020404030301010803" pitchFamily="18" charset="0"/>
          </a:endParaRPr>
        </a:p>
      </dgm:t>
    </dgm:pt>
    <dgm:pt modelId="{A88EE57F-7490-42DD-ABF2-D57FD49BC2C1}" type="parTrans" cxnId="{89B95411-41F4-4EC4-8AC5-917BA50F1E88}">
      <dgm:prSet/>
      <dgm:spPr/>
      <dgm:t>
        <a:bodyPr/>
        <a:lstStyle/>
        <a:p>
          <a:endParaRPr lang="en-US"/>
        </a:p>
      </dgm:t>
    </dgm:pt>
    <dgm:pt modelId="{8BCAE6DE-AA42-4973-A86C-0D8B498F7FE8}" type="sibTrans" cxnId="{89B95411-41F4-4EC4-8AC5-917BA50F1E88}">
      <dgm:prSet/>
      <dgm:spPr/>
      <dgm:t>
        <a:bodyPr/>
        <a:lstStyle/>
        <a:p>
          <a:endParaRPr lang="en-US"/>
        </a:p>
      </dgm:t>
    </dgm:pt>
    <dgm:pt modelId="{27C715A0-FF4A-4C8C-B3C4-440538C9049D}">
      <dgm:prSet phldrT="[Text]"/>
      <dgm:spPr>
        <a:solidFill>
          <a:schemeClr val="bg1">
            <a:alpha val="90000"/>
          </a:schemeClr>
        </a:solidFill>
      </dgm:spPr>
      <dgm:t>
        <a:bodyPr/>
        <a:lstStyle/>
        <a:p>
          <a:r>
            <a:rPr lang="en-US" dirty="0" smtClean="0">
              <a:latin typeface="Garamond" panose="02020404030301010803" pitchFamily="18" charset="0"/>
            </a:rPr>
            <a:t>Supports only Docker runtime</a:t>
          </a:r>
          <a:endParaRPr lang="en-US" dirty="0">
            <a:latin typeface="Garamond" panose="02020404030301010803" pitchFamily="18" charset="0"/>
          </a:endParaRPr>
        </a:p>
      </dgm:t>
    </dgm:pt>
    <dgm:pt modelId="{CD9A6512-E689-4327-A6F6-BE196467BAB8}" type="parTrans" cxnId="{D92454F9-E0BD-4F08-9A7E-ECD354F808E0}">
      <dgm:prSet/>
      <dgm:spPr/>
      <dgm:t>
        <a:bodyPr/>
        <a:lstStyle/>
        <a:p>
          <a:endParaRPr lang="en-US"/>
        </a:p>
      </dgm:t>
    </dgm:pt>
    <dgm:pt modelId="{45552D30-5B01-4B79-845F-A376251D2C8A}" type="sibTrans" cxnId="{D92454F9-E0BD-4F08-9A7E-ECD354F808E0}">
      <dgm:prSet/>
      <dgm:spPr/>
      <dgm:t>
        <a:bodyPr/>
        <a:lstStyle/>
        <a:p>
          <a:endParaRPr lang="en-US"/>
        </a:p>
      </dgm:t>
    </dgm:pt>
    <dgm:pt modelId="{D4FABB88-0FE2-4D97-B820-479BE9D10457}">
      <dgm:prSet phldrT="[Text]"/>
      <dgm:spPr>
        <a:solidFill>
          <a:schemeClr val="accent6">
            <a:lumMod val="50000"/>
          </a:schemeClr>
        </a:solidFill>
        <a:ln>
          <a:solidFill>
            <a:schemeClr val="bg1"/>
          </a:solidFill>
        </a:ln>
      </dgm:spPr>
      <dgm:t>
        <a:bodyPr/>
        <a:lstStyle/>
        <a:p>
          <a:r>
            <a:rPr lang="en-US" b="1" dirty="0" smtClean="0">
              <a:latin typeface="Garamond" panose="02020404030301010803" pitchFamily="18" charset="0"/>
            </a:rPr>
            <a:t>Commonalities</a:t>
          </a:r>
          <a:endParaRPr lang="en-US" b="1" dirty="0">
            <a:latin typeface="Garamond" panose="02020404030301010803" pitchFamily="18" charset="0"/>
          </a:endParaRPr>
        </a:p>
      </dgm:t>
    </dgm:pt>
    <dgm:pt modelId="{56B7F278-9779-489A-905D-D5465538EAC3}" type="parTrans" cxnId="{B3B87E19-FE2D-42CF-BBB1-EE700B8A77A2}">
      <dgm:prSet/>
      <dgm:spPr/>
      <dgm:t>
        <a:bodyPr/>
        <a:lstStyle/>
        <a:p>
          <a:endParaRPr lang="en-US"/>
        </a:p>
      </dgm:t>
    </dgm:pt>
    <dgm:pt modelId="{3EA857FA-31BB-424B-8264-BD4E7790356A}" type="sibTrans" cxnId="{B3B87E19-FE2D-42CF-BBB1-EE700B8A77A2}">
      <dgm:prSet/>
      <dgm:spPr/>
      <dgm:t>
        <a:bodyPr/>
        <a:lstStyle/>
        <a:p>
          <a:endParaRPr lang="en-US"/>
        </a:p>
      </dgm:t>
    </dgm:pt>
    <dgm:pt modelId="{4CBBBBF2-043F-4C3B-AB27-C12C0CCDC032}">
      <dgm:prSet phldrT="[Text]"/>
      <dgm:spPr>
        <a:solidFill>
          <a:schemeClr val="accent6">
            <a:lumMod val="20000"/>
            <a:lumOff val="80000"/>
            <a:alpha val="90000"/>
          </a:schemeClr>
        </a:solidFill>
      </dgm:spPr>
      <dgm:t>
        <a:bodyPr/>
        <a:lstStyle/>
        <a:p>
          <a:r>
            <a:rPr lang="en-US" dirty="0" smtClean="0">
              <a:solidFill>
                <a:schemeClr val="tx1"/>
              </a:solidFill>
              <a:latin typeface="Garamond" panose="02020404030301010803" pitchFamily="18" charset="0"/>
            </a:rPr>
            <a:t>CNI and CNM models are both driver-based – provide “freedom of selection” for a specific type of container networking </a:t>
          </a:r>
          <a:endParaRPr lang="en-US" dirty="0">
            <a:latin typeface="Garamond" panose="02020404030301010803" pitchFamily="18" charset="0"/>
          </a:endParaRPr>
        </a:p>
      </dgm:t>
    </dgm:pt>
    <dgm:pt modelId="{E401666E-6C07-4942-A2FF-7180C8282343}" type="parTrans" cxnId="{AA4E9566-3725-4522-915F-984D53C15BBF}">
      <dgm:prSet/>
      <dgm:spPr/>
      <dgm:t>
        <a:bodyPr/>
        <a:lstStyle/>
        <a:p>
          <a:endParaRPr lang="en-US"/>
        </a:p>
      </dgm:t>
    </dgm:pt>
    <dgm:pt modelId="{7A611CB9-D156-4E92-873A-C4485C51CD10}" type="sibTrans" cxnId="{AA4E9566-3725-4522-915F-984D53C15BBF}">
      <dgm:prSet/>
      <dgm:spPr/>
      <dgm:t>
        <a:bodyPr/>
        <a:lstStyle/>
        <a:p>
          <a:endParaRPr lang="en-US"/>
        </a:p>
      </dgm:t>
    </dgm:pt>
    <dgm:pt modelId="{7F468F42-1894-4D63-934C-CC0C2BE68681}">
      <dgm:prSet phldrT="[Text]"/>
      <dgm:spPr>
        <a:solidFill>
          <a:schemeClr val="accent6">
            <a:lumMod val="20000"/>
            <a:lumOff val="80000"/>
            <a:alpha val="90000"/>
          </a:schemeClr>
        </a:solidFill>
      </dgm:spPr>
      <dgm:t>
        <a:bodyPr/>
        <a:lstStyle/>
        <a:p>
          <a:r>
            <a:rPr lang="en-US" dirty="0" smtClean="0">
              <a:solidFill>
                <a:schemeClr val="tx1"/>
              </a:solidFill>
              <a:latin typeface="Garamond" panose="02020404030301010803" pitchFamily="18" charset="0"/>
            </a:rPr>
            <a:t>Multiple Network drivers can be active and used concurrently </a:t>
          </a:r>
          <a:endParaRPr lang="en-US" dirty="0">
            <a:latin typeface="Garamond" panose="02020404030301010803" pitchFamily="18" charset="0"/>
          </a:endParaRPr>
        </a:p>
      </dgm:t>
    </dgm:pt>
    <dgm:pt modelId="{F78CDA5C-3A76-4DEB-968C-57DE57CA1B66}" type="parTrans" cxnId="{C0DF03E0-9E75-4297-9BAD-907CC24DC5A4}">
      <dgm:prSet/>
      <dgm:spPr/>
      <dgm:t>
        <a:bodyPr/>
        <a:lstStyle/>
        <a:p>
          <a:endParaRPr lang="en-US"/>
        </a:p>
      </dgm:t>
    </dgm:pt>
    <dgm:pt modelId="{7B9CBD85-8AAB-4E67-9340-1DA8AD5F5A86}" type="sibTrans" cxnId="{C0DF03E0-9E75-4297-9BAD-907CC24DC5A4}">
      <dgm:prSet/>
      <dgm:spPr/>
      <dgm:t>
        <a:bodyPr/>
        <a:lstStyle/>
        <a:p>
          <a:endParaRPr lang="en-US"/>
        </a:p>
      </dgm:t>
    </dgm:pt>
    <dgm:pt modelId="{5DFB5AB4-CD3F-4BA5-B7FC-8BD75073B341}">
      <dgm:prSet phldrT="[Text]"/>
      <dgm:spPr>
        <a:solidFill>
          <a:srgbClr val="00B0F0"/>
        </a:solidFill>
      </dgm:spPr>
      <dgm:t>
        <a:bodyPr/>
        <a:lstStyle/>
        <a:p>
          <a:r>
            <a:rPr lang="en-US" b="1" dirty="0" smtClean="0">
              <a:latin typeface="Garamond" panose="02020404030301010803" pitchFamily="18" charset="0"/>
            </a:rPr>
            <a:t>Container network interface (CNI)</a:t>
          </a:r>
          <a:endParaRPr lang="en-US" b="1" dirty="0">
            <a:latin typeface="Garamond" panose="02020404030301010803" pitchFamily="18" charset="0"/>
          </a:endParaRPr>
        </a:p>
      </dgm:t>
    </dgm:pt>
    <dgm:pt modelId="{CAB04B61-1626-4208-AE43-4E81775F8F71}" type="parTrans" cxnId="{2D740072-9615-4216-BD45-DD4F9BA0BD13}">
      <dgm:prSet/>
      <dgm:spPr/>
      <dgm:t>
        <a:bodyPr/>
        <a:lstStyle/>
        <a:p>
          <a:endParaRPr lang="en-US"/>
        </a:p>
      </dgm:t>
    </dgm:pt>
    <dgm:pt modelId="{4EFA0949-871B-4A72-9583-CE2D4B3B9B2D}" type="sibTrans" cxnId="{2D740072-9615-4216-BD45-DD4F9BA0BD13}">
      <dgm:prSet/>
      <dgm:spPr/>
      <dgm:t>
        <a:bodyPr/>
        <a:lstStyle/>
        <a:p>
          <a:endParaRPr lang="en-US"/>
        </a:p>
      </dgm:t>
    </dgm:pt>
    <dgm:pt modelId="{0CBC18C5-247B-4203-BDE8-5725045D4B3E}">
      <dgm:prSet phldrT="[Text]"/>
      <dgm:spPr>
        <a:solidFill>
          <a:schemeClr val="bg1">
            <a:alpha val="90000"/>
          </a:schemeClr>
        </a:solidFill>
      </dgm:spPr>
      <dgm:t>
        <a:bodyPr/>
        <a:lstStyle/>
        <a:p>
          <a:r>
            <a:rPr lang="en-US" dirty="0" smtClean="0">
              <a:latin typeface="Garamond" panose="02020404030301010803" pitchFamily="18" charset="0"/>
            </a:rPr>
            <a:t>Specifications proposed by CoreOS and adopted by projects such as </a:t>
          </a:r>
          <a:r>
            <a:rPr lang="en-US" dirty="0" err="1" smtClean="0">
              <a:latin typeface="Garamond" panose="02020404030301010803" pitchFamily="18" charset="0"/>
            </a:rPr>
            <a:t>kubernetes</a:t>
          </a:r>
          <a:r>
            <a:rPr lang="en-US" dirty="0" smtClean="0">
              <a:latin typeface="Garamond" panose="02020404030301010803" pitchFamily="18" charset="0"/>
            </a:rPr>
            <a:t>, Cloud  Foundry and Apache </a:t>
          </a:r>
          <a:r>
            <a:rPr lang="en-US" dirty="0" err="1" smtClean="0">
              <a:latin typeface="Garamond" panose="02020404030301010803" pitchFamily="18" charset="0"/>
            </a:rPr>
            <a:t>Mesos</a:t>
          </a:r>
          <a:endParaRPr lang="en-US" dirty="0">
            <a:latin typeface="Garamond" panose="02020404030301010803" pitchFamily="18" charset="0"/>
          </a:endParaRPr>
        </a:p>
      </dgm:t>
    </dgm:pt>
    <dgm:pt modelId="{02353086-BE96-45F1-89E4-CEDC9AF4E3A8}" type="parTrans" cxnId="{CFC43662-A387-4252-856C-01F31E93126D}">
      <dgm:prSet/>
      <dgm:spPr/>
      <dgm:t>
        <a:bodyPr/>
        <a:lstStyle/>
        <a:p>
          <a:endParaRPr lang="en-US"/>
        </a:p>
      </dgm:t>
    </dgm:pt>
    <dgm:pt modelId="{465FE7B0-2030-47D2-81D6-C4587CBB2C8D}" type="sibTrans" cxnId="{CFC43662-A387-4252-856C-01F31E93126D}">
      <dgm:prSet/>
      <dgm:spPr/>
      <dgm:t>
        <a:bodyPr/>
        <a:lstStyle/>
        <a:p>
          <a:endParaRPr lang="en-US"/>
        </a:p>
      </dgm:t>
    </dgm:pt>
    <dgm:pt modelId="{34B89F97-22AF-4E45-AA84-C37454622864}">
      <dgm:prSet phldrT="[Text]"/>
      <dgm:spPr>
        <a:solidFill>
          <a:schemeClr val="bg1">
            <a:alpha val="90000"/>
          </a:schemeClr>
        </a:solidFill>
      </dgm:spPr>
      <dgm:t>
        <a:bodyPr/>
        <a:lstStyle/>
        <a:p>
          <a:r>
            <a:rPr lang="en-US" dirty="0" smtClean="0">
              <a:latin typeface="Garamond" panose="02020404030301010803" pitchFamily="18" charset="0"/>
            </a:rPr>
            <a:t>Supports any container runtime</a:t>
          </a:r>
          <a:endParaRPr lang="en-US" dirty="0">
            <a:latin typeface="Garamond" panose="02020404030301010803" pitchFamily="18" charset="0"/>
          </a:endParaRPr>
        </a:p>
      </dgm:t>
    </dgm:pt>
    <dgm:pt modelId="{363D517C-82BD-4FBF-9A4C-B89C18C98DEF}" type="parTrans" cxnId="{AB7B55A5-992C-4142-8F01-6AE843D303FF}">
      <dgm:prSet/>
      <dgm:spPr/>
      <dgm:t>
        <a:bodyPr/>
        <a:lstStyle/>
        <a:p>
          <a:endParaRPr lang="en-US"/>
        </a:p>
      </dgm:t>
    </dgm:pt>
    <dgm:pt modelId="{0E388489-B235-4D03-A9F4-769577F2EC6C}" type="sibTrans" cxnId="{AB7B55A5-992C-4142-8F01-6AE843D303FF}">
      <dgm:prSet/>
      <dgm:spPr/>
      <dgm:t>
        <a:bodyPr/>
        <a:lstStyle/>
        <a:p>
          <a:endParaRPr lang="en-US"/>
        </a:p>
      </dgm:t>
    </dgm:pt>
    <dgm:pt modelId="{0F57FFEB-20D3-4DE0-AC28-05D7455F79ED}">
      <dgm:prSet phldrT="[Text]"/>
      <dgm:spPr>
        <a:solidFill>
          <a:schemeClr val="accent6">
            <a:lumMod val="20000"/>
            <a:lumOff val="80000"/>
            <a:alpha val="90000"/>
          </a:schemeClr>
        </a:solidFill>
      </dgm:spPr>
      <dgm:t>
        <a:bodyPr/>
        <a:lstStyle/>
        <a:p>
          <a:r>
            <a:rPr lang="en-US" dirty="0" smtClean="0">
              <a:solidFill>
                <a:schemeClr val="tx1"/>
              </a:solidFill>
              <a:latin typeface="Garamond" panose="02020404030301010803" pitchFamily="18" charset="0"/>
            </a:rPr>
            <a:t>Containers are allowed to join one or more networks</a:t>
          </a:r>
          <a:endParaRPr lang="en-US" dirty="0">
            <a:latin typeface="Garamond" panose="02020404030301010803" pitchFamily="18" charset="0"/>
          </a:endParaRPr>
        </a:p>
      </dgm:t>
    </dgm:pt>
    <dgm:pt modelId="{0FEBF999-21C3-4F4A-831A-01020A8C60F4}" type="parTrans" cxnId="{F64DA7FE-FA0B-4CC6-A3F0-2507C96CE26C}">
      <dgm:prSet/>
      <dgm:spPr/>
      <dgm:t>
        <a:bodyPr/>
        <a:lstStyle/>
        <a:p>
          <a:endParaRPr lang="en-US"/>
        </a:p>
      </dgm:t>
    </dgm:pt>
    <dgm:pt modelId="{F992137E-362C-4F0F-B5C8-9424DDCB83F5}" type="sibTrans" cxnId="{F64DA7FE-FA0B-4CC6-A3F0-2507C96CE26C}">
      <dgm:prSet/>
      <dgm:spPr/>
      <dgm:t>
        <a:bodyPr/>
        <a:lstStyle/>
        <a:p>
          <a:endParaRPr lang="en-US"/>
        </a:p>
      </dgm:t>
    </dgm:pt>
    <dgm:pt modelId="{4903CA5B-1850-4FB7-B6C5-CB4AC93B6EEF}">
      <dgm:prSet phldrT="[Text]"/>
      <dgm:spPr>
        <a:solidFill>
          <a:schemeClr val="accent6">
            <a:lumMod val="20000"/>
            <a:lumOff val="80000"/>
            <a:alpha val="90000"/>
          </a:schemeClr>
        </a:solidFill>
      </dgm:spPr>
      <dgm:t>
        <a:bodyPr/>
        <a:lstStyle/>
        <a:p>
          <a:r>
            <a:rPr lang="en-US" dirty="0" smtClean="0">
              <a:solidFill>
                <a:schemeClr val="tx1"/>
              </a:solidFill>
              <a:latin typeface="Garamond" panose="02020404030301010803" pitchFamily="18" charset="0"/>
            </a:rPr>
            <a:t>Container runtime can launch network in its own namespace – delegate to the network driver the responsibility of connecting the container to the network</a:t>
          </a:r>
          <a:endParaRPr lang="en-US" dirty="0">
            <a:latin typeface="Garamond" panose="02020404030301010803" pitchFamily="18" charset="0"/>
          </a:endParaRPr>
        </a:p>
      </dgm:t>
    </dgm:pt>
    <dgm:pt modelId="{BC09FF67-3583-45E7-934D-477FF9FFA36B}" type="parTrans" cxnId="{35F025C1-D113-4F8E-9DB4-9B297667F504}">
      <dgm:prSet/>
      <dgm:spPr/>
      <dgm:t>
        <a:bodyPr/>
        <a:lstStyle/>
        <a:p>
          <a:endParaRPr lang="en-US"/>
        </a:p>
      </dgm:t>
    </dgm:pt>
    <dgm:pt modelId="{92690C36-E343-4532-B706-278BB3275539}" type="sibTrans" cxnId="{35F025C1-D113-4F8E-9DB4-9B297667F504}">
      <dgm:prSet/>
      <dgm:spPr/>
      <dgm:t>
        <a:bodyPr/>
        <a:lstStyle/>
        <a:p>
          <a:endParaRPr lang="en-US"/>
        </a:p>
      </dgm:t>
    </dgm:pt>
    <dgm:pt modelId="{983DB1D0-7828-4F67-8484-FBA5A598558F}">
      <dgm:prSet phldrT="[Text]"/>
      <dgm:spPr>
        <a:solidFill>
          <a:schemeClr val="bg1">
            <a:alpha val="90000"/>
          </a:schemeClr>
        </a:solidFill>
      </dgm:spPr>
      <dgm:t>
        <a:bodyPr/>
        <a:lstStyle/>
        <a:p>
          <a:r>
            <a:rPr lang="en-US" dirty="0" smtClean="0">
              <a:latin typeface="Garamond" panose="02020404030301010803" pitchFamily="18" charset="0"/>
            </a:rPr>
            <a:t>Keep networking as a library separate from the Container runtime</a:t>
          </a:r>
          <a:endParaRPr lang="en-US" dirty="0">
            <a:latin typeface="Garamond" panose="02020404030301010803" pitchFamily="18" charset="0"/>
          </a:endParaRPr>
        </a:p>
      </dgm:t>
    </dgm:pt>
    <dgm:pt modelId="{F7AE25E3-5B42-4124-B58A-F16ECF62F9F9}" type="parTrans" cxnId="{075BA3C7-F130-4F79-8F8B-D5BD50C1122A}">
      <dgm:prSet/>
      <dgm:spPr/>
      <dgm:t>
        <a:bodyPr/>
        <a:lstStyle/>
        <a:p>
          <a:endParaRPr lang="en-US"/>
        </a:p>
      </dgm:t>
    </dgm:pt>
    <dgm:pt modelId="{EF83D12B-7E29-4CFA-A414-500467C0D834}" type="sibTrans" cxnId="{075BA3C7-F130-4F79-8F8B-D5BD50C1122A}">
      <dgm:prSet/>
      <dgm:spPr/>
      <dgm:t>
        <a:bodyPr/>
        <a:lstStyle/>
        <a:p>
          <a:endParaRPr lang="en-US"/>
        </a:p>
      </dgm:t>
    </dgm:pt>
    <dgm:pt modelId="{A8100377-C2F6-4926-89E6-35A42AA1CE1E}">
      <dgm:prSet phldrT="[Text]"/>
      <dgm:spPr>
        <a:solidFill>
          <a:schemeClr val="bg1">
            <a:alpha val="90000"/>
          </a:schemeClr>
        </a:solidFill>
      </dgm:spPr>
      <dgm:t>
        <a:bodyPr/>
        <a:lstStyle/>
        <a:p>
          <a:r>
            <a:rPr lang="en-US" dirty="0" smtClean="0">
              <a:latin typeface="Garamond" panose="02020404030301010803" pitchFamily="18" charset="0"/>
            </a:rPr>
            <a:t>Networking implementation will be done as a plugin implemented by drivers. </a:t>
          </a:r>
          <a:endParaRPr lang="en-US" dirty="0">
            <a:latin typeface="Garamond" panose="02020404030301010803" pitchFamily="18" charset="0"/>
          </a:endParaRPr>
        </a:p>
      </dgm:t>
    </dgm:pt>
    <dgm:pt modelId="{6E3FA924-77C2-4543-8963-4F1DAEBE3B25}" type="parTrans" cxnId="{411645B8-35C0-4C5E-8462-53C919E6DF1B}">
      <dgm:prSet/>
      <dgm:spPr/>
      <dgm:t>
        <a:bodyPr/>
        <a:lstStyle/>
        <a:p>
          <a:endParaRPr lang="en-US"/>
        </a:p>
      </dgm:t>
    </dgm:pt>
    <dgm:pt modelId="{A2A41B86-6ED9-463C-ABBB-CCE6D6746256}" type="sibTrans" cxnId="{411645B8-35C0-4C5E-8462-53C919E6DF1B}">
      <dgm:prSet/>
      <dgm:spPr/>
      <dgm:t>
        <a:bodyPr/>
        <a:lstStyle/>
        <a:p>
          <a:endParaRPr lang="en-US"/>
        </a:p>
      </dgm:t>
    </dgm:pt>
    <dgm:pt modelId="{386ED713-0041-4CF6-8ADE-59EA6383BEF4}">
      <dgm:prSet phldrT="[Text]"/>
      <dgm:spPr>
        <a:solidFill>
          <a:schemeClr val="bg1">
            <a:alpha val="90000"/>
          </a:schemeClr>
        </a:solidFill>
      </dgm:spPr>
      <dgm:t>
        <a:bodyPr/>
        <a:lstStyle/>
        <a:p>
          <a:r>
            <a:rPr lang="en-US" dirty="0" smtClean="0">
              <a:latin typeface="Garamond" panose="02020404030301010803" pitchFamily="18" charset="0"/>
            </a:rPr>
            <a:t>IP address assignment for the Containers is done using local IPAM drivers and plugins.</a:t>
          </a:r>
          <a:endParaRPr lang="en-US" dirty="0">
            <a:latin typeface="Garamond" panose="02020404030301010803" pitchFamily="18" charset="0"/>
          </a:endParaRPr>
        </a:p>
      </dgm:t>
    </dgm:pt>
    <dgm:pt modelId="{BBF79BF9-7BC9-45AA-9DA5-B4E10EBFEAAE}" type="parTrans" cxnId="{7BE3CDA8-4F4C-49C2-9F82-515F948DEE17}">
      <dgm:prSet/>
      <dgm:spPr/>
      <dgm:t>
        <a:bodyPr/>
        <a:lstStyle/>
        <a:p>
          <a:endParaRPr lang="en-US"/>
        </a:p>
      </dgm:t>
    </dgm:pt>
    <dgm:pt modelId="{57E1A5A0-2945-4A9D-93BE-2577482C1E9B}" type="sibTrans" cxnId="{7BE3CDA8-4F4C-49C2-9F82-515F948DEE17}">
      <dgm:prSet/>
      <dgm:spPr/>
      <dgm:t>
        <a:bodyPr/>
        <a:lstStyle/>
        <a:p>
          <a:endParaRPr lang="en-US"/>
        </a:p>
      </dgm:t>
    </dgm:pt>
    <dgm:pt modelId="{527D6AE1-4F86-48FE-9617-C9516B7F2328}">
      <dgm:prSet phldrT="[Text]"/>
      <dgm:spPr>
        <a:solidFill>
          <a:schemeClr val="bg1">
            <a:alpha val="90000"/>
          </a:schemeClr>
        </a:solidFill>
      </dgm:spPr>
      <dgm:t>
        <a:bodyPr/>
        <a:lstStyle/>
        <a:p>
          <a:r>
            <a:rPr lang="en-US" dirty="0" smtClean="0">
              <a:latin typeface="Garamond" panose="02020404030301010803" pitchFamily="18" charset="0"/>
            </a:rPr>
            <a:t>Supported remote drivers are Weave, Calico, </a:t>
          </a:r>
          <a:r>
            <a:rPr lang="en-US" dirty="0" err="1" smtClean="0">
              <a:latin typeface="Garamond" panose="02020404030301010803" pitchFamily="18" charset="0"/>
            </a:rPr>
            <a:t>Contiv</a:t>
          </a:r>
          <a:r>
            <a:rPr lang="en-US" dirty="0" smtClean="0">
              <a:latin typeface="Garamond" panose="02020404030301010803" pitchFamily="18" charset="0"/>
            </a:rPr>
            <a:t> etc.</a:t>
          </a:r>
          <a:endParaRPr lang="en-US" dirty="0">
            <a:latin typeface="Garamond" panose="02020404030301010803" pitchFamily="18" charset="0"/>
          </a:endParaRPr>
        </a:p>
      </dgm:t>
    </dgm:pt>
    <dgm:pt modelId="{8AF1357B-A5B5-432F-87BB-46E454AC3583}" type="parTrans" cxnId="{F46DFD37-667D-4DCC-A374-CA27D82A0AB8}">
      <dgm:prSet/>
      <dgm:spPr/>
      <dgm:t>
        <a:bodyPr/>
        <a:lstStyle/>
        <a:p>
          <a:endParaRPr lang="en-US"/>
        </a:p>
      </dgm:t>
    </dgm:pt>
    <dgm:pt modelId="{9C20BF57-F963-49A4-BB15-A3151592B5F4}" type="sibTrans" cxnId="{F46DFD37-667D-4DCC-A374-CA27D82A0AB8}">
      <dgm:prSet/>
      <dgm:spPr/>
      <dgm:t>
        <a:bodyPr/>
        <a:lstStyle/>
        <a:p>
          <a:endParaRPr lang="en-US"/>
        </a:p>
      </dgm:t>
    </dgm:pt>
    <dgm:pt modelId="{18734D4F-F2D5-4637-9B83-0CA4647B1527}">
      <dgm:prSet phldrT="[Text]"/>
      <dgm:spPr>
        <a:solidFill>
          <a:schemeClr val="bg1">
            <a:alpha val="90000"/>
          </a:schemeClr>
        </a:solidFill>
      </dgm:spPr>
      <dgm:t>
        <a:bodyPr/>
        <a:lstStyle/>
        <a:p>
          <a:r>
            <a:rPr lang="en-US" dirty="0" smtClean="0">
              <a:latin typeface="Garamond" panose="02020404030301010803" pitchFamily="18" charset="0"/>
            </a:rPr>
            <a:t>Supported local drivers are bridge, overlay, </a:t>
          </a:r>
          <a:r>
            <a:rPr lang="en-US" dirty="0" err="1" smtClean="0">
              <a:latin typeface="Garamond" panose="02020404030301010803" pitchFamily="18" charset="0"/>
            </a:rPr>
            <a:t>macvlan</a:t>
          </a:r>
          <a:r>
            <a:rPr lang="en-US" dirty="0" smtClean="0">
              <a:latin typeface="Garamond" panose="02020404030301010803" pitchFamily="18" charset="0"/>
            </a:rPr>
            <a:t>, </a:t>
          </a:r>
          <a:r>
            <a:rPr lang="en-US" dirty="0" err="1" smtClean="0">
              <a:latin typeface="Garamond" panose="02020404030301010803" pitchFamily="18" charset="0"/>
            </a:rPr>
            <a:t>ipvlan</a:t>
          </a:r>
          <a:endParaRPr lang="en-US" dirty="0">
            <a:latin typeface="Garamond" panose="02020404030301010803" pitchFamily="18" charset="0"/>
          </a:endParaRPr>
        </a:p>
      </dgm:t>
    </dgm:pt>
    <dgm:pt modelId="{45015937-F440-407A-8E84-F4141B6842AF}" type="parTrans" cxnId="{62D484E5-BBCE-4CF2-AA29-A439E2465B38}">
      <dgm:prSet/>
      <dgm:spPr/>
      <dgm:t>
        <a:bodyPr/>
        <a:lstStyle/>
        <a:p>
          <a:endParaRPr lang="en-US"/>
        </a:p>
      </dgm:t>
    </dgm:pt>
    <dgm:pt modelId="{2B5F34A6-F17C-4B58-BDED-76D162136F55}" type="sibTrans" cxnId="{62D484E5-BBCE-4CF2-AA29-A439E2465B38}">
      <dgm:prSet/>
      <dgm:spPr/>
      <dgm:t>
        <a:bodyPr/>
        <a:lstStyle/>
        <a:p>
          <a:endParaRPr lang="en-US"/>
        </a:p>
      </dgm:t>
    </dgm:pt>
    <dgm:pt modelId="{4A7E90B8-FF69-41A9-B8FD-6C19440520BA}">
      <dgm:prSet phldrT="[Text]"/>
      <dgm:spPr>
        <a:solidFill>
          <a:schemeClr val="bg1">
            <a:alpha val="90000"/>
          </a:schemeClr>
        </a:solidFill>
      </dgm:spPr>
      <dgm:t>
        <a:bodyPr/>
        <a:lstStyle/>
        <a:p>
          <a:r>
            <a:rPr lang="en-US" dirty="0" smtClean="0">
              <a:latin typeface="Garamond" panose="02020404030301010803" pitchFamily="18" charset="0"/>
            </a:rPr>
            <a:t>The CNI interface calls the API of the CNI plugin to set up Container networking</a:t>
          </a:r>
          <a:endParaRPr lang="en-US" dirty="0">
            <a:latin typeface="Garamond" panose="02020404030301010803" pitchFamily="18" charset="0"/>
          </a:endParaRPr>
        </a:p>
      </dgm:t>
    </dgm:pt>
    <dgm:pt modelId="{587118F9-4631-4F48-B449-351D6E2FED0E}" type="parTrans" cxnId="{F2569174-C202-4754-9BBB-A301AA14C8D5}">
      <dgm:prSet/>
      <dgm:spPr/>
      <dgm:t>
        <a:bodyPr/>
        <a:lstStyle/>
        <a:p>
          <a:endParaRPr lang="en-US"/>
        </a:p>
      </dgm:t>
    </dgm:pt>
    <dgm:pt modelId="{A3EDDF7A-DE25-4BB2-9DE0-ABF7A1497571}" type="sibTrans" cxnId="{F2569174-C202-4754-9BBB-A301AA14C8D5}">
      <dgm:prSet/>
      <dgm:spPr/>
      <dgm:t>
        <a:bodyPr/>
        <a:lstStyle/>
        <a:p>
          <a:endParaRPr lang="en-US"/>
        </a:p>
      </dgm:t>
    </dgm:pt>
    <dgm:pt modelId="{9803EDFD-6D34-4032-AEE3-2ED5709D7D53}">
      <dgm:prSet phldrT="[Text]"/>
      <dgm:spPr>
        <a:solidFill>
          <a:schemeClr val="bg1">
            <a:alpha val="90000"/>
          </a:schemeClr>
        </a:solidFill>
      </dgm:spPr>
      <dgm:t>
        <a:bodyPr/>
        <a:lstStyle/>
        <a:p>
          <a:r>
            <a:rPr lang="en-US" dirty="0" smtClean="0">
              <a:latin typeface="Garamond" panose="02020404030301010803" pitchFamily="18" charset="0"/>
            </a:rPr>
            <a:t>The CNI plugin calls the IPAM plugin to set up the IP address for the container.</a:t>
          </a:r>
          <a:endParaRPr lang="en-US" dirty="0">
            <a:latin typeface="Garamond" panose="02020404030301010803" pitchFamily="18" charset="0"/>
          </a:endParaRPr>
        </a:p>
      </dgm:t>
    </dgm:pt>
    <dgm:pt modelId="{05D61B82-8956-4256-AE27-CCCFDCDFB8A0}" type="parTrans" cxnId="{150559B7-389E-457D-89CE-EC567FD77B91}">
      <dgm:prSet/>
      <dgm:spPr/>
      <dgm:t>
        <a:bodyPr/>
        <a:lstStyle/>
        <a:p>
          <a:endParaRPr lang="en-US"/>
        </a:p>
      </dgm:t>
    </dgm:pt>
    <dgm:pt modelId="{289887D2-E970-4DC3-A70B-26BF04E43456}" type="sibTrans" cxnId="{150559B7-389E-457D-89CE-EC567FD77B91}">
      <dgm:prSet/>
      <dgm:spPr/>
      <dgm:t>
        <a:bodyPr/>
        <a:lstStyle/>
        <a:p>
          <a:endParaRPr lang="en-US"/>
        </a:p>
      </dgm:t>
    </dgm:pt>
    <dgm:pt modelId="{CD520E72-6613-464F-830C-F56B380204FA}">
      <dgm:prSet phldrT="[Text]"/>
      <dgm:spPr>
        <a:solidFill>
          <a:schemeClr val="bg1">
            <a:alpha val="90000"/>
          </a:schemeClr>
        </a:solidFill>
      </dgm:spPr>
      <dgm:t>
        <a:bodyPr/>
        <a:lstStyle/>
        <a:p>
          <a:r>
            <a:rPr lang="en-US" dirty="0" smtClean="0">
              <a:latin typeface="Garamond" panose="02020404030301010803" pitchFamily="18" charset="0"/>
            </a:rPr>
            <a:t>Available CNI plugins are Bridge, </a:t>
          </a:r>
          <a:r>
            <a:rPr lang="en-US" dirty="0" err="1" smtClean="0">
              <a:latin typeface="Garamond" panose="02020404030301010803" pitchFamily="18" charset="0"/>
            </a:rPr>
            <a:t>macvlan</a:t>
          </a:r>
          <a:r>
            <a:rPr lang="en-US" dirty="0" smtClean="0">
              <a:latin typeface="Garamond" panose="02020404030301010803" pitchFamily="18" charset="0"/>
            </a:rPr>
            <a:t>, </a:t>
          </a:r>
          <a:r>
            <a:rPr lang="en-US" dirty="0" err="1" smtClean="0">
              <a:latin typeface="Garamond" panose="02020404030301010803" pitchFamily="18" charset="0"/>
            </a:rPr>
            <a:t>ipvlan</a:t>
          </a:r>
          <a:r>
            <a:rPr lang="en-US" dirty="0" smtClean="0">
              <a:latin typeface="Garamond" panose="02020404030301010803" pitchFamily="18" charset="0"/>
            </a:rPr>
            <a:t>, and </a:t>
          </a:r>
          <a:r>
            <a:rPr lang="en-US" dirty="0" err="1" smtClean="0">
              <a:latin typeface="Garamond" panose="02020404030301010803" pitchFamily="18" charset="0"/>
            </a:rPr>
            <a:t>ptp</a:t>
          </a:r>
          <a:r>
            <a:rPr lang="en-US" dirty="0" smtClean="0">
              <a:latin typeface="Garamond" panose="02020404030301010803" pitchFamily="18" charset="0"/>
            </a:rPr>
            <a:t>. Available IPAM plugins are host-local and DHCP</a:t>
          </a:r>
          <a:endParaRPr lang="en-US" dirty="0">
            <a:latin typeface="Garamond" panose="02020404030301010803" pitchFamily="18" charset="0"/>
          </a:endParaRPr>
        </a:p>
      </dgm:t>
    </dgm:pt>
    <dgm:pt modelId="{92ED4A8D-2F67-4337-B50E-23AC7CDEC0EC}" type="parTrans" cxnId="{A7BE2EAB-746C-4A3B-8FD2-856CC3FDC6D9}">
      <dgm:prSet/>
      <dgm:spPr/>
      <dgm:t>
        <a:bodyPr/>
        <a:lstStyle/>
        <a:p>
          <a:endParaRPr lang="en-US"/>
        </a:p>
      </dgm:t>
    </dgm:pt>
    <dgm:pt modelId="{AB5FC7B5-904F-4E4F-B716-DAD2D02B15D7}" type="sibTrans" cxnId="{A7BE2EAB-746C-4A3B-8FD2-856CC3FDC6D9}">
      <dgm:prSet/>
      <dgm:spPr/>
      <dgm:t>
        <a:bodyPr/>
        <a:lstStyle/>
        <a:p>
          <a:endParaRPr lang="en-US"/>
        </a:p>
      </dgm:t>
    </dgm:pt>
    <dgm:pt modelId="{F659D16D-BF12-4672-88BC-239B3708D054}">
      <dgm:prSet phldrT="[Text]"/>
      <dgm:spPr>
        <a:solidFill>
          <a:schemeClr val="bg1">
            <a:alpha val="90000"/>
          </a:schemeClr>
        </a:solidFill>
      </dgm:spPr>
      <dgm:t>
        <a:bodyPr/>
        <a:lstStyle/>
        <a:p>
          <a:r>
            <a:rPr lang="en-US" dirty="0" smtClean="0">
              <a:latin typeface="Garamond" panose="02020404030301010803" pitchFamily="18" charset="0"/>
            </a:rPr>
            <a:t>External CNI plugins examples – Flannel, Weave, </a:t>
          </a:r>
          <a:r>
            <a:rPr lang="en-US" dirty="0" err="1" smtClean="0">
              <a:latin typeface="Garamond" panose="02020404030301010803" pitchFamily="18" charset="0"/>
            </a:rPr>
            <a:t>Contiv</a:t>
          </a:r>
          <a:r>
            <a:rPr lang="en-US" dirty="0" smtClean="0">
              <a:latin typeface="Garamond" panose="02020404030301010803" pitchFamily="18" charset="0"/>
            </a:rPr>
            <a:t> </a:t>
          </a:r>
          <a:r>
            <a:rPr lang="en-US" dirty="0" err="1" smtClean="0">
              <a:latin typeface="Garamond" panose="02020404030301010803" pitchFamily="18" charset="0"/>
            </a:rPr>
            <a:t>etc</a:t>
          </a:r>
          <a:endParaRPr lang="en-US" dirty="0">
            <a:latin typeface="Garamond" panose="02020404030301010803" pitchFamily="18" charset="0"/>
          </a:endParaRPr>
        </a:p>
      </dgm:t>
    </dgm:pt>
    <dgm:pt modelId="{D0CA6124-5DDF-46D6-A883-65607E60EF22}" type="parTrans" cxnId="{6B74E36E-FA2E-49D6-AD66-77B9834B4221}">
      <dgm:prSet/>
      <dgm:spPr/>
      <dgm:t>
        <a:bodyPr/>
        <a:lstStyle/>
        <a:p>
          <a:endParaRPr lang="en-US"/>
        </a:p>
      </dgm:t>
    </dgm:pt>
    <dgm:pt modelId="{42D3A477-90E4-4DE7-BE18-80FDB0755143}" type="sibTrans" cxnId="{6B74E36E-FA2E-49D6-AD66-77B9834B4221}">
      <dgm:prSet/>
      <dgm:spPr/>
      <dgm:t>
        <a:bodyPr/>
        <a:lstStyle/>
        <a:p>
          <a:endParaRPr lang="en-US"/>
        </a:p>
      </dgm:t>
    </dgm:pt>
    <dgm:pt modelId="{650D24EF-3081-47D8-BD11-679DD8275767}" type="pres">
      <dgm:prSet presAssocID="{D1DDEF67-2610-4A35-AD7A-5D86FC313B48}" presName="Name0" presStyleCnt="0">
        <dgm:presLayoutVars>
          <dgm:dir/>
          <dgm:animLvl val="lvl"/>
          <dgm:resizeHandles val="exact"/>
        </dgm:presLayoutVars>
      </dgm:prSet>
      <dgm:spPr/>
      <dgm:t>
        <a:bodyPr/>
        <a:lstStyle/>
        <a:p>
          <a:endParaRPr lang="en-US"/>
        </a:p>
      </dgm:t>
    </dgm:pt>
    <dgm:pt modelId="{D3A3AB34-A14D-47C2-9D0D-B01C39565513}" type="pres">
      <dgm:prSet presAssocID="{CD7A7C01-A85F-40FF-9A32-6D061561E298}" presName="composite" presStyleCnt="0"/>
      <dgm:spPr/>
    </dgm:pt>
    <dgm:pt modelId="{38D7B40E-F1B1-4B5B-88A5-265546CDF40F}" type="pres">
      <dgm:prSet presAssocID="{CD7A7C01-A85F-40FF-9A32-6D061561E298}" presName="parTx" presStyleLbl="alignNode1" presStyleIdx="0" presStyleCnt="3">
        <dgm:presLayoutVars>
          <dgm:chMax val="0"/>
          <dgm:chPref val="0"/>
          <dgm:bulletEnabled val="1"/>
        </dgm:presLayoutVars>
      </dgm:prSet>
      <dgm:spPr/>
      <dgm:t>
        <a:bodyPr/>
        <a:lstStyle/>
        <a:p>
          <a:endParaRPr lang="en-US"/>
        </a:p>
      </dgm:t>
    </dgm:pt>
    <dgm:pt modelId="{647F4E5F-85DF-4A2C-AF5D-8346E47DC8F8}" type="pres">
      <dgm:prSet presAssocID="{CD7A7C01-A85F-40FF-9A32-6D061561E298}" presName="desTx" presStyleLbl="alignAccFollowNode1" presStyleIdx="0" presStyleCnt="3">
        <dgm:presLayoutVars>
          <dgm:bulletEnabled val="1"/>
        </dgm:presLayoutVars>
      </dgm:prSet>
      <dgm:spPr/>
      <dgm:t>
        <a:bodyPr/>
        <a:lstStyle/>
        <a:p>
          <a:endParaRPr lang="en-US"/>
        </a:p>
      </dgm:t>
    </dgm:pt>
    <dgm:pt modelId="{28044024-6A84-4C13-9F14-BC4EF09A885B}" type="pres">
      <dgm:prSet presAssocID="{BA4907A9-5760-4ADA-9133-183B2CF9E337}" presName="space" presStyleCnt="0"/>
      <dgm:spPr/>
    </dgm:pt>
    <dgm:pt modelId="{5C6FB749-FD1C-4696-AD31-E3B4C3C69836}" type="pres">
      <dgm:prSet presAssocID="{D4FABB88-0FE2-4D97-B820-479BE9D10457}" presName="composite" presStyleCnt="0"/>
      <dgm:spPr/>
    </dgm:pt>
    <dgm:pt modelId="{22E3EDF0-F2B2-4B5B-ADD7-52BCF0B2D74D}" type="pres">
      <dgm:prSet presAssocID="{D4FABB88-0FE2-4D97-B820-479BE9D10457}" presName="parTx" presStyleLbl="alignNode1" presStyleIdx="1" presStyleCnt="3">
        <dgm:presLayoutVars>
          <dgm:chMax val="0"/>
          <dgm:chPref val="0"/>
          <dgm:bulletEnabled val="1"/>
        </dgm:presLayoutVars>
      </dgm:prSet>
      <dgm:spPr/>
      <dgm:t>
        <a:bodyPr/>
        <a:lstStyle/>
        <a:p>
          <a:endParaRPr lang="en-US"/>
        </a:p>
      </dgm:t>
    </dgm:pt>
    <dgm:pt modelId="{A9BAC376-E9C3-4578-9A10-8890943A59D6}" type="pres">
      <dgm:prSet presAssocID="{D4FABB88-0FE2-4D97-B820-479BE9D10457}" presName="desTx" presStyleLbl="alignAccFollowNode1" presStyleIdx="1" presStyleCnt="3">
        <dgm:presLayoutVars>
          <dgm:bulletEnabled val="1"/>
        </dgm:presLayoutVars>
      </dgm:prSet>
      <dgm:spPr/>
      <dgm:t>
        <a:bodyPr/>
        <a:lstStyle/>
        <a:p>
          <a:endParaRPr lang="en-US"/>
        </a:p>
      </dgm:t>
    </dgm:pt>
    <dgm:pt modelId="{E4135D40-A4D7-47F2-96DF-43EE98F542BC}" type="pres">
      <dgm:prSet presAssocID="{3EA857FA-31BB-424B-8264-BD4E7790356A}" presName="space" presStyleCnt="0"/>
      <dgm:spPr/>
    </dgm:pt>
    <dgm:pt modelId="{714668C3-D500-475B-845E-A715A025F61B}" type="pres">
      <dgm:prSet presAssocID="{5DFB5AB4-CD3F-4BA5-B7FC-8BD75073B341}" presName="composite" presStyleCnt="0"/>
      <dgm:spPr/>
    </dgm:pt>
    <dgm:pt modelId="{B63AC916-124E-4A30-8D07-2F672BEA139C}" type="pres">
      <dgm:prSet presAssocID="{5DFB5AB4-CD3F-4BA5-B7FC-8BD75073B341}" presName="parTx" presStyleLbl="alignNode1" presStyleIdx="2" presStyleCnt="3">
        <dgm:presLayoutVars>
          <dgm:chMax val="0"/>
          <dgm:chPref val="0"/>
          <dgm:bulletEnabled val="1"/>
        </dgm:presLayoutVars>
      </dgm:prSet>
      <dgm:spPr/>
      <dgm:t>
        <a:bodyPr/>
        <a:lstStyle/>
        <a:p>
          <a:endParaRPr lang="en-US"/>
        </a:p>
      </dgm:t>
    </dgm:pt>
    <dgm:pt modelId="{D77ED6BF-5991-4D23-A857-9D0AE34F8F81}" type="pres">
      <dgm:prSet presAssocID="{5DFB5AB4-CD3F-4BA5-B7FC-8BD75073B341}" presName="desTx" presStyleLbl="alignAccFollowNode1" presStyleIdx="2" presStyleCnt="3">
        <dgm:presLayoutVars>
          <dgm:bulletEnabled val="1"/>
        </dgm:presLayoutVars>
      </dgm:prSet>
      <dgm:spPr/>
      <dgm:t>
        <a:bodyPr/>
        <a:lstStyle/>
        <a:p>
          <a:endParaRPr lang="en-US"/>
        </a:p>
      </dgm:t>
    </dgm:pt>
  </dgm:ptLst>
  <dgm:cxnLst>
    <dgm:cxn modelId="{9741C075-A78F-4BC7-B194-1BD473DED393}" type="presOf" srcId="{9803EDFD-6D34-4032-AEE3-2ED5709D7D53}" destId="{D77ED6BF-5991-4D23-A857-9D0AE34F8F81}" srcOrd="0" destOrd="2" presId="urn:microsoft.com/office/officeart/2005/8/layout/hList1"/>
    <dgm:cxn modelId="{075BA3C7-F130-4F79-8F8B-D5BD50C1122A}" srcId="{CD7A7C01-A85F-40FF-9A32-6D061561E298}" destId="{983DB1D0-7828-4F67-8484-FBA5A598558F}" srcOrd="1" destOrd="0" parTransId="{F7AE25E3-5B42-4124-B58A-F16ECF62F9F9}" sibTransId="{EF83D12B-7E29-4CFA-A414-500467C0D834}"/>
    <dgm:cxn modelId="{9F44B4F0-3517-4D29-A50A-C7D8CA443B0B}" srcId="{D1DDEF67-2610-4A35-AD7A-5D86FC313B48}" destId="{CD7A7C01-A85F-40FF-9A32-6D061561E298}" srcOrd="0" destOrd="0" parTransId="{BC433D68-1164-45AE-B4EE-458A2FB094B2}" sibTransId="{BA4907A9-5760-4ADA-9133-183B2CF9E337}"/>
    <dgm:cxn modelId="{D92454F9-E0BD-4F08-9A7E-ECD354F808E0}" srcId="{CD7A7C01-A85F-40FF-9A32-6D061561E298}" destId="{27C715A0-FF4A-4C8C-B3C4-440538C9049D}" srcOrd="6" destOrd="0" parTransId="{CD9A6512-E689-4327-A6F6-BE196467BAB8}" sibTransId="{45552D30-5B01-4B79-845F-A376251D2C8A}"/>
    <dgm:cxn modelId="{62D484E5-BBCE-4CF2-AA29-A439E2465B38}" srcId="{CD7A7C01-A85F-40FF-9A32-6D061561E298}" destId="{18734D4F-F2D5-4637-9B83-0CA4647B1527}" srcOrd="4" destOrd="0" parTransId="{45015937-F440-407A-8E84-F4141B6842AF}" sibTransId="{2B5F34A6-F17C-4B58-BDED-76D162136F55}"/>
    <dgm:cxn modelId="{C0DF03E0-9E75-4297-9BAD-907CC24DC5A4}" srcId="{D4FABB88-0FE2-4D97-B820-479BE9D10457}" destId="{7F468F42-1894-4D63-934C-CC0C2BE68681}" srcOrd="1" destOrd="0" parTransId="{F78CDA5C-3A76-4DEB-968C-57DE57CA1B66}" sibTransId="{7B9CBD85-8AAB-4E67-9340-1DA8AD5F5A86}"/>
    <dgm:cxn modelId="{2D740072-9615-4216-BD45-DD4F9BA0BD13}" srcId="{D1DDEF67-2610-4A35-AD7A-5D86FC313B48}" destId="{5DFB5AB4-CD3F-4BA5-B7FC-8BD75073B341}" srcOrd="2" destOrd="0" parTransId="{CAB04B61-1626-4208-AE43-4E81775F8F71}" sibTransId="{4EFA0949-871B-4A72-9583-CE2D4B3B9B2D}"/>
    <dgm:cxn modelId="{2685AABF-C433-4FCD-8B2E-9EB5C772446B}" type="presOf" srcId="{F659D16D-BF12-4672-88BC-239B3708D054}" destId="{D77ED6BF-5991-4D23-A857-9D0AE34F8F81}" srcOrd="0" destOrd="4" presId="urn:microsoft.com/office/officeart/2005/8/layout/hList1"/>
    <dgm:cxn modelId="{E34E889F-6B9A-4C35-9240-286B7ACE8A64}" type="presOf" srcId="{CD7A7C01-A85F-40FF-9A32-6D061561E298}" destId="{38D7B40E-F1B1-4B5B-88A5-265546CDF40F}" srcOrd="0" destOrd="0" presId="urn:microsoft.com/office/officeart/2005/8/layout/hList1"/>
    <dgm:cxn modelId="{6B74E36E-FA2E-49D6-AD66-77B9834B4221}" srcId="{5DFB5AB4-CD3F-4BA5-B7FC-8BD75073B341}" destId="{F659D16D-BF12-4672-88BC-239B3708D054}" srcOrd="4" destOrd="0" parTransId="{D0CA6124-5DDF-46D6-A883-65607E60EF22}" sibTransId="{42D3A477-90E4-4DE7-BE18-80FDB0755143}"/>
    <dgm:cxn modelId="{9BCF8B80-1F91-4828-8A1A-CC9D51F02C0C}" type="presOf" srcId="{34B89F97-22AF-4E45-AA84-C37454622864}" destId="{D77ED6BF-5991-4D23-A857-9D0AE34F8F81}" srcOrd="0" destOrd="5" presId="urn:microsoft.com/office/officeart/2005/8/layout/hList1"/>
    <dgm:cxn modelId="{411645B8-35C0-4C5E-8462-53C919E6DF1B}" srcId="{CD7A7C01-A85F-40FF-9A32-6D061561E298}" destId="{A8100377-C2F6-4926-89E6-35A42AA1CE1E}" srcOrd="2" destOrd="0" parTransId="{6E3FA924-77C2-4543-8963-4F1DAEBE3B25}" sibTransId="{A2A41B86-6ED9-463C-ABBB-CCE6D6746256}"/>
    <dgm:cxn modelId="{A376591C-09CC-492F-AE8E-068CBEF27FC2}" type="presOf" srcId="{D4FABB88-0FE2-4D97-B820-479BE9D10457}" destId="{22E3EDF0-F2B2-4B5B-ADD7-52BCF0B2D74D}" srcOrd="0" destOrd="0" presId="urn:microsoft.com/office/officeart/2005/8/layout/hList1"/>
    <dgm:cxn modelId="{CFC43662-A387-4252-856C-01F31E93126D}" srcId="{5DFB5AB4-CD3F-4BA5-B7FC-8BD75073B341}" destId="{0CBC18C5-247B-4203-BDE8-5725045D4B3E}" srcOrd="0" destOrd="0" parTransId="{02353086-BE96-45F1-89E4-CEDC9AF4E3A8}" sibTransId="{465FE7B0-2030-47D2-81D6-C4587CBB2C8D}"/>
    <dgm:cxn modelId="{4759982F-2D5E-4E7E-B0CA-A07D8DC2A2B0}" type="presOf" srcId="{18734D4F-F2D5-4637-9B83-0CA4647B1527}" destId="{647F4E5F-85DF-4A2C-AF5D-8346E47DC8F8}" srcOrd="0" destOrd="4" presId="urn:microsoft.com/office/officeart/2005/8/layout/hList1"/>
    <dgm:cxn modelId="{449AFCC9-A1CD-4E09-A061-BD777335EB05}" type="presOf" srcId="{27C715A0-FF4A-4C8C-B3C4-440538C9049D}" destId="{647F4E5F-85DF-4A2C-AF5D-8346E47DC8F8}" srcOrd="0" destOrd="6" presId="urn:microsoft.com/office/officeart/2005/8/layout/hList1"/>
    <dgm:cxn modelId="{DC609B86-182F-4FF8-A5E1-045A79563C5C}" type="presOf" srcId="{A8100377-C2F6-4926-89E6-35A42AA1CE1E}" destId="{647F4E5F-85DF-4A2C-AF5D-8346E47DC8F8}" srcOrd="0" destOrd="2" presId="urn:microsoft.com/office/officeart/2005/8/layout/hList1"/>
    <dgm:cxn modelId="{35F025C1-D113-4F8E-9DB4-9B297667F504}" srcId="{D4FABB88-0FE2-4D97-B820-479BE9D10457}" destId="{4903CA5B-1850-4FB7-B6C5-CB4AC93B6EEF}" srcOrd="3" destOrd="0" parTransId="{BC09FF67-3583-45E7-934D-477FF9FFA36B}" sibTransId="{92690C36-E343-4532-B706-278BB3275539}"/>
    <dgm:cxn modelId="{D7C59E41-678A-40AB-A836-32AAE71D9E3A}" type="presOf" srcId="{CD520E72-6613-464F-830C-F56B380204FA}" destId="{D77ED6BF-5991-4D23-A857-9D0AE34F8F81}" srcOrd="0" destOrd="3" presId="urn:microsoft.com/office/officeart/2005/8/layout/hList1"/>
    <dgm:cxn modelId="{7BE3CDA8-4F4C-49C2-9F82-515F948DEE17}" srcId="{CD7A7C01-A85F-40FF-9A32-6D061561E298}" destId="{386ED713-0041-4CF6-8ADE-59EA6383BEF4}" srcOrd="3" destOrd="0" parTransId="{BBF79BF9-7BC9-45AA-9DA5-B4E10EBFEAAE}" sibTransId="{57E1A5A0-2945-4A9D-93BE-2577482C1E9B}"/>
    <dgm:cxn modelId="{F04DE52A-422A-42E6-8BF8-60ABA4910EC0}" type="presOf" srcId="{7F468F42-1894-4D63-934C-CC0C2BE68681}" destId="{A9BAC376-E9C3-4578-9A10-8890943A59D6}" srcOrd="0" destOrd="1" presId="urn:microsoft.com/office/officeart/2005/8/layout/hList1"/>
    <dgm:cxn modelId="{599F2A35-6AFD-4132-8961-7399266B957B}" type="presOf" srcId="{527D6AE1-4F86-48FE-9617-C9516B7F2328}" destId="{647F4E5F-85DF-4A2C-AF5D-8346E47DC8F8}" srcOrd="0" destOrd="5" presId="urn:microsoft.com/office/officeart/2005/8/layout/hList1"/>
    <dgm:cxn modelId="{B3B87E19-FE2D-42CF-BBB1-EE700B8A77A2}" srcId="{D1DDEF67-2610-4A35-AD7A-5D86FC313B48}" destId="{D4FABB88-0FE2-4D97-B820-479BE9D10457}" srcOrd="1" destOrd="0" parTransId="{56B7F278-9779-489A-905D-D5465538EAC3}" sibTransId="{3EA857FA-31BB-424B-8264-BD4E7790356A}"/>
    <dgm:cxn modelId="{1F43CCD2-FEF9-462B-93CE-C99CA44A0DCB}" type="presOf" srcId="{386ED713-0041-4CF6-8ADE-59EA6383BEF4}" destId="{647F4E5F-85DF-4A2C-AF5D-8346E47DC8F8}" srcOrd="0" destOrd="3" presId="urn:microsoft.com/office/officeart/2005/8/layout/hList1"/>
    <dgm:cxn modelId="{C28A0DB2-B0BE-4687-9CD7-318B30EC9EF4}" type="presOf" srcId="{4903CA5B-1850-4FB7-B6C5-CB4AC93B6EEF}" destId="{A9BAC376-E9C3-4578-9A10-8890943A59D6}" srcOrd="0" destOrd="3" presId="urn:microsoft.com/office/officeart/2005/8/layout/hList1"/>
    <dgm:cxn modelId="{AB7B55A5-992C-4142-8F01-6AE843D303FF}" srcId="{5DFB5AB4-CD3F-4BA5-B7FC-8BD75073B341}" destId="{34B89F97-22AF-4E45-AA84-C37454622864}" srcOrd="5" destOrd="0" parTransId="{363D517C-82BD-4FBF-9A4C-B89C18C98DEF}" sibTransId="{0E388489-B235-4D03-A9F4-769577F2EC6C}"/>
    <dgm:cxn modelId="{156C92FD-11D0-4B3A-911F-AF72B8031C4D}" type="presOf" srcId="{983DB1D0-7828-4F67-8484-FBA5A598558F}" destId="{647F4E5F-85DF-4A2C-AF5D-8346E47DC8F8}" srcOrd="0" destOrd="1" presId="urn:microsoft.com/office/officeart/2005/8/layout/hList1"/>
    <dgm:cxn modelId="{A7BE2EAB-746C-4A3B-8FD2-856CC3FDC6D9}" srcId="{5DFB5AB4-CD3F-4BA5-B7FC-8BD75073B341}" destId="{CD520E72-6613-464F-830C-F56B380204FA}" srcOrd="3" destOrd="0" parTransId="{92ED4A8D-2F67-4337-B50E-23AC7CDEC0EC}" sibTransId="{AB5FC7B5-904F-4E4F-B716-DAD2D02B15D7}"/>
    <dgm:cxn modelId="{1AA6AEDE-E9B6-41AE-B46F-323E93CB4211}" type="presOf" srcId="{4A7E90B8-FF69-41A9-B8FD-6C19440520BA}" destId="{D77ED6BF-5991-4D23-A857-9D0AE34F8F81}" srcOrd="0" destOrd="1" presId="urn:microsoft.com/office/officeart/2005/8/layout/hList1"/>
    <dgm:cxn modelId="{F10E0793-3979-44D1-89B5-188836903997}" type="presOf" srcId="{4CBBBBF2-043F-4C3B-AB27-C12C0CCDC032}" destId="{A9BAC376-E9C3-4578-9A10-8890943A59D6}" srcOrd="0" destOrd="0" presId="urn:microsoft.com/office/officeart/2005/8/layout/hList1"/>
    <dgm:cxn modelId="{F2569174-C202-4754-9BBB-A301AA14C8D5}" srcId="{5DFB5AB4-CD3F-4BA5-B7FC-8BD75073B341}" destId="{4A7E90B8-FF69-41A9-B8FD-6C19440520BA}" srcOrd="1" destOrd="0" parTransId="{587118F9-4631-4F48-B449-351D6E2FED0E}" sibTransId="{A3EDDF7A-DE25-4BB2-9DE0-ABF7A1497571}"/>
    <dgm:cxn modelId="{AA4E9566-3725-4522-915F-984D53C15BBF}" srcId="{D4FABB88-0FE2-4D97-B820-479BE9D10457}" destId="{4CBBBBF2-043F-4C3B-AB27-C12C0CCDC032}" srcOrd="0" destOrd="0" parTransId="{E401666E-6C07-4942-A2FF-7180C8282343}" sibTransId="{7A611CB9-D156-4E92-873A-C4485C51CD10}"/>
    <dgm:cxn modelId="{150559B7-389E-457D-89CE-EC567FD77B91}" srcId="{5DFB5AB4-CD3F-4BA5-B7FC-8BD75073B341}" destId="{9803EDFD-6D34-4032-AEE3-2ED5709D7D53}" srcOrd="2" destOrd="0" parTransId="{05D61B82-8956-4256-AE27-CCCFDCDFB8A0}" sibTransId="{289887D2-E970-4DC3-A70B-26BF04E43456}"/>
    <dgm:cxn modelId="{89B95411-41F4-4EC4-8AC5-917BA50F1E88}" srcId="{CD7A7C01-A85F-40FF-9A32-6D061561E298}" destId="{FB347CCE-B40F-455F-B685-90FDD507432F}" srcOrd="0" destOrd="0" parTransId="{A88EE57F-7490-42DD-ABF2-D57FD49BC2C1}" sibTransId="{8BCAE6DE-AA42-4973-A86C-0D8B498F7FE8}"/>
    <dgm:cxn modelId="{916B13F3-8DB5-44C3-8BE5-540406D3E952}" type="presOf" srcId="{D1DDEF67-2610-4A35-AD7A-5D86FC313B48}" destId="{650D24EF-3081-47D8-BD11-679DD8275767}" srcOrd="0" destOrd="0" presId="urn:microsoft.com/office/officeart/2005/8/layout/hList1"/>
    <dgm:cxn modelId="{F46DFD37-667D-4DCC-A374-CA27D82A0AB8}" srcId="{CD7A7C01-A85F-40FF-9A32-6D061561E298}" destId="{527D6AE1-4F86-48FE-9617-C9516B7F2328}" srcOrd="5" destOrd="0" parTransId="{8AF1357B-A5B5-432F-87BB-46E454AC3583}" sibTransId="{9C20BF57-F963-49A4-BB15-A3151592B5F4}"/>
    <dgm:cxn modelId="{F64DA7FE-FA0B-4CC6-A3F0-2507C96CE26C}" srcId="{D4FABB88-0FE2-4D97-B820-479BE9D10457}" destId="{0F57FFEB-20D3-4DE0-AC28-05D7455F79ED}" srcOrd="2" destOrd="0" parTransId="{0FEBF999-21C3-4F4A-831A-01020A8C60F4}" sibTransId="{F992137E-362C-4F0F-B5C8-9424DDCB83F5}"/>
    <dgm:cxn modelId="{CEACE840-C07B-4810-9D5B-2E5DE49BC3CC}" type="presOf" srcId="{FB347CCE-B40F-455F-B685-90FDD507432F}" destId="{647F4E5F-85DF-4A2C-AF5D-8346E47DC8F8}" srcOrd="0" destOrd="0" presId="urn:microsoft.com/office/officeart/2005/8/layout/hList1"/>
    <dgm:cxn modelId="{6E20C1CC-429A-402D-8992-70FFCE2FE6AF}" type="presOf" srcId="{5DFB5AB4-CD3F-4BA5-B7FC-8BD75073B341}" destId="{B63AC916-124E-4A30-8D07-2F672BEA139C}" srcOrd="0" destOrd="0" presId="urn:microsoft.com/office/officeart/2005/8/layout/hList1"/>
    <dgm:cxn modelId="{61666BBA-2051-4906-A2CE-6A809E4FE749}" type="presOf" srcId="{0CBC18C5-247B-4203-BDE8-5725045D4B3E}" destId="{D77ED6BF-5991-4D23-A857-9D0AE34F8F81}" srcOrd="0" destOrd="0" presId="urn:microsoft.com/office/officeart/2005/8/layout/hList1"/>
    <dgm:cxn modelId="{C4ADE804-028F-4D63-9B7C-431FF96648D4}" type="presOf" srcId="{0F57FFEB-20D3-4DE0-AC28-05D7455F79ED}" destId="{A9BAC376-E9C3-4578-9A10-8890943A59D6}" srcOrd="0" destOrd="2" presId="urn:microsoft.com/office/officeart/2005/8/layout/hList1"/>
    <dgm:cxn modelId="{0EED812A-3CA9-4088-B3C8-B89E0CA2E0B4}" type="presParOf" srcId="{650D24EF-3081-47D8-BD11-679DD8275767}" destId="{D3A3AB34-A14D-47C2-9D0D-B01C39565513}" srcOrd="0" destOrd="0" presId="urn:microsoft.com/office/officeart/2005/8/layout/hList1"/>
    <dgm:cxn modelId="{B9E1C35A-8829-4F55-9F69-E037CF0847B6}" type="presParOf" srcId="{D3A3AB34-A14D-47C2-9D0D-B01C39565513}" destId="{38D7B40E-F1B1-4B5B-88A5-265546CDF40F}" srcOrd="0" destOrd="0" presId="urn:microsoft.com/office/officeart/2005/8/layout/hList1"/>
    <dgm:cxn modelId="{B00B31F3-7D2A-4FD1-9CAF-A2EC694731E8}" type="presParOf" srcId="{D3A3AB34-A14D-47C2-9D0D-B01C39565513}" destId="{647F4E5F-85DF-4A2C-AF5D-8346E47DC8F8}" srcOrd="1" destOrd="0" presId="urn:microsoft.com/office/officeart/2005/8/layout/hList1"/>
    <dgm:cxn modelId="{9483333C-7578-44E7-A5CD-15F6B9B7AA89}" type="presParOf" srcId="{650D24EF-3081-47D8-BD11-679DD8275767}" destId="{28044024-6A84-4C13-9F14-BC4EF09A885B}" srcOrd="1" destOrd="0" presId="urn:microsoft.com/office/officeart/2005/8/layout/hList1"/>
    <dgm:cxn modelId="{80772A3C-F74A-4188-A197-16A745E83B5C}" type="presParOf" srcId="{650D24EF-3081-47D8-BD11-679DD8275767}" destId="{5C6FB749-FD1C-4696-AD31-E3B4C3C69836}" srcOrd="2" destOrd="0" presId="urn:microsoft.com/office/officeart/2005/8/layout/hList1"/>
    <dgm:cxn modelId="{F08A59CA-4EA6-45A5-9DAF-9C177C43F706}" type="presParOf" srcId="{5C6FB749-FD1C-4696-AD31-E3B4C3C69836}" destId="{22E3EDF0-F2B2-4B5B-ADD7-52BCF0B2D74D}" srcOrd="0" destOrd="0" presId="urn:microsoft.com/office/officeart/2005/8/layout/hList1"/>
    <dgm:cxn modelId="{97F28728-5125-46A0-9852-3B5A19ABDF08}" type="presParOf" srcId="{5C6FB749-FD1C-4696-AD31-E3B4C3C69836}" destId="{A9BAC376-E9C3-4578-9A10-8890943A59D6}" srcOrd="1" destOrd="0" presId="urn:microsoft.com/office/officeart/2005/8/layout/hList1"/>
    <dgm:cxn modelId="{8D0A1F33-0B92-43D2-9823-88319E0CB155}" type="presParOf" srcId="{650D24EF-3081-47D8-BD11-679DD8275767}" destId="{E4135D40-A4D7-47F2-96DF-43EE98F542BC}" srcOrd="3" destOrd="0" presId="urn:microsoft.com/office/officeart/2005/8/layout/hList1"/>
    <dgm:cxn modelId="{DCE73B10-0185-44D2-9F1A-C8D47B7ACDEB}" type="presParOf" srcId="{650D24EF-3081-47D8-BD11-679DD8275767}" destId="{714668C3-D500-475B-845E-A715A025F61B}" srcOrd="4" destOrd="0" presId="urn:microsoft.com/office/officeart/2005/8/layout/hList1"/>
    <dgm:cxn modelId="{828CDE32-0866-4671-9EF3-DE127A848B69}" type="presParOf" srcId="{714668C3-D500-475B-845E-A715A025F61B}" destId="{B63AC916-124E-4A30-8D07-2F672BEA139C}" srcOrd="0" destOrd="0" presId="urn:microsoft.com/office/officeart/2005/8/layout/hList1"/>
    <dgm:cxn modelId="{18C76C31-F3D0-42D6-A668-5D5821376FE0}" type="presParOf" srcId="{714668C3-D500-475B-845E-A715A025F61B}" destId="{D77ED6BF-5991-4D23-A857-9D0AE34F8F81}" srcOrd="1" destOrd="0" presId="urn:microsoft.com/office/officeart/2005/8/layout/hList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F7739D8-7E2C-4B3F-912A-CA14BB932F99}" type="doc">
      <dgm:prSet loTypeId="urn:microsoft.com/office/officeart/2005/8/layout/hList6" loCatId="list" qsTypeId="urn:microsoft.com/office/officeart/2005/8/quickstyle/simple1" qsCatId="simple" csTypeId="urn:microsoft.com/office/officeart/2005/8/colors/accent5_2" csCatId="accent5" phldr="1"/>
      <dgm:spPr/>
      <dgm:t>
        <a:bodyPr/>
        <a:lstStyle/>
        <a:p>
          <a:endParaRPr lang="en-US"/>
        </a:p>
      </dgm:t>
    </dgm:pt>
    <dgm:pt modelId="{3C4DAD02-FD31-41B9-8E72-6582291E3BDD}">
      <dgm:prSet phldrT="[Text]" custT="1"/>
      <dgm:spPr/>
      <dgm:t>
        <a:bodyPr/>
        <a:lstStyle/>
        <a:p>
          <a:r>
            <a:rPr lang="en-US" sz="1600" b="1" dirty="0" smtClean="0">
              <a:effectLst/>
              <a:latin typeface="Garamond" panose="02020404030301010803" pitchFamily="18" charset="0"/>
            </a:rPr>
            <a:t>Host</a:t>
          </a:r>
          <a:endParaRPr lang="en-US" sz="1600" dirty="0">
            <a:latin typeface="Garamond" panose="02020404030301010803" pitchFamily="18" charset="0"/>
          </a:endParaRPr>
        </a:p>
      </dgm:t>
    </dgm:pt>
    <dgm:pt modelId="{117E38AA-B42B-428A-8A93-D400D9DB3B60}" type="parTrans" cxnId="{CA04D517-3285-4A73-B608-632FAC0DB0F7}">
      <dgm:prSet/>
      <dgm:spPr/>
      <dgm:t>
        <a:bodyPr/>
        <a:lstStyle/>
        <a:p>
          <a:endParaRPr lang="en-US" sz="1400"/>
        </a:p>
      </dgm:t>
    </dgm:pt>
    <dgm:pt modelId="{67993A53-AE44-4243-BD67-955A56DA011A}" type="sibTrans" cxnId="{CA04D517-3285-4A73-B608-632FAC0DB0F7}">
      <dgm:prSet/>
      <dgm:spPr/>
      <dgm:t>
        <a:bodyPr/>
        <a:lstStyle/>
        <a:p>
          <a:endParaRPr lang="en-US" sz="1400"/>
        </a:p>
      </dgm:t>
    </dgm:pt>
    <dgm:pt modelId="{88944086-93B5-4D7E-BDDE-08A378B5F5CB}">
      <dgm:prSet phldrT="[Text]" custT="1"/>
      <dgm:spPr/>
      <dgm:t>
        <a:bodyPr/>
        <a:lstStyle/>
        <a:p>
          <a:r>
            <a:rPr lang="en-US" sz="1600" dirty="0" smtClean="0">
              <a:effectLst/>
              <a:latin typeface="Garamond" panose="02020404030301010803" pitchFamily="18" charset="0"/>
            </a:rPr>
            <a:t>a container uses the networking stack of the host. </a:t>
          </a:r>
          <a:endParaRPr lang="en-US" sz="1600" dirty="0">
            <a:latin typeface="Garamond" panose="02020404030301010803" pitchFamily="18" charset="0"/>
          </a:endParaRPr>
        </a:p>
      </dgm:t>
    </dgm:pt>
    <dgm:pt modelId="{BCA736ED-04EA-4E3A-8EC5-56F9CF8BE19B}" type="parTrans" cxnId="{C4947272-7836-417A-8153-173854B196D9}">
      <dgm:prSet/>
      <dgm:spPr/>
      <dgm:t>
        <a:bodyPr/>
        <a:lstStyle/>
        <a:p>
          <a:endParaRPr lang="en-US" sz="1400"/>
        </a:p>
      </dgm:t>
    </dgm:pt>
    <dgm:pt modelId="{4F216AF0-B63B-4B70-BBFB-A0E001782D63}" type="sibTrans" cxnId="{C4947272-7836-417A-8153-173854B196D9}">
      <dgm:prSet/>
      <dgm:spPr/>
      <dgm:t>
        <a:bodyPr/>
        <a:lstStyle/>
        <a:p>
          <a:endParaRPr lang="en-US" sz="1400"/>
        </a:p>
      </dgm:t>
    </dgm:pt>
    <dgm:pt modelId="{2CC50F49-06D9-4B16-BA8A-476739FF9CFA}">
      <dgm:prSet phldrT="[Text]" custT="1"/>
      <dgm:spPr/>
      <dgm:t>
        <a:bodyPr/>
        <a:lstStyle/>
        <a:p>
          <a:r>
            <a:rPr lang="en-US" sz="1600" b="1" dirty="0" smtClean="0">
              <a:effectLst/>
              <a:latin typeface="Garamond" panose="02020404030301010803" pitchFamily="18" charset="0"/>
            </a:rPr>
            <a:t>Bridge</a:t>
          </a:r>
          <a:endParaRPr lang="en-US" sz="1600" dirty="0">
            <a:latin typeface="Garamond" panose="02020404030301010803" pitchFamily="18" charset="0"/>
          </a:endParaRPr>
        </a:p>
      </dgm:t>
    </dgm:pt>
    <dgm:pt modelId="{33680069-3350-49F9-8326-B159F69A72E5}" type="parTrans" cxnId="{B3F73B2E-AB7C-4DEB-8AF1-CFC292C6CF7A}">
      <dgm:prSet/>
      <dgm:spPr/>
      <dgm:t>
        <a:bodyPr/>
        <a:lstStyle/>
        <a:p>
          <a:endParaRPr lang="en-US" sz="1400"/>
        </a:p>
      </dgm:t>
    </dgm:pt>
    <dgm:pt modelId="{C9347399-5E8E-4E30-94C6-CE8E9AC6ECC1}" type="sibTrans" cxnId="{B3F73B2E-AB7C-4DEB-8AF1-CFC292C6CF7A}">
      <dgm:prSet/>
      <dgm:spPr/>
      <dgm:t>
        <a:bodyPr/>
        <a:lstStyle/>
        <a:p>
          <a:endParaRPr lang="en-US" sz="1400"/>
        </a:p>
      </dgm:t>
    </dgm:pt>
    <dgm:pt modelId="{C7FF10B8-60A0-4A5B-BE92-4CDB4059938F}">
      <dgm:prSet phldrT="[Text]" custT="1"/>
      <dgm:spPr/>
      <dgm:t>
        <a:bodyPr/>
        <a:lstStyle/>
        <a:p>
          <a:r>
            <a:rPr lang="en-US" sz="1600" dirty="0" smtClean="0">
              <a:effectLst/>
              <a:latin typeface="Garamond" panose="02020404030301010803" pitchFamily="18" charset="0"/>
            </a:rPr>
            <a:t>creates a Linux bridge on the host that is managed by Docker</a:t>
          </a:r>
          <a:endParaRPr lang="en-US" sz="1600" dirty="0">
            <a:latin typeface="Garamond" panose="02020404030301010803" pitchFamily="18" charset="0"/>
          </a:endParaRPr>
        </a:p>
      </dgm:t>
    </dgm:pt>
    <dgm:pt modelId="{6D54DC45-AAC9-4593-9EED-7C3A7A12B13D}" type="parTrans" cxnId="{5F8F4DB4-9F5B-41A1-8644-F38D66CF241C}">
      <dgm:prSet/>
      <dgm:spPr/>
      <dgm:t>
        <a:bodyPr/>
        <a:lstStyle/>
        <a:p>
          <a:endParaRPr lang="en-US" sz="1400"/>
        </a:p>
      </dgm:t>
    </dgm:pt>
    <dgm:pt modelId="{0CE2237E-9A8A-4068-B10F-7403BDFBC77C}" type="sibTrans" cxnId="{5F8F4DB4-9F5B-41A1-8644-F38D66CF241C}">
      <dgm:prSet/>
      <dgm:spPr/>
      <dgm:t>
        <a:bodyPr/>
        <a:lstStyle/>
        <a:p>
          <a:endParaRPr lang="en-US" sz="1400"/>
        </a:p>
      </dgm:t>
    </dgm:pt>
    <dgm:pt modelId="{2E7D284D-F358-454A-B7A9-67C95463BA20}">
      <dgm:prSet phldrT="[Text]" custT="1"/>
      <dgm:spPr/>
      <dgm:t>
        <a:bodyPr/>
        <a:lstStyle/>
        <a:p>
          <a:r>
            <a:rPr lang="en-US" sz="1600" dirty="0" smtClean="0">
              <a:effectLst/>
              <a:latin typeface="Garamond" panose="02020404030301010803" pitchFamily="18" charset="0"/>
            </a:rPr>
            <a:t>By default containers on a bridge can communicate with each other</a:t>
          </a:r>
          <a:endParaRPr lang="en-US" sz="1600" dirty="0">
            <a:latin typeface="Garamond" panose="02020404030301010803" pitchFamily="18" charset="0"/>
          </a:endParaRPr>
        </a:p>
      </dgm:t>
    </dgm:pt>
    <dgm:pt modelId="{C405EBC1-F43A-4E5C-B0A0-CA013658285E}" type="parTrans" cxnId="{13EBF9C2-A11E-45AB-AEC8-71415D0A96F9}">
      <dgm:prSet/>
      <dgm:spPr/>
      <dgm:t>
        <a:bodyPr/>
        <a:lstStyle/>
        <a:p>
          <a:endParaRPr lang="en-US" sz="1400"/>
        </a:p>
      </dgm:t>
    </dgm:pt>
    <dgm:pt modelId="{EE4266BB-8BB9-44C4-B598-EBAB12A9AC47}" type="sibTrans" cxnId="{13EBF9C2-A11E-45AB-AEC8-71415D0A96F9}">
      <dgm:prSet/>
      <dgm:spPr/>
      <dgm:t>
        <a:bodyPr/>
        <a:lstStyle/>
        <a:p>
          <a:endParaRPr lang="en-US" sz="1400"/>
        </a:p>
      </dgm:t>
    </dgm:pt>
    <dgm:pt modelId="{DCA90D06-49C6-40C8-B744-83DD884F0E6B}">
      <dgm:prSet phldrT="[Text]" custT="1"/>
      <dgm:spPr/>
      <dgm:t>
        <a:bodyPr/>
        <a:lstStyle/>
        <a:p>
          <a:r>
            <a:rPr lang="en-US" sz="1600" b="1" dirty="0" smtClean="0">
              <a:effectLst/>
              <a:latin typeface="Garamond" panose="02020404030301010803" pitchFamily="18" charset="0"/>
            </a:rPr>
            <a:t>Overlay</a:t>
          </a:r>
          <a:endParaRPr lang="en-US" sz="1600" dirty="0">
            <a:latin typeface="Garamond" panose="02020404030301010803" pitchFamily="18" charset="0"/>
          </a:endParaRPr>
        </a:p>
      </dgm:t>
    </dgm:pt>
    <dgm:pt modelId="{D34AC496-F647-43CA-A675-E2CDAE8538D6}" type="parTrans" cxnId="{996F49D2-0D93-4E96-A4A0-2E86F57154C3}">
      <dgm:prSet/>
      <dgm:spPr/>
      <dgm:t>
        <a:bodyPr/>
        <a:lstStyle/>
        <a:p>
          <a:endParaRPr lang="en-US" sz="1400"/>
        </a:p>
      </dgm:t>
    </dgm:pt>
    <dgm:pt modelId="{3B8B3472-B008-4C2F-BD10-2E63A620C837}" type="sibTrans" cxnId="{996F49D2-0D93-4E96-A4A0-2E86F57154C3}">
      <dgm:prSet/>
      <dgm:spPr/>
      <dgm:t>
        <a:bodyPr/>
        <a:lstStyle/>
        <a:p>
          <a:endParaRPr lang="en-US" sz="1400"/>
        </a:p>
      </dgm:t>
    </dgm:pt>
    <dgm:pt modelId="{F40D5E80-8F87-4581-AA22-909D98782949}">
      <dgm:prSet phldrT="[Text]" custT="1"/>
      <dgm:spPr/>
      <dgm:t>
        <a:bodyPr/>
        <a:lstStyle/>
        <a:p>
          <a:r>
            <a:rPr lang="en-US" sz="1600" dirty="0" smtClean="0">
              <a:effectLst/>
              <a:latin typeface="Garamond" panose="02020404030301010803" pitchFamily="18" charset="0"/>
            </a:rPr>
            <a:t>creates an overlay network that supports multi-host networks out of the box</a:t>
          </a:r>
          <a:endParaRPr lang="en-US" sz="1600" dirty="0">
            <a:latin typeface="Garamond" panose="02020404030301010803" pitchFamily="18" charset="0"/>
          </a:endParaRPr>
        </a:p>
      </dgm:t>
    </dgm:pt>
    <dgm:pt modelId="{D668FA9C-228E-4EF6-A36D-3FB18E0936CE}" type="parTrans" cxnId="{F1A5EFC4-697F-47E2-A6CA-2101EBBC7301}">
      <dgm:prSet/>
      <dgm:spPr/>
      <dgm:t>
        <a:bodyPr/>
        <a:lstStyle/>
        <a:p>
          <a:endParaRPr lang="en-US" sz="1400"/>
        </a:p>
      </dgm:t>
    </dgm:pt>
    <dgm:pt modelId="{12C1AD4A-6492-4256-9A2E-15D1C5CA16BE}" type="sibTrans" cxnId="{F1A5EFC4-697F-47E2-A6CA-2101EBBC7301}">
      <dgm:prSet/>
      <dgm:spPr/>
      <dgm:t>
        <a:bodyPr/>
        <a:lstStyle/>
        <a:p>
          <a:endParaRPr lang="en-US" sz="1400"/>
        </a:p>
      </dgm:t>
    </dgm:pt>
    <dgm:pt modelId="{B281A22F-16D8-42A3-BE2C-E3CD4DA7BC87}">
      <dgm:prSet phldrT="[Text]" custT="1"/>
      <dgm:spPr/>
      <dgm:t>
        <a:bodyPr/>
        <a:lstStyle/>
        <a:p>
          <a:r>
            <a:rPr lang="en-US" sz="1600" dirty="0" smtClean="0">
              <a:effectLst/>
              <a:latin typeface="Garamond" panose="02020404030301010803" pitchFamily="18" charset="0"/>
            </a:rPr>
            <a:t>The none driver gives a container its own networking stack and network namespace</a:t>
          </a:r>
          <a:endParaRPr lang="en-US" sz="1600" dirty="0">
            <a:latin typeface="Garamond" panose="02020404030301010803" pitchFamily="18" charset="0"/>
          </a:endParaRPr>
        </a:p>
      </dgm:t>
    </dgm:pt>
    <dgm:pt modelId="{DA209C03-58FC-488B-9731-A0F5B5A5E80C}" type="parTrans" cxnId="{8EE081AF-D01A-4683-8720-4D9679EA8259}">
      <dgm:prSet/>
      <dgm:spPr/>
      <dgm:t>
        <a:bodyPr/>
        <a:lstStyle/>
        <a:p>
          <a:endParaRPr lang="en-US" sz="1400"/>
        </a:p>
      </dgm:t>
    </dgm:pt>
    <dgm:pt modelId="{538016D1-AE9B-461F-B684-4B3E3A55FD80}" type="sibTrans" cxnId="{8EE081AF-D01A-4683-8720-4D9679EA8259}">
      <dgm:prSet/>
      <dgm:spPr/>
      <dgm:t>
        <a:bodyPr/>
        <a:lstStyle/>
        <a:p>
          <a:endParaRPr lang="en-US" sz="1400"/>
        </a:p>
      </dgm:t>
    </dgm:pt>
    <dgm:pt modelId="{710F7647-A187-4581-96F7-EA9346F422E4}">
      <dgm:prSet phldrT="[Text]" custT="1"/>
      <dgm:spPr/>
      <dgm:t>
        <a:bodyPr/>
        <a:lstStyle/>
        <a:p>
          <a:r>
            <a:rPr lang="en-US" sz="1600" b="1" i="0" dirty="0" smtClean="0">
              <a:latin typeface="Garamond" panose="02020404030301010803" pitchFamily="18" charset="0"/>
            </a:rPr>
            <a:t>MACVLAN</a:t>
          </a:r>
          <a:endParaRPr lang="en-US" sz="1600" dirty="0">
            <a:latin typeface="Garamond" panose="02020404030301010803" pitchFamily="18" charset="0"/>
          </a:endParaRPr>
        </a:p>
      </dgm:t>
    </dgm:pt>
    <dgm:pt modelId="{5AD9E717-761A-4D41-94F8-06C1547D092B}" type="parTrans" cxnId="{CA6DDA84-875C-448D-9452-60DA957AD710}">
      <dgm:prSet/>
      <dgm:spPr/>
      <dgm:t>
        <a:bodyPr/>
        <a:lstStyle/>
        <a:p>
          <a:endParaRPr lang="en-US" sz="1400"/>
        </a:p>
      </dgm:t>
    </dgm:pt>
    <dgm:pt modelId="{28B0B4AF-B88F-4DB8-AAE2-C0A240750FE9}" type="sibTrans" cxnId="{CA6DDA84-875C-448D-9452-60DA957AD710}">
      <dgm:prSet/>
      <dgm:spPr/>
      <dgm:t>
        <a:bodyPr/>
        <a:lstStyle/>
        <a:p>
          <a:endParaRPr lang="en-US" sz="1400"/>
        </a:p>
      </dgm:t>
    </dgm:pt>
    <dgm:pt modelId="{F6105C86-C59B-4016-80C9-BF366F32AF90}">
      <dgm:prSet phldrT="[Text]" custT="1"/>
      <dgm:spPr/>
      <dgm:t>
        <a:bodyPr/>
        <a:lstStyle/>
        <a:p>
          <a:r>
            <a:rPr lang="en-US" sz="1600" dirty="0" smtClean="0">
              <a:effectLst/>
              <a:latin typeface="Garamond" panose="02020404030301010803" pitchFamily="18" charset="0"/>
            </a:rPr>
            <a:t>uses the MACVLAN bridge mode to establish a connection between container interfaces and a parent host interface. </a:t>
          </a:r>
          <a:endParaRPr lang="en-US" sz="1600" dirty="0">
            <a:latin typeface="Garamond" panose="02020404030301010803" pitchFamily="18" charset="0"/>
          </a:endParaRPr>
        </a:p>
      </dgm:t>
    </dgm:pt>
    <dgm:pt modelId="{EA47E6FB-FEC0-44E8-BE6B-AB18E603784C}" type="parTrans" cxnId="{CD25E5FD-BD86-4760-9CD9-71CFA52FC2F4}">
      <dgm:prSet/>
      <dgm:spPr/>
      <dgm:t>
        <a:bodyPr/>
        <a:lstStyle/>
        <a:p>
          <a:endParaRPr lang="en-US" sz="1400"/>
        </a:p>
      </dgm:t>
    </dgm:pt>
    <dgm:pt modelId="{861CF752-50EC-468D-9E44-415DFD362030}" type="sibTrans" cxnId="{CD25E5FD-BD86-4760-9CD9-71CFA52FC2F4}">
      <dgm:prSet/>
      <dgm:spPr/>
      <dgm:t>
        <a:bodyPr/>
        <a:lstStyle/>
        <a:p>
          <a:endParaRPr lang="en-US" sz="1400"/>
        </a:p>
      </dgm:t>
    </dgm:pt>
    <dgm:pt modelId="{296104FF-CE48-4E28-A516-8AEF6B23656A}">
      <dgm:prSet phldrT="[Text]" custT="1"/>
      <dgm:spPr/>
      <dgm:t>
        <a:bodyPr/>
        <a:lstStyle/>
        <a:p>
          <a:r>
            <a:rPr lang="en-US" sz="1600" b="1" i="0" dirty="0" smtClean="0">
              <a:latin typeface="Garamond" panose="02020404030301010803" pitchFamily="18" charset="0"/>
            </a:rPr>
            <a:t>None</a:t>
          </a:r>
          <a:endParaRPr lang="en-US" sz="1600" dirty="0">
            <a:latin typeface="Garamond" panose="02020404030301010803" pitchFamily="18" charset="0"/>
          </a:endParaRPr>
        </a:p>
      </dgm:t>
    </dgm:pt>
    <dgm:pt modelId="{3E463C41-10E1-4D9A-A76E-D88793FA5AB5}" type="parTrans" cxnId="{EA873153-6A8E-4C78-A050-F967EB9FACEB}">
      <dgm:prSet/>
      <dgm:spPr/>
      <dgm:t>
        <a:bodyPr/>
        <a:lstStyle/>
        <a:p>
          <a:endParaRPr lang="en-US" sz="1400"/>
        </a:p>
      </dgm:t>
    </dgm:pt>
    <dgm:pt modelId="{EC778A1D-722C-479A-9A98-35788647214D}" type="sibTrans" cxnId="{EA873153-6A8E-4C78-A050-F967EB9FACEB}">
      <dgm:prSet/>
      <dgm:spPr/>
      <dgm:t>
        <a:bodyPr/>
        <a:lstStyle/>
        <a:p>
          <a:endParaRPr lang="en-US" sz="1400"/>
        </a:p>
      </dgm:t>
    </dgm:pt>
    <dgm:pt modelId="{5DC68224-88DD-433F-B160-57377D0D41A8}">
      <dgm:prSet phldrT="[Text]" custT="1"/>
      <dgm:spPr/>
      <dgm:t>
        <a:bodyPr/>
        <a:lstStyle/>
        <a:p>
          <a:r>
            <a:rPr lang="en-US" sz="1600" dirty="0" smtClean="0">
              <a:effectLst/>
              <a:latin typeface="Garamond" panose="02020404030301010803" pitchFamily="18" charset="0"/>
            </a:rPr>
            <a:t>It uses a combination of local Linux bridges and VXLAN to overlay container-to-container communications over physical network infrastructure</a:t>
          </a:r>
          <a:endParaRPr lang="en-US" sz="1600" dirty="0">
            <a:latin typeface="Garamond" panose="02020404030301010803" pitchFamily="18" charset="0"/>
          </a:endParaRPr>
        </a:p>
      </dgm:t>
    </dgm:pt>
    <dgm:pt modelId="{8969833A-1D3C-43FF-9AC1-523FB4BB368F}" type="parTrans" cxnId="{875930CE-478F-4B56-9264-6E4DC8611F52}">
      <dgm:prSet/>
      <dgm:spPr/>
      <dgm:t>
        <a:bodyPr/>
        <a:lstStyle/>
        <a:p>
          <a:endParaRPr lang="en-US" sz="1400"/>
        </a:p>
      </dgm:t>
    </dgm:pt>
    <dgm:pt modelId="{1A982E9A-A0B6-4612-A202-B1A3002B7463}" type="sibTrans" cxnId="{875930CE-478F-4B56-9264-6E4DC8611F52}">
      <dgm:prSet/>
      <dgm:spPr/>
      <dgm:t>
        <a:bodyPr/>
        <a:lstStyle/>
        <a:p>
          <a:endParaRPr lang="en-US" sz="1400"/>
        </a:p>
      </dgm:t>
    </dgm:pt>
    <dgm:pt modelId="{E4713BC0-C6E5-4CA4-8A1C-370671D40F88}">
      <dgm:prSet phldrT="[Text]" custT="1"/>
      <dgm:spPr/>
      <dgm:t>
        <a:bodyPr/>
        <a:lstStyle/>
        <a:p>
          <a:r>
            <a:rPr lang="en-US" sz="1600" dirty="0" smtClean="0">
              <a:effectLst/>
              <a:latin typeface="Garamond" panose="02020404030301010803" pitchFamily="18" charset="0"/>
            </a:rPr>
            <a:t>There is no namespace separation, and all interfaces on the host can be used directly by the container</a:t>
          </a:r>
          <a:endParaRPr lang="en-US" sz="1600" dirty="0">
            <a:latin typeface="Garamond" panose="02020404030301010803" pitchFamily="18" charset="0"/>
          </a:endParaRPr>
        </a:p>
      </dgm:t>
    </dgm:pt>
    <dgm:pt modelId="{43E60A01-6567-4593-AF2F-58E3FA249991}" type="parTrans" cxnId="{ADCE400C-E04A-4EA6-893A-8A2955857712}">
      <dgm:prSet/>
      <dgm:spPr/>
      <dgm:t>
        <a:bodyPr/>
        <a:lstStyle/>
        <a:p>
          <a:endParaRPr lang="en-US" sz="1400"/>
        </a:p>
      </dgm:t>
    </dgm:pt>
    <dgm:pt modelId="{2B850426-C3BC-442F-9CA1-634DB5EAF650}" type="sibTrans" cxnId="{ADCE400C-E04A-4EA6-893A-8A2955857712}">
      <dgm:prSet/>
      <dgm:spPr/>
      <dgm:t>
        <a:bodyPr/>
        <a:lstStyle/>
        <a:p>
          <a:endParaRPr lang="en-US" sz="1400"/>
        </a:p>
      </dgm:t>
    </dgm:pt>
    <dgm:pt modelId="{352C9F28-B5A6-4012-A8EB-00F7CF659263}">
      <dgm:prSet phldrT="[Text]" custT="1"/>
      <dgm:spPr/>
      <dgm:t>
        <a:bodyPr/>
        <a:lstStyle/>
        <a:p>
          <a:r>
            <a:rPr lang="en-US" sz="1600" dirty="0" smtClean="0">
              <a:effectLst/>
              <a:latin typeface="Garamond" panose="02020404030301010803" pitchFamily="18" charset="0"/>
            </a:rPr>
            <a:t>It can be used to provide IP addresses to containers that are routable on the physical network</a:t>
          </a:r>
          <a:endParaRPr lang="en-US" sz="1600" dirty="0">
            <a:latin typeface="Garamond" panose="02020404030301010803" pitchFamily="18" charset="0"/>
          </a:endParaRPr>
        </a:p>
      </dgm:t>
    </dgm:pt>
    <dgm:pt modelId="{2EEF7C06-F95C-40A6-8B7F-5798AA619CD1}" type="parTrans" cxnId="{FF084728-4C1E-4C64-ABE3-A976EE26B336}">
      <dgm:prSet/>
      <dgm:spPr/>
      <dgm:t>
        <a:bodyPr/>
        <a:lstStyle/>
        <a:p>
          <a:endParaRPr lang="en-US" sz="1400"/>
        </a:p>
      </dgm:t>
    </dgm:pt>
    <dgm:pt modelId="{710D16CC-6E17-4D86-9BCB-7262C11511AA}" type="sibTrans" cxnId="{FF084728-4C1E-4C64-ABE3-A976EE26B336}">
      <dgm:prSet/>
      <dgm:spPr/>
      <dgm:t>
        <a:bodyPr/>
        <a:lstStyle/>
        <a:p>
          <a:endParaRPr lang="en-US" sz="1400"/>
        </a:p>
      </dgm:t>
    </dgm:pt>
    <dgm:pt modelId="{4D68B7AB-E8CC-47B5-A59A-F221E4FD383F}">
      <dgm:prSet phldrT="[Text]" custT="1"/>
      <dgm:spPr/>
      <dgm:t>
        <a:bodyPr/>
        <a:lstStyle/>
        <a:p>
          <a:r>
            <a:rPr lang="en-US" sz="1600" dirty="0" smtClean="0">
              <a:effectLst/>
              <a:latin typeface="Garamond" panose="02020404030301010803" pitchFamily="18" charset="0"/>
            </a:rPr>
            <a:t>Without additional configuration, the container is completely isolated from the host networking stack</a:t>
          </a:r>
          <a:endParaRPr lang="en-US" sz="1600" dirty="0">
            <a:latin typeface="Garamond" panose="02020404030301010803" pitchFamily="18" charset="0"/>
          </a:endParaRPr>
        </a:p>
      </dgm:t>
    </dgm:pt>
    <dgm:pt modelId="{00479971-B1F5-4453-B175-3D04C224BF36}" type="parTrans" cxnId="{CA339AFB-52C9-4D38-A958-1B97E29DC9A2}">
      <dgm:prSet/>
      <dgm:spPr/>
      <dgm:t>
        <a:bodyPr/>
        <a:lstStyle/>
        <a:p>
          <a:endParaRPr lang="en-US" sz="1400"/>
        </a:p>
      </dgm:t>
    </dgm:pt>
    <dgm:pt modelId="{1F052687-ACC3-4A54-8788-185CDEDB728B}" type="sibTrans" cxnId="{CA339AFB-52C9-4D38-A958-1B97E29DC9A2}">
      <dgm:prSet/>
      <dgm:spPr/>
      <dgm:t>
        <a:bodyPr/>
        <a:lstStyle/>
        <a:p>
          <a:endParaRPr lang="en-US" sz="1400"/>
        </a:p>
      </dgm:t>
    </dgm:pt>
    <dgm:pt modelId="{5BDA325E-B7AE-4930-B6F2-8DD8CD8027CF}" type="pres">
      <dgm:prSet presAssocID="{5F7739D8-7E2C-4B3F-912A-CA14BB932F99}" presName="Name0" presStyleCnt="0">
        <dgm:presLayoutVars>
          <dgm:dir/>
          <dgm:resizeHandles val="exact"/>
        </dgm:presLayoutVars>
      </dgm:prSet>
      <dgm:spPr/>
      <dgm:t>
        <a:bodyPr/>
        <a:lstStyle/>
        <a:p>
          <a:endParaRPr lang="en-US"/>
        </a:p>
      </dgm:t>
    </dgm:pt>
    <dgm:pt modelId="{2A55C0C9-644C-459F-805B-A24EE5BDFF40}" type="pres">
      <dgm:prSet presAssocID="{3C4DAD02-FD31-41B9-8E72-6582291E3BDD}" presName="node" presStyleLbl="node1" presStyleIdx="0" presStyleCnt="5">
        <dgm:presLayoutVars>
          <dgm:bulletEnabled val="1"/>
        </dgm:presLayoutVars>
      </dgm:prSet>
      <dgm:spPr/>
      <dgm:t>
        <a:bodyPr/>
        <a:lstStyle/>
        <a:p>
          <a:endParaRPr lang="en-US"/>
        </a:p>
      </dgm:t>
    </dgm:pt>
    <dgm:pt modelId="{AE70792B-96FD-4250-9B97-DBE2C2D86689}" type="pres">
      <dgm:prSet presAssocID="{67993A53-AE44-4243-BD67-955A56DA011A}" presName="sibTrans" presStyleCnt="0"/>
      <dgm:spPr/>
      <dgm:t>
        <a:bodyPr/>
        <a:lstStyle/>
        <a:p>
          <a:endParaRPr lang="en-IN"/>
        </a:p>
      </dgm:t>
    </dgm:pt>
    <dgm:pt modelId="{94589A52-431B-4F0F-B8C6-4FB1BAA61623}" type="pres">
      <dgm:prSet presAssocID="{2CC50F49-06D9-4B16-BA8A-476739FF9CFA}" presName="node" presStyleLbl="node1" presStyleIdx="1" presStyleCnt="5">
        <dgm:presLayoutVars>
          <dgm:bulletEnabled val="1"/>
        </dgm:presLayoutVars>
      </dgm:prSet>
      <dgm:spPr/>
      <dgm:t>
        <a:bodyPr/>
        <a:lstStyle/>
        <a:p>
          <a:endParaRPr lang="en-US"/>
        </a:p>
      </dgm:t>
    </dgm:pt>
    <dgm:pt modelId="{28D8A9D1-99E3-4B4D-815E-4B6CE65C61D2}" type="pres">
      <dgm:prSet presAssocID="{C9347399-5E8E-4E30-94C6-CE8E9AC6ECC1}" presName="sibTrans" presStyleCnt="0"/>
      <dgm:spPr/>
      <dgm:t>
        <a:bodyPr/>
        <a:lstStyle/>
        <a:p>
          <a:endParaRPr lang="en-IN"/>
        </a:p>
      </dgm:t>
    </dgm:pt>
    <dgm:pt modelId="{A2C382E1-A9EA-484E-A847-BCAF038BBAC3}" type="pres">
      <dgm:prSet presAssocID="{DCA90D06-49C6-40C8-B744-83DD884F0E6B}" presName="node" presStyleLbl="node1" presStyleIdx="2" presStyleCnt="5">
        <dgm:presLayoutVars>
          <dgm:bulletEnabled val="1"/>
        </dgm:presLayoutVars>
      </dgm:prSet>
      <dgm:spPr/>
      <dgm:t>
        <a:bodyPr/>
        <a:lstStyle/>
        <a:p>
          <a:endParaRPr lang="en-US"/>
        </a:p>
      </dgm:t>
    </dgm:pt>
    <dgm:pt modelId="{8C057B2C-AE12-4FA1-8050-11631CDFFFC3}" type="pres">
      <dgm:prSet presAssocID="{3B8B3472-B008-4C2F-BD10-2E63A620C837}" presName="sibTrans" presStyleCnt="0"/>
      <dgm:spPr/>
      <dgm:t>
        <a:bodyPr/>
        <a:lstStyle/>
        <a:p>
          <a:endParaRPr lang="en-IN"/>
        </a:p>
      </dgm:t>
    </dgm:pt>
    <dgm:pt modelId="{B09F71C2-22CE-404B-817F-18454DA09936}" type="pres">
      <dgm:prSet presAssocID="{710F7647-A187-4581-96F7-EA9346F422E4}" presName="node" presStyleLbl="node1" presStyleIdx="3" presStyleCnt="5">
        <dgm:presLayoutVars>
          <dgm:bulletEnabled val="1"/>
        </dgm:presLayoutVars>
      </dgm:prSet>
      <dgm:spPr/>
      <dgm:t>
        <a:bodyPr/>
        <a:lstStyle/>
        <a:p>
          <a:endParaRPr lang="en-US"/>
        </a:p>
      </dgm:t>
    </dgm:pt>
    <dgm:pt modelId="{96C5437B-D16F-41EB-8075-5DB254022AF4}" type="pres">
      <dgm:prSet presAssocID="{28B0B4AF-B88F-4DB8-AAE2-C0A240750FE9}" presName="sibTrans" presStyleCnt="0"/>
      <dgm:spPr/>
      <dgm:t>
        <a:bodyPr/>
        <a:lstStyle/>
        <a:p>
          <a:endParaRPr lang="en-IN"/>
        </a:p>
      </dgm:t>
    </dgm:pt>
    <dgm:pt modelId="{8B884157-B5B6-44A7-9958-A98F8CDD0CCD}" type="pres">
      <dgm:prSet presAssocID="{296104FF-CE48-4E28-A516-8AEF6B23656A}" presName="node" presStyleLbl="node1" presStyleIdx="4" presStyleCnt="5">
        <dgm:presLayoutVars>
          <dgm:bulletEnabled val="1"/>
        </dgm:presLayoutVars>
      </dgm:prSet>
      <dgm:spPr/>
      <dgm:t>
        <a:bodyPr/>
        <a:lstStyle/>
        <a:p>
          <a:endParaRPr lang="en-US"/>
        </a:p>
      </dgm:t>
    </dgm:pt>
  </dgm:ptLst>
  <dgm:cxnLst>
    <dgm:cxn modelId="{B3F73B2E-AB7C-4DEB-8AF1-CFC292C6CF7A}" srcId="{5F7739D8-7E2C-4B3F-912A-CA14BB932F99}" destId="{2CC50F49-06D9-4B16-BA8A-476739FF9CFA}" srcOrd="1" destOrd="0" parTransId="{33680069-3350-49F9-8326-B159F69A72E5}" sibTransId="{C9347399-5E8E-4E30-94C6-CE8E9AC6ECC1}"/>
    <dgm:cxn modelId="{ADA02B0F-7D83-453B-B867-2472B25A253A}" type="presOf" srcId="{F6105C86-C59B-4016-80C9-BF366F32AF90}" destId="{B09F71C2-22CE-404B-817F-18454DA09936}" srcOrd="0" destOrd="1" presId="urn:microsoft.com/office/officeart/2005/8/layout/hList6"/>
    <dgm:cxn modelId="{579424DE-959D-4B29-A4AC-F22F8CB73B5E}" type="presOf" srcId="{5DC68224-88DD-433F-B160-57377D0D41A8}" destId="{A2C382E1-A9EA-484E-A847-BCAF038BBAC3}" srcOrd="0" destOrd="2" presId="urn:microsoft.com/office/officeart/2005/8/layout/hList6"/>
    <dgm:cxn modelId="{DABF2978-A838-49CB-BBD2-97610C129D5F}" type="presOf" srcId="{F40D5E80-8F87-4581-AA22-909D98782949}" destId="{A2C382E1-A9EA-484E-A847-BCAF038BBAC3}" srcOrd="0" destOrd="1" presId="urn:microsoft.com/office/officeart/2005/8/layout/hList6"/>
    <dgm:cxn modelId="{CD985DEA-5558-40B9-9D03-1AE4B8EF29CE}" type="presOf" srcId="{88944086-93B5-4D7E-BDDE-08A378B5F5CB}" destId="{2A55C0C9-644C-459F-805B-A24EE5BDFF40}" srcOrd="0" destOrd="1" presId="urn:microsoft.com/office/officeart/2005/8/layout/hList6"/>
    <dgm:cxn modelId="{EA89F83F-EC27-40FB-A5EA-5C6E9AB44412}" type="presOf" srcId="{B281A22F-16D8-42A3-BE2C-E3CD4DA7BC87}" destId="{8B884157-B5B6-44A7-9958-A98F8CDD0CCD}" srcOrd="0" destOrd="1" presId="urn:microsoft.com/office/officeart/2005/8/layout/hList6"/>
    <dgm:cxn modelId="{71950064-65BB-428B-8065-679B681EAF6A}" type="presOf" srcId="{4D68B7AB-E8CC-47B5-A59A-F221E4FD383F}" destId="{8B884157-B5B6-44A7-9958-A98F8CDD0CCD}" srcOrd="0" destOrd="2" presId="urn:microsoft.com/office/officeart/2005/8/layout/hList6"/>
    <dgm:cxn modelId="{5F8F4DB4-9F5B-41A1-8644-F38D66CF241C}" srcId="{2CC50F49-06D9-4B16-BA8A-476739FF9CFA}" destId="{C7FF10B8-60A0-4A5B-BE92-4CDB4059938F}" srcOrd="0" destOrd="0" parTransId="{6D54DC45-AAC9-4593-9EED-7C3A7A12B13D}" sibTransId="{0CE2237E-9A8A-4068-B10F-7403BDFBC77C}"/>
    <dgm:cxn modelId="{13EBF9C2-A11E-45AB-AEC8-71415D0A96F9}" srcId="{2CC50F49-06D9-4B16-BA8A-476739FF9CFA}" destId="{2E7D284D-F358-454A-B7A9-67C95463BA20}" srcOrd="1" destOrd="0" parTransId="{C405EBC1-F43A-4E5C-B0A0-CA013658285E}" sibTransId="{EE4266BB-8BB9-44C4-B598-EBAB12A9AC47}"/>
    <dgm:cxn modelId="{B571BB5C-C0F4-4333-8D94-00996FEE48EA}" type="presOf" srcId="{E4713BC0-C6E5-4CA4-8A1C-370671D40F88}" destId="{2A55C0C9-644C-459F-805B-A24EE5BDFF40}" srcOrd="0" destOrd="2" presId="urn:microsoft.com/office/officeart/2005/8/layout/hList6"/>
    <dgm:cxn modelId="{ADCE400C-E04A-4EA6-893A-8A2955857712}" srcId="{3C4DAD02-FD31-41B9-8E72-6582291E3BDD}" destId="{E4713BC0-C6E5-4CA4-8A1C-370671D40F88}" srcOrd="1" destOrd="0" parTransId="{43E60A01-6567-4593-AF2F-58E3FA249991}" sibTransId="{2B850426-C3BC-442F-9CA1-634DB5EAF650}"/>
    <dgm:cxn modelId="{3216D718-16A5-4555-A8DC-B15020BF7732}" type="presOf" srcId="{2CC50F49-06D9-4B16-BA8A-476739FF9CFA}" destId="{94589A52-431B-4F0F-B8C6-4FB1BAA61623}" srcOrd="0" destOrd="0" presId="urn:microsoft.com/office/officeart/2005/8/layout/hList6"/>
    <dgm:cxn modelId="{996F49D2-0D93-4E96-A4A0-2E86F57154C3}" srcId="{5F7739D8-7E2C-4B3F-912A-CA14BB932F99}" destId="{DCA90D06-49C6-40C8-B744-83DD884F0E6B}" srcOrd="2" destOrd="0" parTransId="{D34AC496-F647-43CA-A675-E2CDAE8538D6}" sibTransId="{3B8B3472-B008-4C2F-BD10-2E63A620C837}"/>
    <dgm:cxn modelId="{3E50B0C8-3A0D-480E-BCEA-D53479332833}" type="presOf" srcId="{C7FF10B8-60A0-4A5B-BE92-4CDB4059938F}" destId="{94589A52-431B-4F0F-B8C6-4FB1BAA61623}" srcOrd="0" destOrd="1" presId="urn:microsoft.com/office/officeart/2005/8/layout/hList6"/>
    <dgm:cxn modelId="{067FA134-73BE-467B-AECF-4B37B6554B11}" type="presOf" srcId="{710F7647-A187-4581-96F7-EA9346F422E4}" destId="{B09F71C2-22CE-404B-817F-18454DA09936}" srcOrd="0" destOrd="0" presId="urn:microsoft.com/office/officeart/2005/8/layout/hList6"/>
    <dgm:cxn modelId="{CA04D517-3285-4A73-B608-632FAC0DB0F7}" srcId="{5F7739D8-7E2C-4B3F-912A-CA14BB932F99}" destId="{3C4DAD02-FD31-41B9-8E72-6582291E3BDD}" srcOrd="0" destOrd="0" parTransId="{117E38AA-B42B-428A-8A93-D400D9DB3B60}" sibTransId="{67993A53-AE44-4243-BD67-955A56DA011A}"/>
    <dgm:cxn modelId="{CA6DDA84-875C-448D-9452-60DA957AD710}" srcId="{5F7739D8-7E2C-4B3F-912A-CA14BB932F99}" destId="{710F7647-A187-4581-96F7-EA9346F422E4}" srcOrd="3" destOrd="0" parTransId="{5AD9E717-761A-4D41-94F8-06C1547D092B}" sibTransId="{28B0B4AF-B88F-4DB8-AAE2-C0A240750FE9}"/>
    <dgm:cxn modelId="{8EE081AF-D01A-4683-8720-4D9679EA8259}" srcId="{296104FF-CE48-4E28-A516-8AEF6B23656A}" destId="{B281A22F-16D8-42A3-BE2C-E3CD4DA7BC87}" srcOrd="0" destOrd="0" parTransId="{DA209C03-58FC-488B-9731-A0F5B5A5E80C}" sibTransId="{538016D1-AE9B-461F-B684-4B3E3A55FD80}"/>
    <dgm:cxn modelId="{CD25E5FD-BD86-4760-9CD9-71CFA52FC2F4}" srcId="{710F7647-A187-4581-96F7-EA9346F422E4}" destId="{F6105C86-C59B-4016-80C9-BF366F32AF90}" srcOrd="0" destOrd="0" parTransId="{EA47E6FB-FEC0-44E8-BE6B-AB18E603784C}" sibTransId="{861CF752-50EC-468D-9E44-415DFD362030}"/>
    <dgm:cxn modelId="{D9F7A5F5-BF8D-4F8F-A184-B43A1EC4A6AE}" type="presOf" srcId="{352C9F28-B5A6-4012-A8EB-00F7CF659263}" destId="{B09F71C2-22CE-404B-817F-18454DA09936}" srcOrd="0" destOrd="2" presId="urn:microsoft.com/office/officeart/2005/8/layout/hList6"/>
    <dgm:cxn modelId="{C4947272-7836-417A-8153-173854B196D9}" srcId="{3C4DAD02-FD31-41B9-8E72-6582291E3BDD}" destId="{88944086-93B5-4D7E-BDDE-08A378B5F5CB}" srcOrd="0" destOrd="0" parTransId="{BCA736ED-04EA-4E3A-8EC5-56F9CF8BE19B}" sibTransId="{4F216AF0-B63B-4B70-BBFB-A0E001782D63}"/>
    <dgm:cxn modelId="{14FBAEB2-E665-4AB2-B443-319860BEBF4C}" type="presOf" srcId="{296104FF-CE48-4E28-A516-8AEF6B23656A}" destId="{8B884157-B5B6-44A7-9958-A98F8CDD0CCD}" srcOrd="0" destOrd="0" presId="urn:microsoft.com/office/officeart/2005/8/layout/hList6"/>
    <dgm:cxn modelId="{EA873153-6A8E-4C78-A050-F967EB9FACEB}" srcId="{5F7739D8-7E2C-4B3F-912A-CA14BB932F99}" destId="{296104FF-CE48-4E28-A516-8AEF6B23656A}" srcOrd="4" destOrd="0" parTransId="{3E463C41-10E1-4D9A-A76E-D88793FA5AB5}" sibTransId="{EC778A1D-722C-479A-9A98-35788647214D}"/>
    <dgm:cxn modelId="{5FB5D718-68F2-4E35-B045-65746524FE09}" type="presOf" srcId="{DCA90D06-49C6-40C8-B744-83DD884F0E6B}" destId="{A2C382E1-A9EA-484E-A847-BCAF038BBAC3}" srcOrd="0" destOrd="0" presId="urn:microsoft.com/office/officeart/2005/8/layout/hList6"/>
    <dgm:cxn modelId="{875930CE-478F-4B56-9264-6E4DC8611F52}" srcId="{DCA90D06-49C6-40C8-B744-83DD884F0E6B}" destId="{5DC68224-88DD-433F-B160-57377D0D41A8}" srcOrd="1" destOrd="0" parTransId="{8969833A-1D3C-43FF-9AC1-523FB4BB368F}" sibTransId="{1A982E9A-A0B6-4612-A202-B1A3002B7463}"/>
    <dgm:cxn modelId="{2F677F51-050A-47F9-8E03-AD1D5B40036A}" type="presOf" srcId="{5F7739D8-7E2C-4B3F-912A-CA14BB932F99}" destId="{5BDA325E-B7AE-4930-B6F2-8DD8CD8027CF}" srcOrd="0" destOrd="0" presId="urn:microsoft.com/office/officeart/2005/8/layout/hList6"/>
    <dgm:cxn modelId="{CA339AFB-52C9-4D38-A958-1B97E29DC9A2}" srcId="{296104FF-CE48-4E28-A516-8AEF6B23656A}" destId="{4D68B7AB-E8CC-47B5-A59A-F221E4FD383F}" srcOrd="1" destOrd="0" parTransId="{00479971-B1F5-4453-B175-3D04C224BF36}" sibTransId="{1F052687-ACC3-4A54-8788-185CDEDB728B}"/>
    <dgm:cxn modelId="{F274E2F2-4212-4526-B9B0-1AF54269E3BE}" type="presOf" srcId="{2E7D284D-F358-454A-B7A9-67C95463BA20}" destId="{94589A52-431B-4F0F-B8C6-4FB1BAA61623}" srcOrd="0" destOrd="2" presId="urn:microsoft.com/office/officeart/2005/8/layout/hList6"/>
    <dgm:cxn modelId="{A7F61733-8760-4FA3-AE68-A7C97A0B9154}" type="presOf" srcId="{3C4DAD02-FD31-41B9-8E72-6582291E3BDD}" destId="{2A55C0C9-644C-459F-805B-A24EE5BDFF40}" srcOrd="0" destOrd="0" presId="urn:microsoft.com/office/officeart/2005/8/layout/hList6"/>
    <dgm:cxn modelId="{FF084728-4C1E-4C64-ABE3-A976EE26B336}" srcId="{710F7647-A187-4581-96F7-EA9346F422E4}" destId="{352C9F28-B5A6-4012-A8EB-00F7CF659263}" srcOrd="1" destOrd="0" parTransId="{2EEF7C06-F95C-40A6-8B7F-5798AA619CD1}" sibTransId="{710D16CC-6E17-4D86-9BCB-7262C11511AA}"/>
    <dgm:cxn modelId="{F1A5EFC4-697F-47E2-A6CA-2101EBBC7301}" srcId="{DCA90D06-49C6-40C8-B744-83DD884F0E6B}" destId="{F40D5E80-8F87-4581-AA22-909D98782949}" srcOrd="0" destOrd="0" parTransId="{D668FA9C-228E-4EF6-A36D-3FB18E0936CE}" sibTransId="{12C1AD4A-6492-4256-9A2E-15D1C5CA16BE}"/>
    <dgm:cxn modelId="{A5956FA3-6190-484B-B5FE-8393FE13C73E}" type="presParOf" srcId="{5BDA325E-B7AE-4930-B6F2-8DD8CD8027CF}" destId="{2A55C0C9-644C-459F-805B-A24EE5BDFF40}" srcOrd="0" destOrd="0" presId="urn:microsoft.com/office/officeart/2005/8/layout/hList6"/>
    <dgm:cxn modelId="{487B5018-F115-4136-977D-84BB158E0DD4}" type="presParOf" srcId="{5BDA325E-B7AE-4930-B6F2-8DD8CD8027CF}" destId="{AE70792B-96FD-4250-9B97-DBE2C2D86689}" srcOrd="1" destOrd="0" presId="urn:microsoft.com/office/officeart/2005/8/layout/hList6"/>
    <dgm:cxn modelId="{D83EB2CB-8046-4FA2-8FD9-40CD0C473C58}" type="presParOf" srcId="{5BDA325E-B7AE-4930-B6F2-8DD8CD8027CF}" destId="{94589A52-431B-4F0F-B8C6-4FB1BAA61623}" srcOrd="2" destOrd="0" presId="urn:microsoft.com/office/officeart/2005/8/layout/hList6"/>
    <dgm:cxn modelId="{912D1EAE-67FE-4B11-88AF-87C51A975B07}" type="presParOf" srcId="{5BDA325E-B7AE-4930-B6F2-8DD8CD8027CF}" destId="{28D8A9D1-99E3-4B4D-815E-4B6CE65C61D2}" srcOrd="3" destOrd="0" presId="urn:microsoft.com/office/officeart/2005/8/layout/hList6"/>
    <dgm:cxn modelId="{507A34D2-69C7-4AFF-A43D-7E0CC8B375C9}" type="presParOf" srcId="{5BDA325E-B7AE-4930-B6F2-8DD8CD8027CF}" destId="{A2C382E1-A9EA-484E-A847-BCAF038BBAC3}" srcOrd="4" destOrd="0" presId="urn:microsoft.com/office/officeart/2005/8/layout/hList6"/>
    <dgm:cxn modelId="{BD549DD4-AF11-473E-9C45-2C55AEC96002}" type="presParOf" srcId="{5BDA325E-B7AE-4930-B6F2-8DD8CD8027CF}" destId="{8C057B2C-AE12-4FA1-8050-11631CDFFFC3}" srcOrd="5" destOrd="0" presId="urn:microsoft.com/office/officeart/2005/8/layout/hList6"/>
    <dgm:cxn modelId="{5DFC217E-5025-4740-9472-780B5DA2800C}" type="presParOf" srcId="{5BDA325E-B7AE-4930-B6F2-8DD8CD8027CF}" destId="{B09F71C2-22CE-404B-817F-18454DA09936}" srcOrd="6" destOrd="0" presId="urn:microsoft.com/office/officeart/2005/8/layout/hList6"/>
    <dgm:cxn modelId="{90FE0601-2934-4F59-94A1-705AC0927E52}" type="presParOf" srcId="{5BDA325E-B7AE-4930-B6F2-8DD8CD8027CF}" destId="{96C5437B-D16F-41EB-8075-5DB254022AF4}" srcOrd="7" destOrd="0" presId="urn:microsoft.com/office/officeart/2005/8/layout/hList6"/>
    <dgm:cxn modelId="{EAE99877-3DAD-48CD-BB2F-647992D8C925}" type="presParOf" srcId="{5BDA325E-B7AE-4930-B6F2-8DD8CD8027CF}" destId="{8B884157-B5B6-44A7-9958-A98F8CDD0CCD}" srcOrd="8" destOrd="0" presId="urn:microsoft.com/office/officeart/2005/8/layout/hList6"/>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D7B40E-F1B1-4B5B-88A5-265546CDF40F}">
      <dsp:nvSpPr>
        <dsp:cNvPr id="0" name=""/>
        <dsp:cNvSpPr/>
      </dsp:nvSpPr>
      <dsp:spPr>
        <a:xfrm>
          <a:off x="459763" y="48414"/>
          <a:ext cx="3445639" cy="604800"/>
        </a:xfrm>
        <a:prstGeom prst="rect">
          <a:avLst/>
        </a:prstGeom>
        <a:solidFill>
          <a:srgbClr val="00B0F0"/>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lvl="0" algn="ctr" defTabSz="800100">
            <a:lnSpc>
              <a:spcPct val="90000"/>
            </a:lnSpc>
            <a:spcBef>
              <a:spcPct val="0"/>
            </a:spcBef>
            <a:spcAft>
              <a:spcPct val="35000"/>
            </a:spcAft>
          </a:pPr>
          <a:r>
            <a:rPr lang="en-US" sz="1800" b="1" kern="1200" dirty="0" smtClean="0">
              <a:latin typeface="Garamond" panose="02020404030301010803" pitchFamily="18" charset="0"/>
            </a:rPr>
            <a:t>Kubernetes</a:t>
          </a:r>
          <a:r>
            <a:rPr lang="en-US" sz="1800" b="1" kern="1200" baseline="0" dirty="0" smtClean="0">
              <a:latin typeface="Garamond" panose="02020404030301010803" pitchFamily="18" charset="0"/>
            </a:rPr>
            <a:t> Volume</a:t>
          </a:r>
          <a:endParaRPr lang="en-US" sz="1800" b="1" kern="1200" dirty="0">
            <a:latin typeface="Garamond" panose="02020404030301010803" pitchFamily="18" charset="0"/>
          </a:endParaRPr>
        </a:p>
      </dsp:txBody>
      <dsp:txXfrm>
        <a:off x="459763" y="48414"/>
        <a:ext cx="3445639" cy="604800"/>
      </dsp:txXfrm>
    </dsp:sp>
    <dsp:sp modelId="{647F4E5F-85DF-4A2C-AF5D-8346E47DC8F8}">
      <dsp:nvSpPr>
        <dsp:cNvPr id="0" name=""/>
        <dsp:cNvSpPr/>
      </dsp:nvSpPr>
      <dsp:spPr>
        <a:xfrm>
          <a:off x="433771" y="640508"/>
          <a:ext cx="3497622" cy="4278825"/>
        </a:xfrm>
        <a:prstGeom prst="rect">
          <a:avLst/>
        </a:prstGeom>
        <a:solidFill>
          <a:schemeClr val="bg1">
            <a:alpha val="9000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en-US" sz="1600" kern="1200" dirty="0" smtClean="0">
              <a:latin typeface="Garamond" panose="02020404030301010803" pitchFamily="18" charset="0"/>
            </a:rPr>
            <a:t>Volumes</a:t>
          </a:r>
          <a:r>
            <a:rPr lang="en-US" sz="1600" kern="1200" baseline="0" dirty="0" smtClean="0">
              <a:latin typeface="Garamond" panose="02020404030301010803" pitchFamily="18" charset="0"/>
            </a:rPr>
            <a:t> are similar to docker volumes in which container request for persistence at runtime, which is provided by the host.</a:t>
          </a:r>
          <a:endParaRPr lang="en-US" sz="1600" kern="1200" dirty="0">
            <a:latin typeface="Garamond" panose="02020404030301010803" pitchFamily="18" charset="0"/>
          </a:endParaRPr>
        </a:p>
        <a:p>
          <a:pPr marL="171450" lvl="1" indent="-171450" algn="l" defTabSz="711200">
            <a:lnSpc>
              <a:spcPct val="90000"/>
            </a:lnSpc>
            <a:spcBef>
              <a:spcPct val="0"/>
            </a:spcBef>
            <a:spcAft>
              <a:spcPct val="15000"/>
            </a:spcAft>
            <a:buChar char="••"/>
          </a:pPr>
          <a:endParaRPr lang="en-US" sz="1600" kern="1200" dirty="0">
            <a:latin typeface="Garamond" panose="02020404030301010803" pitchFamily="18" charset="0"/>
          </a:endParaRPr>
        </a:p>
        <a:p>
          <a:pPr marL="171450" lvl="1" indent="-171450" algn="l" defTabSz="711200">
            <a:lnSpc>
              <a:spcPct val="90000"/>
            </a:lnSpc>
            <a:spcBef>
              <a:spcPct val="0"/>
            </a:spcBef>
            <a:spcAft>
              <a:spcPct val="15000"/>
            </a:spcAft>
            <a:buChar char="••"/>
          </a:pPr>
          <a:r>
            <a:rPr lang="en-US" sz="1600" kern="1200" baseline="0" dirty="0" smtClean="0">
              <a:latin typeface="Garamond" panose="02020404030301010803" pitchFamily="18" charset="0"/>
            </a:rPr>
            <a:t>Volumes can use implicit host-based storage or can explicitly request for persistence backed by external block storage devices and distributed file systems.</a:t>
          </a:r>
          <a:endParaRPr lang="en-US" sz="1600" kern="1200" dirty="0">
            <a:latin typeface="Garamond" panose="02020404030301010803" pitchFamily="18" charset="0"/>
          </a:endParaRPr>
        </a:p>
        <a:p>
          <a:pPr marL="171450" lvl="1" indent="-171450" algn="l" defTabSz="711200">
            <a:lnSpc>
              <a:spcPct val="90000"/>
            </a:lnSpc>
            <a:spcBef>
              <a:spcPct val="0"/>
            </a:spcBef>
            <a:spcAft>
              <a:spcPct val="15000"/>
            </a:spcAft>
            <a:buChar char="••"/>
          </a:pPr>
          <a:endParaRPr lang="en-US" sz="1600" kern="1200" dirty="0">
            <a:latin typeface="Garamond" panose="02020404030301010803" pitchFamily="18" charset="0"/>
          </a:endParaRPr>
        </a:p>
        <a:p>
          <a:pPr marL="171450" lvl="1" indent="-171450" algn="l" defTabSz="711200">
            <a:lnSpc>
              <a:spcPct val="90000"/>
            </a:lnSpc>
            <a:spcBef>
              <a:spcPct val="0"/>
            </a:spcBef>
            <a:spcAft>
              <a:spcPct val="15000"/>
            </a:spcAft>
            <a:buChar char="••"/>
          </a:pPr>
          <a:r>
            <a:rPr lang="en-US" sz="1600" kern="1200" baseline="0" dirty="0" smtClean="0">
              <a:latin typeface="Garamond" panose="02020404030301010803" pitchFamily="18" charset="0"/>
            </a:rPr>
            <a:t>Developers don’t expect a storage resource to be pre-provisioned before using volumes </a:t>
          </a:r>
          <a:endParaRPr lang="en-US" sz="1600" kern="1200" dirty="0">
            <a:latin typeface="Garamond" panose="02020404030301010803" pitchFamily="18" charset="0"/>
          </a:endParaRPr>
        </a:p>
      </dsp:txBody>
      <dsp:txXfrm>
        <a:off x="433771" y="640508"/>
        <a:ext cx="3497622" cy="4278825"/>
      </dsp:txXfrm>
    </dsp:sp>
    <dsp:sp modelId="{22E3EDF0-F2B2-4B5B-ADD7-52BCF0B2D74D}">
      <dsp:nvSpPr>
        <dsp:cNvPr id="0" name=""/>
        <dsp:cNvSpPr/>
      </dsp:nvSpPr>
      <dsp:spPr>
        <a:xfrm>
          <a:off x="4515586" y="1246644"/>
          <a:ext cx="1314832" cy="604800"/>
        </a:xfrm>
        <a:prstGeom prst="rect">
          <a:avLst/>
        </a:prstGeom>
        <a:solidFill>
          <a:schemeClr val="accent6">
            <a:lumMod val="50000"/>
          </a:schemeClr>
        </a:solidFill>
        <a:ln w="2540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85344" rIns="149352" bIns="85344" numCol="1" spcCol="1270" anchor="ctr" anchorCtr="0">
          <a:noAutofit/>
        </a:bodyPr>
        <a:lstStyle/>
        <a:p>
          <a:pPr lvl="0" algn="ctr" defTabSz="933450">
            <a:lnSpc>
              <a:spcPct val="90000"/>
            </a:lnSpc>
            <a:spcBef>
              <a:spcPct val="0"/>
            </a:spcBef>
            <a:spcAft>
              <a:spcPct val="35000"/>
            </a:spcAft>
          </a:pPr>
          <a:r>
            <a:rPr lang="en-US" sz="2100" b="1" kern="1200" dirty="0" smtClean="0">
              <a:latin typeface="+mn-lt"/>
            </a:rPr>
            <a:t>VS</a:t>
          </a:r>
          <a:endParaRPr lang="en-US" sz="2100" b="1" kern="1200" dirty="0">
            <a:latin typeface="+mn-lt"/>
          </a:endParaRPr>
        </a:p>
      </dsp:txBody>
      <dsp:txXfrm>
        <a:off x="4515586" y="1246644"/>
        <a:ext cx="1314832" cy="604800"/>
      </dsp:txXfrm>
    </dsp:sp>
    <dsp:sp modelId="{A9BAC376-E9C3-4578-9A10-8890943A59D6}">
      <dsp:nvSpPr>
        <dsp:cNvPr id="0" name=""/>
        <dsp:cNvSpPr/>
      </dsp:nvSpPr>
      <dsp:spPr>
        <a:xfrm>
          <a:off x="3871961" y="665335"/>
          <a:ext cx="2632087" cy="1728772"/>
        </a:xfrm>
        <a:prstGeom prst="rect">
          <a:avLst/>
        </a:prstGeom>
        <a:noFill/>
        <a:ln w="25400" cap="flat" cmpd="sng" algn="ctr">
          <a:noFill/>
          <a:prstDash val="solid"/>
        </a:ln>
        <a:effectLst/>
      </dsp:spPr>
      <dsp:style>
        <a:lnRef idx="2">
          <a:scrgbClr r="0" g="0" b="0"/>
        </a:lnRef>
        <a:fillRef idx="1">
          <a:scrgbClr r="0" g="0" b="0"/>
        </a:fillRef>
        <a:effectRef idx="0">
          <a:scrgbClr r="0" g="0" b="0"/>
        </a:effectRef>
        <a:fontRef idx="minor"/>
      </dsp:style>
    </dsp:sp>
    <dsp:sp modelId="{B63AC916-124E-4A30-8D07-2F672BEA139C}">
      <dsp:nvSpPr>
        <dsp:cNvPr id="0" name=""/>
        <dsp:cNvSpPr/>
      </dsp:nvSpPr>
      <dsp:spPr>
        <a:xfrm>
          <a:off x="6326330" y="29619"/>
          <a:ext cx="3629437" cy="604800"/>
        </a:xfrm>
        <a:prstGeom prst="rect">
          <a:avLst/>
        </a:prstGeom>
        <a:solidFill>
          <a:srgbClr val="00B0F0"/>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lvl="0" algn="ctr" defTabSz="800100">
            <a:lnSpc>
              <a:spcPct val="90000"/>
            </a:lnSpc>
            <a:spcBef>
              <a:spcPct val="0"/>
            </a:spcBef>
            <a:spcAft>
              <a:spcPct val="35000"/>
            </a:spcAft>
          </a:pPr>
          <a:r>
            <a:rPr lang="en-US" sz="1800" b="1" kern="1200" dirty="0" smtClean="0">
              <a:latin typeface="Garamond" panose="02020404030301010803" pitchFamily="18" charset="0"/>
            </a:rPr>
            <a:t>Persistent Volume</a:t>
          </a:r>
          <a:endParaRPr lang="en-US" sz="1800" b="1" kern="1200" dirty="0">
            <a:latin typeface="Garamond" panose="02020404030301010803" pitchFamily="18" charset="0"/>
          </a:endParaRPr>
        </a:p>
      </dsp:txBody>
      <dsp:txXfrm>
        <a:off x="6326330" y="29619"/>
        <a:ext cx="3629437" cy="604800"/>
      </dsp:txXfrm>
    </dsp:sp>
    <dsp:sp modelId="{D77ED6BF-5991-4D23-A857-9D0AE34F8F81}">
      <dsp:nvSpPr>
        <dsp:cNvPr id="0" name=""/>
        <dsp:cNvSpPr/>
      </dsp:nvSpPr>
      <dsp:spPr>
        <a:xfrm>
          <a:off x="6351480" y="634419"/>
          <a:ext cx="3579138" cy="4265730"/>
        </a:xfrm>
        <a:prstGeom prst="rect">
          <a:avLst/>
        </a:prstGeom>
        <a:solidFill>
          <a:schemeClr val="bg1">
            <a:alpha val="9000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57150" lvl="1" indent="0" algn="l" defTabSz="488950">
            <a:lnSpc>
              <a:spcPct val="90000"/>
            </a:lnSpc>
            <a:spcBef>
              <a:spcPct val="0"/>
            </a:spcBef>
            <a:spcAft>
              <a:spcPct val="15000"/>
            </a:spcAft>
            <a:buChar char="••"/>
          </a:pPr>
          <a:r>
            <a:rPr lang="en-US" sz="1600" kern="1200" dirty="0" smtClean="0">
              <a:solidFill>
                <a:schemeClr val="tx1">
                  <a:lumMod val="65000"/>
                  <a:lumOff val="35000"/>
                </a:schemeClr>
              </a:solidFill>
              <a:latin typeface="Garamond" panose="02020404030301010803" pitchFamily="18" charset="0"/>
            </a:rPr>
            <a:t>In persistent volumes</a:t>
          </a:r>
          <a:r>
            <a:rPr lang="en-US" sz="1600" kern="1200" baseline="0" dirty="0" smtClean="0">
              <a:solidFill>
                <a:schemeClr val="tx1">
                  <a:lumMod val="65000"/>
                  <a:lumOff val="35000"/>
                </a:schemeClr>
              </a:solidFill>
              <a:latin typeface="Garamond" panose="02020404030301010803" pitchFamily="18" charset="0"/>
            </a:rPr>
            <a:t> and claims, there is a strict enforcement of resource utilization dictated by the policy defined during the creation of resources.</a:t>
          </a:r>
          <a:endParaRPr lang="en-US" sz="1600" kern="1200" dirty="0">
            <a:solidFill>
              <a:schemeClr val="tx1">
                <a:lumMod val="65000"/>
                <a:lumOff val="35000"/>
              </a:schemeClr>
            </a:solidFill>
            <a:latin typeface="Garamond" panose="02020404030301010803" pitchFamily="18" charset="0"/>
          </a:endParaRPr>
        </a:p>
      </dsp:txBody>
      <dsp:txXfrm>
        <a:off x="6351480" y="634419"/>
        <a:ext cx="3579138" cy="426573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D7B40E-F1B1-4B5B-88A5-265546CDF40F}">
      <dsp:nvSpPr>
        <dsp:cNvPr id="0" name=""/>
        <dsp:cNvSpPr/>
      </dsp:nvSpPr>
      <dsp:spPr>
        <a:xfrm>
          <a:off x="3419" y="212134"/>
          <a:ext cx="3334439" cy="620321"/>
        </a:xfrm>
        <a:prstGeom prst="rect">
          <a:avLst/>
        </a:prstGeom>
        <a:solidFill>
          <a:srgbClr val="00B0F0"/>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lvl="0" algn="ctr" defTabSz="800100">
            <a:lnSpc>
              <a:spcPct val="90000"/>
            </a:lnSpc>
            <a:spcBef>
              <a:spcPct val="0"/>
            </a:spcBef>
            <a:spcAft>
              <a:spcPct val="35000"/>
            </a:spcAft>
          </a:pPr>
          <a:r>
            <a:rPr lang="en-US" sz="1800" b="1" kern="1200" dirty="0" smtClean="0">
              <a:latin typeface="Garamond" panose="02020404030301010803" pitchFamily="18" charset="0"/>
            </a:rPr>
            <a:t>Container network model (CNM) </a:t>
          </a:r>
          <a:endParaRPr lang="en-US" sz="1800" b="1" kern="1200" dirty="0">
            <a:latin typeface="Garamond" panose="02020404030301010803" pitchFamily="18" charset="0"/>
          </a:endParaRPr>
        </a:p>
      </dsp:txBody>
      <dsp:txXfrm>
        <a:off x="3419" y="212134"/>
        <a:ext cx="3334439" cy="620321"/>
      </dsp:txXfrm>
    </dsp:sp>
    <dsp:sp modelId="{647F4E5F-85DF-4A2C-AF5D-8346E47DC8F8}">
      <dsp:nvSpPr>
        <dsp:cNvPr id="0" name=""/>
        <dsp:cNvSpPr/>
      </dsp:nvSpPr>
      <dsp:spPr>
        <a:xfrm>
          <a:off x="3419" y="832456"/>
          <a:ext cx="3334439" cy="4446899"/>
        </a:xfrm>
        <a:prstGeom prst="rect">
          <a:avLst/>
        </a:prstGeom>
        <a:solidFill>
          <a:schemeClr val="bg1">
            <a:alpha val="9000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n-US" sz="1800" kern="1200" dirty="0" smtClean="0">
              <a:latin typeface="Garamond" panose="02020404030301010803" pitchFamily="18" charset="0"/>
            </a:rPr>
            <a:t>Specifications proposed by Docker adopted by projects such as </a:t>
          </a:r>
          <a:r>
            <a:rPr lang="en-US" sz="1800" kern="1200" dirty="0" err="1" smtClean="0">
              <a:latin typeface="Garamond" panose="02020404030301010803" pitchFamily="18" charset="0"/>
            </a:rPr>
            <a:t>libnetwork</a:t>
          </a:r>
          <a:r>
            <a:rPr lang="en-US" sz="1800" kern="1200" dirty="0" smtClean="0">
              <a:latin typeface="Garamond" panose="02020404030301010803" pitchFamily="18" charset="0"/>
            </a:rPr>
            <a:t>.</a:t>
          </a:r>
          <a:endParaRPr lang="en-US" sz="1800" kern="1200" dirty="0">
            <a:latin typeface="Garamond" panose="02020404030301010803" pitchFamily="18" charset="0"/>
          </a:endParaRPr>
        </a:p>
        <a:p>
          <a:pPr marL="171450" lvl="1" indent="-171450" algn="l" defTabSz="800100">
            <a:lnSpc>
              <a:spcPct val="90000"/>
            </a:lnSpc>
            <a:spcBef>
              <a:spcPct val="0"/>
            </a:spcBef>
            <a:spcAft>
              <a:spcPct val="15000"/>
            </a:spcAft>
            <a:buChar char="••"/>
          </a:pPr>
          <a:r>
            <a:rPr lang="en-US" sz="1800" kern="1200" dirty="0" smtClean="0">
              <a:latin typeface="Garamond" panose="02020404030301010803" pitchFamily="18" charset="0"/>
            </a:rPr>
            <a:t>Keep networking as a library separate from the Container runtime</a:t>
          </a:r>
          <a:endParaRPr lang="en-US" sz="1800" kern="1200" dirty="0">
            <a:latin typeface="Garamond" panose="02020404030301010803" pitchFamily="18" charset="0"/>
          </a:endParaRPr>
        </a:p>
        <a:p>
          <a:pPr marL="171450" lvl="1" indent="-171450" algn="l" defTabSz="800100">
            <a:lnSpc>
              <a:spcPct val="90000"/>
            </a:lnSpc>
            <a:spcBef>
              <a:spcPct val="0"/>
            </a:spcBef>
            <a:spcAft>
              <a:spcPct val="15000"/>
            </a:spcAft>
            <a:buChar char="••"/>
          </a:pPr>
          <a:r>
            <a:rPr lang="en-US" sz="1800" kern="1200" dirty="0" smtClean="0">
              <a:latin typeface="Garamond" panose="02020404030301010803" pitchFamily="18" charset="0"/>
            </a:rPr>
            <a:t>Networking implementation will be done as a plugin implemented by drivers. </a:t>
          </a:r>
          <a:endParaRPr lang="en-US" sz="1800" kern="1200" dirty="0">
            <a:latin typeface="Garamond" panose="02020404030301010803" pitchFamily="18" charset="0"/>
          </a:endParaRPr>
        </a:p>
        <a:p>
          <a:pPr marL="171450" lvl="1" indent="-171450" algn="l" defTabSz="800100">
            <a:lnSpc>
              <a:spcPct val="90000"/>
            </a:lnSpc>
            <a:spcBef>
              <a:spcPct val="0"/>
            </a:spcBef>
            <a:spcAft>
              <a:spcPct val="15000"/>
            </a:spcAft>
            <a:buChar char="••"/>
          </a:pPr>
          <a:r>
            <a:rPr lang="en-US" sz="1800" kern="1200" dirty="0" smtClean="0">
              <a:latin typeface="Garamond" panose="02020404030301010803" pitchFamily="18" charset="0"/>
            </a:rPr>
            <a:t>IP address assignment for the Containers is done using local IPAM drivers and plugins.</a:t>
          </a:r>
          <a:endParaRPr lang="en-US" sz="1800" kern="1200" dirty="0">
            <a:latin typeface="Garamond" panose="02020404030301010803" pitchFamily="18" charset="0"/>
          </a:endParaRPr>
        </a:p>
        <a:p>
          <a:pPr marL="171450" lvl="1" indent="-171450" algn="l" defTabSz="800100">
            <a:lnSpc>
              <a:spcPct val="90000"/>
            </a:lnSpc>
            <a:spcBef>
              <a:spcPct val="0"/>
            </a:spcBef>
            <a:spcAft>
              <a:spcPct val="15000"/>
            </a:spcAft>
            <a:buChar char="••"/>
          </a:pPr>
          <a:r>
            <a:rPr lang="en-US" sz="1800" kern="1200" dirty="0" smtClean="0">
              <a:latin typeface="Garamond" panose="02020404030301010803" pitchFamily="18" charset="0"/>
            </a:rPr>
            <a:t>Supported local drivers are bridge, overlay, </a:t>
          </a:r>
          <a:r>
            <a:rPr lang="en-US" sz="1800" kern="1200" dirty="0" err="1" smtClean="0">
              <a:latin typeface="Garamond" panose="02020404030301010803" pitchFamily="18" charset="0"/>
            </a:rPr>
            <a:t>macvlan</a:t>
          </a:r>
          <a:r>
            <a:rPr lang="en-US" sz="1800" kern="1200" dirty="0" smtClean="0">
              <a:latin typeface="Garamond" panose="02020404030301010803" pitchFamily="18" charset="0"/>
            </a:rPr>
            <a:t>, </a:t>
          </a:r>
          <a:r>
            <a:rPr lang="en-US" sz="1800" kern="1200" dirty="0" err="1" smtClean="0">
              <a:latin typeface="Garamond" panose="02020404030301010803" pitchFamily="18" charset="0"/>
            </a:rPr>
            <a:t>ipvlan</a:t>
          </a:r>
          <a:endParaRPr lang="en-US" sz="1800" kern="1200" dirty="0">
            <a:latin typeface="Garamond" panose="02020404030301010803" pitchFamily="18" charset="0"/>
          </a:endParaRPr>
        </a:p>
        <a:p>
          <a:pPr marL="171450" lvl="1" indent="-171450" algn="l" defTabSz="800100">
            <a:lnSpc>
              <a:spcPct val="90000"/>
            </a:lnSpc>
            <a:spcBef>
              <a:spcPct val="0"/>
            </a:spcBef>
            <a:spcAft>
              <a:spcPct val="15000"/>
            </a:spcAft>
            <a:buChar char="••"/>
          </a:pPr>
          <a:r>
            <a:rPr lang="en-US" sz="1800" kern="1200" dirty="0" smtClean="0">
              <a:latin typeface="Garamond" panose="02020404030301010803" pitchFamily="18" charset="0"/>
            </a:rPr>
            <a:t>Supported remote drivers are Weave, Calico, </a:t>
          </a:r>
          <a:r>
            <a:rPr lang="en-US" sz="1800" kern="1200" dirty="0" err="1" smtClean="0">
              <a:latin typeface="Garamond" panose="02020404030301010803" pitchFamily="18" charset="0"/>
            </a:rPr>
            <a:t>Contiv</a:t>
          </a:r>
          <a:r>
            <a:rPr lang="en-US" sz="1800" kern="1200" dirty="0" smtClean="0">
              <a:latin typeface="Garamond" panose="02020404030301010803" pitchFamily="18" charset="0"/>
            </a:rPr>
            <a:t> etc.</a:t>
          </a:r>
          <a:endParaRPr lang="en-US" sz="1800" kern="1200" dirty="0">
            <a:latin typeface="Garamond" panose="02020404030301010803" pitchFamily="18" charset="0"/>
          </a:endParaRPr>
        </a:p>
        <a:p>
          <a:pPr marL="171450" lvl="1" indent="-171450" algn="l" defTabSz="800100">
            <a:lnSpc>
              <a:spcPct val="90000"/>
            </a:lnSpc>
            <a:spcBef>
              <a:spcPct val="0"/>
            </a:spcBef>
            <a:spcAft>
              <a:spcPct val="15000"/>
            </a:spcAft>
            <a:buChar char="••"/>
          </a:pPr>
          <a:r>
            <a:rPr lang="en-US" sz="1800" kern="1200" dirty="0" smtClean="0">
              <a:latin typeface="Garamond" panose="02020404030301010803" pitchFamily="18" charset="0"/>
            </a:rPr>
            <a:t>Supports only Docker runtime</a:t>
          </a:r>
          <a:endParaRPr lang="en-US" sz="1800" kern="1200" dirty="0">
            <a:latin typeface="Garamond" panose="02020404030301010803" pitchFamily="18" charset="0"/>
          </a:endParaRPr>
        </a:p>
      </dsp:txBody>
      <dsp:txXfrm>
        <a:off x="3419" y="832456"/>
        <a:ext cx="3334439" cy="4446899"/>
      </dsp:txXfrm>
    </dsp:sp>
    <dsp:sp modelId="{22E3EDF0-F2B2-4B5B-ADD7-52BCF0B2D74D}">
      <dsp:nvSpPr>
        <dsp:cNvPr id="0" name=""/>
        <dsp:cNvSpPr/>
      </dsp:nvSpPr>
      <dsp:spPr>
        <a:xfrm>
          <a:off x="3804681" y="212134"/>
          <a:ext cx="3334439" cy="620321"/>
        </a:xfrm>
        <a:prstGeom prst="rect">
          <a:avLst/>
        </a:prstGeom>
        <a:solidFill>
          <a:schemeClr val="accent6">
            <a:lumMod val="50000"/>
          </a:schemeClr>
        </a:solidFill>
        <a:ln w="2540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lvl="0" algn="ctr" defTabSz="800100">
            <a:lnSpc>
              <a:spcPct val="90000"/>
            </a:lnSpc>
            <a:spcBef>
              <a:spcPct val="0"/>
            </a:spcBef>
            <a:spcAft>
              <a:spcPct val="35000"/>
            </a:spcAft>
          </a:pPr>
          <a:r>
            <a:rPr lang="en-US" sz="1800" b="1" kern="1200" dirty="0" smtClean="0">
              <a:latin typeface="Garamond" panose="02020404030301010803" pitchFamily="18" charset="0"/>
            </a:rPr>
            <a:t>Commonalities</a:t>
          </a:r>
          <a:endParaRPr lang="en-US" sz="1800" b="1" kern="1200" dirty="0">
            <a:latin typeface="Garamond" panose="02020404030301010803" pitchFamily="18" charset="0"/>
          </a:endParaRPr>
        </a:p>
      </dsp:txBody>
      <dsp:txXfrm>
        <a:off x="3804681" y="212134"/>
        <a:ext cx="3334439" cy="620321"/>
      </dsp:txXfrm>
    </dsp:sp>
    <dsp:sp modelId="{A9BAC376-E9C3-4578-9A10-8890943A59D6}">
      <dsp:nvSpPr>
        <dsp:cNvPr id="0" name=""/>
        <dsp:cNvSpPr/>
      </dsp:nvSpPr>
      <dsp:spPr>
        <a:xfrm>
          <a:off x="3804681" y="832456"/>
          <a:ext cx="3334439" cy="4446899"/>
        </a:xfrm>
        <a:prstGeom prst="rect">
          <a:avLst/>
        </a:prstGeom>
        <a:solidFill>
          <a:schemeClr val="accent6">
            <a:lumMod val="20000"/>
            <a:lumOff val="80000"/>
            <a:alpha val="9000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n-US" sz="1800" kern="1200" dirty="0" smtClean="0">
              <a:solidFill>
                <a:schemeClr val="tx1"/>
              </a:solidFill>
              <a:latin typeface="Garamond" panose="02020404030301010803" pitchFamily="18" charset="0"/>
            </a:rPr>
            <a:t>CNI and CNM models are both driver-based – provide “freedom of selection” for a specific type of container networking </a:t>
          </a:r>
          <a:endParaRPr lang="en-US" sz="1800" kern="1200" dirty="0">
            <a:latin typeface="Garamond" panose="02020404030301010803" pitchFamily="18" charset="0"/>
          </a:endParaRPr>
        </a:p>
        <a:p>
          <a:pPr marL="171450" lvl="1" indent="-171450" algn="l" defTabSz="800100">
            <a:lnSpc>
              <a:spcPct val="90000"/>
            </a:lnSpc>
            <a:spcBef>
              <a:spcPct val="0"/>
            </a:spcBef>
            <a:spcAft>
              <a:spcPct val="15000"/>
            </a:spcAft>
            <a:buChar char="••"/>
          </a:pPr>
          <a:r>
            <a:rPr lang="en-US" sz="1800" kern="1200" dirty="0" smtClean="0">
              <a:solidFill>
                <a:schemeClr val="tx1"/>
              </a:solidFill>
              <a:latin typeface="Garamond" panose="02020404030301010803" pitchFamily="18" charset="0"/>
            </a:rPr>
            <a:t>Multiple Network drivers can be active and used concurrently </a:t>
          </a:r>
          <a:endParaRPr lang="en-US" sz="1800" kern="1200" dirty="0">
            <a:latin typeface="Garamond" panose="02020404030301010803" pitchFamily="18" charset="0"/>
          </a:endParaRPr>
        </a:p>
        <a:p>
          <a:pPr marL="171450" lvl="1" indent="-171450" algn="l" defTabSz="800100">
            <a:lnSpc>
              <a:spcPct val="90000"/>
            </a:lnSpc>
            <a:spcBef>
              <a:spcPct val="0"/>
            </a:spcBef>
            <a:spcAft>
              <a:spcPct val="15000"/>
            </a:spcAft>
            <a:buChar char="••"/>
          </a:pPr>
          <a:r>
            <a:rPr lang="en-US" sz="1800" kern="1200" dirty="0" smtClean="0">
              <a:solidFill>
                <a:schemeClr val="tx1"/>
              </a:solidFill>
              <a:latin typeface="Garamond" panose="02020404030301010803" pitchFamily="18" charset="0"/>
            </a:rPr>
            <a:t>Containers are allowed to join one or more networks</a:t>
          </a:r>
          <a:endParaRPr lang="en-US" sz="1800" kern="1200" dirty="0">
            <a:latin typeface="Garamond" panose="02020404030301010803" pitchFamily="18" charset="0"/>
          </a:endParaRPr>
        </a:p>
        <a:p>
          <a:pPr marL="171450" lvl="1" indent="-171450" algn="l" defTabSz="800100">
            <a:lnSpc>
              <a:spcPct val="90000"/>
            </a:lnSpc>
            <a:spcBef>
              <a:spcPct val="0"/>
            </a:spcBef>
            <a:spcAft>
              <a:spcPct val="15000"/>
            </a:spcAft>
            <a:buChar char="••"/>
          </a:pPr>
          <a:r>
            <a:rPr lang="en-US" sz="1800" kern="1200" dirty="0" smtClean="0">
              <a:solidFill>
                <a:schemeClr val="tx1"/>
              </a:solidFill>
              <a:latin typeface="Garamond" panose="02020404030301010803" pitchFamily="18" charset="0"/>
            </a:rPr>
            <a:t>Container runtime can launch network in its own namespace – delegate to the network driver the responsibility of connecting the container to the network</a:t>
          </a:r>
          <a:endParaRPr lang="en-US" sz="1800" kern="1200" dirty="0">
            <a:latin typeface="Garamond" panose="02020404030301010803" pitchFamily="18" charset="0"/>
          </a:endParaRPr>
        </a:p>
      </dsp:txBody>
      <dsp:txXfrm>
        <a:off x="3804681" y="832456"/>
        <a:ext cx="3334439" cy="4446899"/>
      </dsp:txXfrm>
    </dsp:sp>
    <dsp:sp modelId="{B63AC916-124E-4A30-8D07-2F672BEA139C}">
      <dsp:nvSpPr>
        <dsp:cNvPr id="0" name=""/>
        <dsp:cNvSpPr/>
      </dsp:nvSpPr>
      <dsp:spPr>
        <a:xfrm>
          <a:off x="7605943" y="212134"/>
          <a:ext cx="3334439" cy="620321"/>
        </a:xfrm>
        <a:prstGeom prst="rect">
          <a:avLst/>
        </a:prstGeom>
        <a:solidFill>
          <a:srgbClr val="00B0F0"/>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lvl="0" algn="ctr" defTabSz="800100">
            <a:lnSpc>
              <a:spcPct val="90000"/>
            </a:lnSpc>
            <a:spcBef>
              <a:spcPct val="0"/>
            </a:spcBef>
            <a:spcAft>
              <a:spcPct val="35000"/>
            </a:spcAft>
          </a:pPr>
          <a:r>
            <a:rPr lang="en-US" sz="1800" b="1" kern="1200" dirty="0" smtClean="0">
              <a:latin typeface="Garamond" panose="02020404030301010803" pitchFamily="18" charset="0"/>
            </a:rPr>
            <a:t>Container network interface (CNI)</a:t>
          </a:r>
          <a:endParaRPr lang="en-US" sz="1800" b="1" kern="1200" dirty="0">
            <a:latin typeface="Garamond" panose="02020404030301010803" pitchFamily="18" charset="0"/>
          </a:endParaRPr>
        </a:p>
      </dsp:txBody>
      <dsp:txXfrm>
        <a:off x="7605943" y="212134"/>
        <a:ext cx="3334439" cy="620321"/>
      </dsp:txXfrm>
    </dsp:sp>
    <dsp:sp modelId="{D77ED6BF-5991-4D23-A857-9D0AE34F8F81}">
      <dsp:nvSpPr>
        <dsp:cNvPr id="0" name=""/>
        <dsp:cNvSpPr/>
      </dsp:nvSpPr>
      <dsp:spPr>
        <a:xfrm>
          <a:off x="7605943" y="832456"/>
          <a:ext cx="3334439" cy="4446899"/>
        </a:xfrm>
        <a:prstGeom prst="rect">
          <a:avLst/>
        </a:prstGeom>
        <a:solidFill>
          <a:schemeClr val="bg1">
            <a:alpha val="9000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n-US" sz="1800" kern="1200" dirty="0" smtClean="0">
              <a:latin typeface="Garamond" panose="02020404030301010803" pitchFamily="18" charset="0"/>
            </a:rPr>
            <a:t>Specifications proposed by CoreOS and adopted by projects such as </a:t>
          </a:r>
          <a:r>
            <a:rPr lang="en-US" sz="1800" kern="1200" dirty="0" err="1" smtClean="0">
              <a:latin typeface="Garamond" panose="02020404030301010803" pitchFamily="18" charset="0"/>
            </a:rPr>
            <a:t>kubernetes</a:t>
          </a:r>
          <a:r>
            <a:rPr lang="en-US" sz="1800" kern="1200" dirty="0" smtClean="0">
              <a:latin typeface="Garamond" panose="02020404030301010803" pitchFamily="18" charset="0"/>
            </a:rPr>
            <a:t>, Cloud  Foundry and Apache </a:t>
          </a:r>
          <a:r>
            <a:rPr lang="en-US" sz="1800" kern="1200" dirty="0" err="1" smtClean="0">
              <a:latin typeface="Garamond" panose="02020404030301010803" pitchFamily="18" charset="0"/>
            </a:rPr>
            <a:t>Mesos</a:t>
          </a:r>
          <a:endParaRPr lang="en-US" sz="1800" kern="1200" dirty="0">
            <a:latin typeface="Garamond" panose="02020404030301010803" pitchFamily="18" charset="0"/>
          </a:endParaRPr>
        </a:p>
        <a:p>
          <a:pPr marL="171450" lvl="1" indent="-171450" algn="l" defTabSz="800100">
            <a:lnSpc>
              <a:spcPct val="90000"/>
            </a:lnSpc>
            <a:spcBef>
              <a:spcPct val="0"/>
            </a:spcBef>
            <a:spcAft>
              <a:spcPct val="15000"/>
            </a:spcAft>
            <a:buChar char="••"/>
          </a:pPr>
          <a:r>
            <a:rPr lang="en-US" sz="1800" kern="1200" dirty="0" smtClean="0">
              <a:latin typeface="Garamond" panose="02020404030301010803" pitchFamily="18" charset="0"/>
            </a:rPr>
            <a:t>The CNI interface calls the API of the CNI plugin to set up Container networking</a:t>
          </a:r>
          <a:endParaRPr lang="en-US" sz="1800" kern="1200" dirty="0">
            <a:latin typeface="Garamond" panose="02020404030301010803" pitchFamily="18" charset="0"/>
          </a:endParaRPr>
        </a:p>
        <a:p>
          <a:pPr marL="171450" lvl="1" indent="-171450" algn="l" defTabSz="800100">
            <a:lnSpc>
              <a:spcPct val="90000"/>
            </a:lnSpc>
            <a:spcBef>
              <a:spcPct val="0"/>
            </a:spcBef>
            <a:spcAft>
              <a:spcPct val="15000"/>
            </a:spcAft>
            <a:buChar char="••"/>
          </a:pPr>
          <a:r>
            <a:rPr lang="en-US" sz="1800" kern="1200" dirty="0" smtClean="0">
              <a:latin typeface="Garamond" panose="02020404030301010803" pitchFamily="18" charset="0"/>
            </a:rPr>
            <a:t>The CNI plugin calls the IPAM plugin to set up the IP address for the container.</a:t>
          </a:r>
          <a:endParaRPr lang="en-US" sz="1800" kern="1200" dirty="0">
            <a:latin typeface="Garamond" panose="02020404030301010803" pitchFamily="18" charset="0"/>
          </a:endParaRPr>
        </a:p>
        <a:p>
          <a:pPr marL="171450" lvl="1" indent="-171450" algn="l" defTabSz="800100">
            <a:lnSpc>
              <a:spcPct val="90000"/>
            </a:lnSpc>
            <a:spcBef>
              <a:spcPct val="0"/>
            </a:spcBef>
            <a:spcAft>
              <a:spcPct val="15000"/>
            </a:spcAft>
            <a:buChar char="••"/>
          </a:pPr>
          <a:r>
            <a:rPr lang="en-US" sz="1800" kern="1200" dirty="0" smtClean="0">
              <a:latin typeface="Garamond" panose="02020404030301010803" pitchFamily="18" charset="0"/>
            </a:rPr>
            <a:t>Available CNI plugins are Bridge, </a:t>
          </a:r>
          <a:r>
            <a:rPr lang="en-US" sz="1800" kern="1200" dirty="0" err="1" smtClean="0">
              <a:latin typeface="Garamond" panose="02020404030301010803" pitchFamily="18" charset="0"/>
            </a:rPr>
            <a:t>macvlan</a:t>
          </a:r>
          <a:r>
            <a:rPr lang="en-US" sz="1800" kern="1200" dirty="0" smtClean="0">
              <a:latin typeface="Garamond" panose="02020404030301010803" pitchFamily="18" charset="0"/>
            </a:rPr>
            <a:t>, </a:t>
          </a:r>
          <a:r>
            <a:rPr lang="en-US" sz="1800" kern="1200" dirty="0" err="1" smtClean="0">
              <a:latin typeface="Garamond" panose="02020404030301010803" pitchFamily="18" charset="0"/>
            </a:rPr>
            <a:t>ipvlan</a:t>
          </a:r>
          <a:r>
            <a:rPr lang="en-US" sz="1800" kern="1200" dirty="0" smtClean="0">
              <a:latin typeface="Garamond" panose="02020404030301010803" pitchFamily="18" charset="0"/>
            </a:rPr>
            <a:t>, and </a:t>
          </a:r>
          <a:r>
            <a:rPr lang="en-US" sz="1800" kern="1200" dirty="0" err="1" smtClean="0">
              <a:latin typeface="Garamond" panose="02020404030301010803" pitchFamily="18" charset="0"/>
            </a:rPr>
            <a:t>ptp</a:t>
          </a:r>
          <a:r>
            <a:rPr lang="en-US" sz="1800" kern="1200" dirty="0" smtClean="0">
              <a:latin typeface="Garamond" panose="02020404030301010803" pitchFamily="18" charset="0"/>
            </a:rPr>
            <a:t>. Available IPAM plugins are host-local and DHCP</a:t>
          </a:r>
          <a:endParaRPr lang="en-US" sz="1800" kern="1200" dirty="0">
            <a:latin typeface="Garamond" panose="02020404030301010803" pitchFamily="18" charset="0"/>
          </a:endParaRPr>
        </a:p>
        <a:p>
          <a:pPr marL="171450" lvl="1" indent="-171450" algn="l" defTabSz="800100">
            <a:lnSpc>
              <a:spcPct val="90000"/>
            </a:lnSpc>
            <a:spcBef>
              <a:spcPct val="0"/>
            </a:spcBef>
            <a:spcAft>
              <a:spcPct val="15000"/>
            </a:spcAft>
            <a:buChar char="••"/>
          </a:pPr>
          <a:r>
            <a:rPr lang="en-US" sz="1800" kern="1200" dirty="0" smtClean="0">
              <a:latin typeface="Garamond" panose="02020404030301010803" pitchFamily="18" charset="0"/>
            </a:rPr>
            <a:t>External CNI plugins examples – Flannel, Weave, </a:t>
          </a:r>
          <a:r>
            <a:rPr lang="en-US" sz="1800" kern="1200" dirty="0" err="1" smtClean="0">
              <a:latin typeface="Garamond" panose="02020404030301010803" pitchFamily="18" charset="0"/>
            </a:rPr>
            <a:t>Contiv</a:t>
          </a:r>
          <a:r>
            <a:rPr lang="en-US" sz="1800" kern="1200" dirty="0" smtClean="0">
              <a:latin typeface="Garamond" panose="02020404030301010803" pitchFamily="18" charset="0"/>
            </a:rPr>
            <a:t> </a:t>
          </a:r>
          <a:r>
            <a:rPr lang="en-US" sz="1800" kern="1200" dirty="0" err="1" smtClean="0">
              <a:latin typeface="Garamond" panose="02020404030301010803" pitchFamily="18" charset="0"/>
            </a:rPr>
            <a:t>etc</a:t>
          </a:r>
          <a:endParaRPr lang="en-US" sz="1800" kern="1200" dirty="0">
            <a:latin typeface="Garamond" panose="02020404030301010803" pitchFamily="18" charset="0"/>
          </a:endParaRPr>
        </a:p>
        <a:p>
          <a:pPr marL="171450" lvl="1" indent="-171450" algn="l" defTabSz="800100">
            <a:lnSpc>
              <a:spcPct val="90000"/>
            </a:lnSpc>
            <a:spcBef>
              <a:spcPct val="0"/>
            </a:spcBef>
            <a:spcAft>
              <a:spcPct val="15000"/>
            </a:spcAft>
            <a:buChar char="••"/>
          </a:pPr>
          <a:r>
            <a:rPr lang="en-US" sz="1800" kern="1200" dirty="0" smtClean="0">
              <a:latin typeface="Garamond" panose="02020404030301010803" pitchFamily="18" charset="0"/>
            </a:rPr>
            <a:t>Supports any container runtime</a:t>
          </a:r>
          <a:endParaRPr lang="en-US" sz="1800" kern="1200" dirty="0">
            <a:latin typeface="Garamond" panose="02020404030301010803" pitchFamily="18" charset="0"/>
          </a:endParaRPr>
        </a:p>
      </dsp:txBody>
      <dsp:txXfrm>
        <a:off x="7605943" y="832456"/>
        <a:ext cx="3334439" cy="444689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0" name="Shape 110"/>
          <p:cNvSpPr>
            <a:spLocks noGrp="1" noRot="1" noChangeAspect="1"/>
          </p:cNvSpPr>
          <p:nvPr>
            <p:ph type="sldImg"/>
          </p:nvPr>
        </p:nvSpPr>
        <p:spPr>
          <a:xfrm>
            <a:off x="1143000" y="685800"/>
            <a:ext cx="4572000" cy="3429000"/>
          </a:xfrm>
          <a:prstGeom prst="rect">
            <a:avLst/>
          </a:prstGeom>
        </p:spPr>
        <p:txBody>
          <a:bodyPr/>
          <a:lstStyle/>
          <a:p>
            <a:endParaRPr/>
          </a:p>
        </p:txBody>
      </p:sp>
      <p:sp>
        <p:nvSpPr>
          <p:cNvPr id="111" name="Shape 111"/>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2230054031"/>
      </p:ext>
    </p:extLst>
  </p:cSld>
  <p:clrMap bg1="lt1" tx1="dk1" bg2="lt2" tx2="dk2" accent1="accent1" accent2="accent2" accent3="accent3" accent4="accent4" accent5="accent5" accent6="accent6" hlink="hlink" folHlink="folHlink"/>
  <p:notesStyle>
    <a:lvl1pPr latinLnBrk="0">
      <a:defRPr sz="1200">
        <a:latin typeface="+mn-lt"/>
        <a:ea typeface="+mn-ea"/>
        <a:cs typeface="+mn-cs"/>
        <a:sym typeface="Calibri"/>
      </a:defRPr>
    </a:lvl1pPr>
    <a:lvl2pPr indent="228600" latinLnBrk="0">
      <a:defRPr sz="1200">
        <a:latin typeface="+mn-lt"/>
        <a:ea typeface="+mn-ea"/>
        <a:cs typeface="+mn-cs"/>
        <a:sym typeface="Calibri"/>
      </a:defRPr>
    </a:lvl2pPr>
    <a:lvl3pPr indent="457200" latinLnBrk="0">
      <a:defRPr sz="1200">
        <a:latin typeface="+mn-lt"/>
        <a:ea typeface="+mn-ea"/>
        <a:cs typeface="+mn-cs"/>
        <a:sym typeface="Calibri"/>
      </a:defRPr>
    </a:lvl3pPr>
    <a:lvl4pPr indent="685800" latinLnBrk="0">
      <a:defRPr sz="1200">
        <a:latin typeface="+mn-lt"/>
        <a:ea typeface="+mn-ea"/>
        <a:cs typeface="+mn-cs"/>
        <a:sym typeface="Calibri"/>
      </a:defRPr>
    </a:lvl4pPr>
    <a:lvl5pPr indent="914400" latinLnBrk="0">
      <a:defRPr sz="1200">
        <a:latin typeface="+mn-lt"/>
        <a:ea typeface="+mn-ea"/>
        <a:cs typeface="+mn-cs"/>
        <a:sym typeface="Calibri"/>
      </a:defRPr>
    </a:lvl5pPr>
    <a:lvl6pPr indent="1143000" latinLnBrk="0">
      <a:defRPr sz="1200">
        <a:latin typeface="+mn-lt"/>
        <a:ea typeface="+mn-ea"/>
        <a:cs typeface="+mn-cs"/>
        <a:sym typeface="Calibri"/>
      </a:defRPr>
    </a:lvl6pPr>
    <a:lvl7pPr indent="1371600" latinLnBrk="0">
      <a:defRPr sz="1200">
        <a:latin typeface="+mn-lt"/>
        <a:ea typeface="+mn-ea"/>
        <a:cs typeface="+mn-cs"/>
        <a:sym typeface="Calibri"/>
      </a:defRPr>
    </a:lvl7pPr>
    <a:lvl8pPr indent="1600200" latinLnBrk="0">
      <a:defRPr sz="1200">
        <a:latin typeface="+mn-lt"/>
        <a:ea typeface="+mn-ea"/>
        <a:cs typeface="+mn-cs"/>
        <a:sym typeface="Calibri"/>
      </a:defRPr>
    </a:lvl8pPr>
    <a:lvl9pPr indent="1828800" latinLnBrk="0">
      <a:defRPr sz="1200">
        <a:latin typeface="+mn-lt"/>
        <a:ea typeface="+mn-ea"/>
        <a:cs typeface="+mn-cs"/>
        <a:sym typeface="Calibri"/>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Move</a:t>
            </a:r>
            <a:r>
              <a:rPr lang="en-US" baseline="0" dirty="0" smtClean="0"/>
              <a:t> this goal to module 2</a:t>
            </a:r>
            <a:endParaRPr lang="en-US" dirty="0"/>
          </a:p>
        </p:txBody>
      </p:sp>
    </p:spTree>
    <p:extLst>
      <p:ext uri="{BB962C8B-B14F-4D97-AF65-F5344CB8AC3E}">
        <p14:creationId xmlns:p14="http://schemas.microsoft.com/office/powerpoint/2010/main" val="11141772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https://</a:t>
            </a:r>
            <a:r>
              <a:rPr lang="en-US" dirty="0" err="1" smtClean="0"/>
              <a:t>thenewstack.io</a:t>
            </a:r>
            <a:r>
              <a:rPr lang="en-US" dirty="0" smtClean="0"/>
              <a:t>/strategies-running-</a:t>
            </a:r>
            <a:r>
              <a:rPr lang="en-US" dirty="0" err="1" smtClean="0"/>
              <a:t>stateful</a:t>
            </a:r>
            <a:r>
              <a:rPr lang="en-US" dirty="0" smtClean="0"/>
              <a:t>-applications-</a:t>
            </a:r>
            <a:r>
              <a:rPr lang="en-US" dirty="0" err="1" smtClean="0"/>
              <a:t>kubernetes</a:t>
            </a:r>
            <a:r>
              <a:rPr lang="en-US" dirty="0" smtClean="0"/>
              <a:t>-volumes/</a:t>
            </a:r>
            <a:endParaRPr lang="en-US" dirty="0"/>
          </a:p>
        </p:txBody>
      </p:sp>
    </p:spTree>
    <p:extLst>
      <p:ext uri="{BB962C8B-B14F-4D97-AF65-F5344CB8AC3E}">
        <p14:creationId xmlns:p14="http://schemas.microsoft.com/office/powerpoint/2010/main" val="4247391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https://</a:t>
            </a:r>
            <a:r>
              <a:rPr lang="en-US" dirty="0" err="1" smtClean="0"/>
              <a:t>thenewstack.io</a:t>
            </a:r>
            <a:r>
              <a:rPr lang="en-US" dirty="0" smtClean="0"/>
              <a:t>/strategies-running-</a:t>
            </a:r>
            <a:r>
              <a:rPr lang="en-US" dirty="0" err="1" smtClean="0"/>
              <a:t>stateful</a:t>
            </a:r>
            <a:r>
              <a:rPr lang="en-US" dirty="0" smtClean="0"/>
              <a:t>-applications-</a:t>
            </a:r>
            <a:r>
              <a:rPr lang="en-US" dirty="0" err="1" smtClean="0"/>
              <a:t>kubernetes</a:t>
            </a:r>
            <a:r>
              <a:rPr lang="en-US" dirty="0" smtClean="0"/>
              <a:t>-volumes/</a:t>
            </a:r>
            <a:endParaRPr lang="en-US" dirty="0"/>
          </a:p>
        </p:txBody>
      </p:sp>
    </p:spTree>
    <p:extLst>
      <p:ext uri="{BB962C8B-B14F-4D97-AF65-F5344CB8AC3E}">
        <p14:creationId xmlns:p14="http://schemas.microsoft.com/office/powerpoint/2010/main" val="8817103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https://</a:t>
            </a:r>
            <a:r>
              <a:rPr lang="en-US" dirty="0" err="1" smtClean="0"/>
              <a:t>thenewstack.io</a:t>
            </a:r>
            <a:r>
              <a:rPr lang="en-US" dirty="0" smtClean="0"/>
              <a:t>/strategies-running-</a:t>
            </a:r>
            <a:r>
              <a:rPr lang="en-US" dirty="0" err="1" smtClean="0"/>
              <a:t>stateful</a:t>
            </a:r>
            <a:r>
              <a:rPr lang="en-US" dirty="0" smtClean="0"/>
              <a:t>-applications-</a:t>
            </a:r>
            <a:r>
              <a:rPr lang="en-US" dirty="0" err="1" smtClean="0"/>
              <a:t>kubernetes</a:t>
            </a:r>
            <a:r>
              <a:rPr lang="en-US" dirty="0" smtClean="0"/>
              <a:t>-volumes/</a:t>
            </a:r>
            <a:endParaRPr lang="en-US" dirty="0"/>
          </a:p>
        </p:txBody>
      </p:sp>
    </p:spTree>
    <p:extLst>
      <p:ext uri="{BB962C8B-B14F-4D97-AF65-F5344CB8AC3E}">
        <p14:creationId xmlns:p14="http://schemas.microsoft.com/office/powerpoint/2010/main" val="19445637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https://</a:t>
            </a:r>
            <a:r>
              <a:rPr lang="en-US" dirty="0" err="1" smtClean="0"/>
              <a:t>thenewstack.io</a:t>
            </a:r>
            <a:r>
              <a:rPr lang="en-US" dirty="0" smtClean="0"/>
              <a:t>/strategies-running-stateful-applications-kubernetes-persistent-volumes-claims/</a:t>
            </a:r>
            <a:endParaRPr lang="en-US" dirty="0"/>
          </a:p>
        </p:txBody>
      </p:sp>
    </p:spTree>
    <p:extLst>
      <p:ext uri="{BB962C8B-B14F-4D97-AF65-F5344CB8AC3E}">
        <p14:creationId xmlns:p14="http://schemas.microsoft.com/office/powerpoint/2010/main" val="17936506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https://</a:t>
            </a:r>
            <a:r>
              <a:rPr lang="en-US" dirty="0" err="1" smtClean="0"/>
              <a:t>thenewstack.io</a:t>
            </a:r>
            <a:r>
              <a:rPr lang="en-US" dirty="0" smtClean="0"/>
              <a:t>/strategies-running-stateful-applications-kubernetes-persistent-volumes-claims/</a:t>
            </a:r>
            <a:endParaRPr lang="en-US" dirty="0"/>
          </a:p>
        </p:txBody>
      </p:sp>
    </p:spTree>
    <p:extLst>
      <p:ext uri="{BB962C8B-B14F-4D97-AF65-F5344CB8AC3E}">
        <p14:creationId xmlns:p14="http://schemas.microsoft.com/office/powerpoint/2010/main" val="3743294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Move</a:t>
            </a:r>
            <a:r>
              <a:rPr lang="en-US" baseline="0" dirty="0" smtClean="0"/>
              <a:t> this goal to module 2</a:t>
            </a:r>
            <a:endParaRPr lang="en-US" dirty="0"/>
          </a:p>
        </p:txBody>
      </p:sp>
    </p:spTree>
    <p:extLst>
      <p:ext uri="{BB962C8B-B14F-4D97-AF65-F5344CB8AC3E}">
        <p14:creationId xmlns:p14="http://schemas.microsoft.com/office/powerpoint/2010/main" val="34385227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Move</a:t>
            </a:r>
            <a:r>
              <a:rPr lang="en-US" baseline="0" dirty="0" smtClean="0"/>
              <a:t> this goal to module 2</a:t>
            </a:r>
            <a:endParaRPr lang="en-US" dirty="0"/>
          </a:p>
        </p:txBody>
      </p:sp>
    </p:spTree>
    <p:extLst>
      <p:ext uri="{BB962C8B-B14F-4D97-AF65-F5344CB8AC3E}">
        <p14:creationId xmlns:p14="http://schemas.microsoft.com/office/powerpoint/2010/main" val="24619803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Move</a:t>
            </a:r>
            <a:r>
              <a:rPr lang="en-US" baseline="0" dirty="0" smtClean="0"/>
              <a:t> this goal to module 2</a:t>
            </a:r>
            <a:endParaRPr lang="en-US" dirty="0"/>
          </a:p>
        </p:txBody>
      </p:sp>
    </p:spTree>
    <p:extLst>
      <p:ext uri="{BB962C8B-B14F-4D97-AF65-F5344CB8AC3E}">
        <p14:creationId xmlns:p14="http://schemas.microsoft.com/office/powerpoint/2010/main" val="9138676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Move</a:t>
            </a:r>
            <a:r>
              <a:rPr lang="en-US" baseline="0" dirty="0" smtClean="0"/>
              <a:t> this goal to module 2</a:t>
            </a:r>
            <a:endParaRPr lang="en-US" dirty="0"/>
          </a:p>
        </p:txBody>
      </p:sp>
    </p:spTree>
    <p:extLst>
      <p:ext uri="{BB962C8B-B14F-4D97-AF65-F5344CB8AC3E}">
        <p14:creationId xmlns:p14="http://schemas.microsoft.com/office/powerpoint/2010/main" val="19319220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Move</a:t>
            </a:r>
            <a:r>
              <a:rPr lang="en-US" baseline="0" dirty="0" smtClean="0"/>
              <a:t> this goal to module 2</a:t>
            </a:r>
            <a:endParaRPr lang="en-US" dirty="0"/>
          </a:p>
        </p:txBody>
      </p:sp>
    </p:spTree>
    <p:extLst>
      <p:ext uri="{BB962C8B-B14F-4D97-AF65-F5344CB8AC3E}">
        <p14:creationId xmlns:p14="http://schemas.microsoft.com/office/powerpoint/2010/main" val="33848002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Move</a:t>
            </a:r>
            <a:r>
              <a:rPr lang="en-US" baseline="0" dirty="0" smtClean="0"/>
              <a:t> this goal to module 2</a:t>
            </a:r>
            <a:endParaRPr lang="en-US" dirty="0"/>
          </a:p>
        </p:txBody>
      </p:sp>
    </p:spTree>
    <p:extLst>
      <p:ext uri="{BB962C8B-B14F-4D97-AF65-F5344CB8AC3E}">
        <p14:creationId xmlns:p14="http://schemas.microsoft.com/office/powerpoint/2010/main" val="35315694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Move</a:t>
            </a:r>
            <a:r>
              <a:rPr lang="en-US" baseline="0" dirty="0" smtClean="0"/>
              <a:t> this goal to module 2</a:t>
            </a:r>
            <a:endParaRPr lang="en-US" dirty="0"/>
          </a:p>
        </p:txBody>
      </p:sp>
    </p:spTree>
    <p:extLst>
      <p:ext uri="{BB962C8B-B14F-4D97-AF65-F5344CB8AC3E}">
        <p14:creationId xmlns:p14="http://schemas.microsoft.com/office/powerpoint/2010/main" val="5107408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Move</a:t>
            </a:r>
            <a:r>
              <a:rPr lang="en-US" baseline="0" dirty="0" smtClean="0"/>
              <a:t> this goal to module 2</a:t>
            </a:r>
            <a:endParaRPr lang="en-US" dirty="0"/>
          </a:p>
        </p:txBody>
      </p:sp>
    </p:spTree>
    <p:extLst>
      <p:ext uri="{BB962C8B-B14F-4D97-AF65-F5344CB8AC3E}">
        <p14:creationId xmlns:p14="http://schemas.microsoft.com/office/powerpoint/2010/main" val="22946792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Move</a:t>
            </a:r>
            <a:r>
              <a:rPr lang="en-US" baseline="0" dirty="0" smtClean="0"/>
              <a:t> this goal to module 2</a:t>
            </a:r>
            <a:endParaRPr lang="en-US" dirty="0"/>
          </a:p>
        </p:txBody>
      </p:sp>
    </p:spTree>
    <p:extLst>
      <p:ext uri="{BB962C8B-B14F-4D97-AF65-F5344CB8AC3E}">
        <p14:creationId xmlns:p14="http://schemas.microsoft.com/office/powerpoint/2010/main" val="243755223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Move</a:t>
            </a:r>
            <a:r>
              <a:rPr lang="en-US" baseline="0" dirty="0" smtClean="0"/>
              <a:t> this goal to module 2</a:t>
            </a:r>
            <a:endParaRPr lang="en-US" dirty="0"/>
          </a:p>
        </p:txBody>
      </p:sp>
    </p:spTree>
    <p:extLst>
      <p:ext uri="{BB962C8B-B14F-4D97-AF65-F5344CB8AC3E}">
        <p14:creationId xmlns:p14="http://schemas.microsoft.com/office/powerpoint/2010/main" val="323802711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Move</a:t>
            </a:r>
            <a:r>
              <a:rPr lang="en-US" baseline="0" dirty="0" smtClean="0"/>
              <a:t> this goal to module 2</a:t>
            </a:r>
            <a:endParaRPr lang="en-US" dirty="0"/>
          </a:p>
        </p:txBody>
      </p:sp>
    </p:spTree>
    <p:extLst>
      <p:ext uri="{BB962C8B-B14F-4D97-AF65-F5344CB8AC3E}">
        <p14:creationId xmlns:p14="http://schemas.microsoft.com/office/powerpoint/2010/main" val="40686887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Move</a:t>
            </a:r>
            <a:r>
              <a:rPr lang="en-US" baseline="0" dirty="0" smtClean="0"/>
              <a:t> this goal to module 2</a:t>
            </a:r>
            <a:endParaRPr lang="en-US" dirty="0"/>
          </a:p>
        </p:txBody>
      </p:sp>
    </p:spTree>
    <p:extLst>
      <p:ext uri="{BB962C8B-B14F-4D97-AF65-F5344CB8AC3E}">
        <p14:creationId xmlns:p14="http://schemas.microsoft.com/office/powerpoint/2010/main" val="66703326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Move</a:t>
            </a:r>
            <a:r>
              <a:rPr lang="en-US" baseline="0" dirty="0" smtClean="0"/>
              <a:t> this goal to module 2</a:t>
            </a:r>
            <a:endParaRPr lang="en-US" dirty="0"/>
          </a:p>
        </p:txBody>
      </p:sp>
    </p:spTree>
    <p:extLst>
      <p:ext uri="{BB962C8B-B14F-4D97-AF65-F5344CB8AC3E}">
        <p14:creationId xmlns:p14="http://schemas.microsoft.com/office/powerpoint/2010/main" val="180948157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Move</a:t>
            </a:r>
            <a:r>
              <a:rPr lang="en-US" baseline="0" dirty="0" smtClean="0"/>
              <a:t> this goal to module 2</a:t>
            </a:r>
            <a:endParaRPr lang="en-US" dirty="0"/>
          </a:p>
        </p:txBody>
      </p:sp>
    </p:spTree>
    <p:extLst>
      <p:ext uri="{BB962C8B-B14F-4D97-AF65-F5344CB8AC3E}">
        <p14:creationId xmlns:p14="http://schemas.microsoft.com/office/powerpoint/2010/main" val="164889071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Move</a:t>
            </a:r>
            <a:r>
              <a:rPr lang="en-US" baseline="0" dirty="0" smtClean="0"/>
              <a:t> this goal to module 2</a:t>
            </a:r>
            <a:endParaRPr lang="en-US" dirty="0"/>
          </a:p>
        </p:txBody>
      </p:sp>
    </p:spTree>
    <p:extLst>
      <p:ext uri="{BB962C8B-B14F-4D97-AF65-F5344CB8AC3E}">
        <p14:creationId xmlns:p14="http://schemas.microsoft.com/office/powerpoint/2010/main" val="358291239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Move</a:t>
            </a:r>
            <a:r>
              <a:rPr lang="en-US" baseline="0" dirty="0" smtClean="0"/>
              <a:t> this goal to module 2</a:t>
            </a:r>
            <a:endParaRPr lang="en-US" dirty="0"/>
          </a:p>
        </p:txBody>
      </p:sp>
    </p:spTree>
    <p:extLst>
      <p:ext uri="{BB962C8B-B14F-4D97-AF65-F5344CB8AC3E}">
        <p14:creationId xmlns:p14="http://schemas.microsoft.com/office/powerpoint/2010/main" val="25754085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https://</a:t>
            </a:r>
            <a:r>
              <a:rPr lang="en-US" dirty="0" err="1" smtClean="0"/>
              <a:t>docs.docker.com</a:t>
            </a:r>
            <a:r>
              <a:rPr lang="en-US" dirty="0" smtClean="0"/>
              <a:t>/engine/admin/volumes/</a:t>
            </a:r>
          </a:p>
          <a:p>
            <a:r>
              <a:rPr lang="en-US" dirty="0" smtClean="0"/>
              <a:t>https://</a:t>
            </a:r>
            <a:r>
              <a:rPr lang="en-US" dirty="0" err="1" smtClean="0"/>
              <a:t>thenewstack.io</a:t>
            </a:r>
            <a:r>
              <a:rPr lang="en-US" dirty="0" smtClean="0"/>
              <a:t>/methods-dealing-container-storage/</a:t>
            </a:r>
          </a:p>
          <a:p>
            <a:endParaRPr lang="en-US" dirty="0" smtClean="0"/>
          </a:p>
        </p:txBody>
      </p:sp>
    </p:spTree>
    <p:extLst>
      <p:ext uri="{BB962C8B-B14F-4D97-AF65-F5344CB8AC3E}">
        <p14:creationId xmlns:p14="http://schemas.microsoft.com/office/powerpoint/2010/main" val="199939749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Move</a:t>
            </a:r>
            <a:r>
              <a:rPr lang="en-US" baseline="0" dirty="0" smtClean="0"/>
              <a:t> this goal to module 2</a:t>
            </a:r>
            <a:endParaRPr lang="en-US" dirty="0"/>
          </a:p>
        </p:txBody>
      </p:sp>
    </p:spTree>
    <p:extLst>
      <p:ext uri="{BB962C8B-B14F-4D97-AF65-F5344CB8AC3E}">
        <p14:creationId xmlns:p14="http://schemas.microsoft.com/office/powerpoint/2010/main" val="365976055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Move</a:t>
            </a:r>
            <a:r>
              <a:rPr lang="en-US" baseline="0" dirty="0" smtClean="0"/>
              <a:t> this goal to module 2</a:t>
            </a:r>
            <a:endParaRPr lang="en-US" dirty="0"/>
          </a:p>
        </p:txBody>
      </p:sp>
    </p:spTree>
    <p:extLst>
      <p:ext uri="{BB962C8B-B14F-4D97-AF65-F5344CB8AC3E}">
        <p14:creationId xmlns:p14="http://schemas.microsoft.com/office/powerpoint/2010/main" val="120887166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Move</a:t>
            </a:r>
            <a:r>
              <a:rPr lang="en-US" baseline="0" dirty="0" smtClean="0"/>
              <a:t> this goal to module 2</a:t>
            </a:r>
            <a:endParaRPr lang="en-US" dirty="0"/>
          </a:p>
        </p:txBody>
      </p:sp>
    </p:spTree>
    <p:extLst>
      <p:ext uri="{BB962C8B-B14F-4D97-AF65-F5344CB8AC3E}">
        <p14:creationId xmlns:p14="http://schemas.microsoft.com/office/powerpoint/2010/main" val="118743253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Move</a:t>
            </a:r>
            <a:r>
              <a:rPr lang="en-US" baseline="0" dirty="0" smtClean="0"/>
              <a:t> this goal to module 2</a:t>
            </a:r>
            <a:endParaRPr lang="en-US" dirty="0"/>
          </a:p>
        </p:txBody>
      </p:sp>
    </p:spTree>
    <p:extLst>
      <p:ext uri="{BB962C8B-B14F-4D97-AF65-F5344CB8AC3E}">
        <p14:creationId xmlns:p14="http://schemas.microsoft.com/office/powerpoint/2010/main" val="357363517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Move</a:t>
            </a:r>
            <a:r>
              <a:rPr lang="en-US" baseline="0" dirty="0" smtClean="0"/>
              <a:t> this goal to module 2</a:t>
            </a:r>
            <a:endParaRPr lang="en-US" dirty="0"/>
          </a:p>
        </p:txBody>
      </p:sp>
    </p:spTree>
    <p:extLst>
      <p:ext uri="{BB962C8B-B14F-4D97-AF65-F5344CB8AC3E}">
        <p14:creationId xmlns:p14="http://schemas.microsoft.com/office/powerpoint/2010/main" val="59839581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Move</a:t>
            </a:r>
            <a:r>
              <a:rPr lang="en-US" baseline="0" dirty="0" smtClean="0"/>
              <a:t> this goal to module 2</a:t>
            </a:r>
            <a:endParaRPr lang="en-US" dirty="0"/>
          </a:p>
        </p:txBody>
      </p:sp>
    </p:spTree>
    <p:extLst>
      <p:ext uri="{BB962C8B-B14F-4D97-AF65-F5344CB8AC3E}">
        <p14:creationId xmlns:p14="http://schemas.microsoft.com/office/powerpoint/2010/main" val="6494194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https://</a:t>
            </a:r>
            <a:r>
              <a:rPr lang="en-US" dirty="0" err="1" smtClean="0"/>
              <a:t>docs.docker.com</a:t>
            </a:r>
            <a:r>
              <a:rPr lang="en-US" dirty="0" smtClean="0"/>
              <a:t>/engine/admin/volumes/</a:t>
            </a:r>
          </a:p>
          <a:p>
            <a:r>
              <a:rPr lang="en-US" dirty="0" smtClean="0"/>
              <a:t>https://</a:t>
            </a:r>
            <a:r>
              <a:rPr lang="en-US" dirty="0" err="1" smtClean="0"/>
              <a:t>thenewstack.io</a:t>
            </a:r>
            <a:r>
              <a:rPr lang="en-US" dirty="0" smtClean="0"/>
              <a:t>/methods-dealing-container-storage/</a:t>
            </a:r>
          </a:p>
          <a:p>
            <a:endParaRPr lang="en-US" dirty="0" smtClean="0"/>
          </a:p>
        </p:txBody>
      </p:sp>
    </p:spTree>
    <p:extLst>
      <p:ext uri="{BB962C8B-B14F-4D97-AF65-F5344CB8AC3E}">
        <p14:creationId xmlns:p14="http://schemas.microsoft.com/office/powerpoint/2010/main" val="3593642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https://</a:t>
            </a:r>
            <a:r>
              <a:rPr lang="en-US" dirty="0" err="1" smtClean="0"/>
              <a:t>docs.docker.com</a:t>
            </a:r>
            <a:r>
              <a:rPr lang="en-US" dirty="0" smtClean="0"/>
              <a:t>/engine/admin/volumes/</a:t>
            </a:r>
          </a:p>
          <a:p>
            <a:r>
              <a:rPr lang="en-US" dirty="0" smtClean="0"/>
              <a:t>https://</a:t>
            </a:r>
            <a:r>
              <a:rPr lang="en-US" dirty="0" err="1" smtClean="0"/>
              <a:t>thenewstack.io</a:t>
            </a:r>
            <a:r>
              <a:rPr lang="en-US" dirty="0" smtClean="0"/>
              <a:t>/methods-dealing-container-storage/</a:t>
            </a:r>
          </a:p>
          <a:p>
            <a:endParaRPr lang="en-US" dirty="0" smtClean="0"/>
          </a:p>
        </p:txBody>
      </p:sp>
    </p:spTree>
    <p:extLst>
      <p:ext uri="{BB962C8B-B14F-4D97-AF65-F5344CB8AC3E}">
        <p14:creationId xmlns:p14="http://schemas.microsoft.com/office/powerpoint/2010/main" val="18660039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smtClean="0"/>
          </a:p>
        </p:txBody>
      </p:sp>
    </p:spTree>
    <p:extLst>
      <p:ext uri="{BB962C8B-B14F-4D97-AF65-F5344CB8AC3E}">
        <p14:creationId xmlns:p14="http://schemas.microsoft.com/office/powerpoint/2010/main" val="9144434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https://</a:t>
            </a:r>
            <a:r>
              <a:rPr lang="en-US" dirty="0" err="1" smtClean="0"/>
              <a:t>docs.docker.com</a:t>
            </a:r>
            <a:r>
              <a:rPr lang="en-US" dirty="0" smtClean="0"/>
              <a:t>/engine/admin/volumes/</a:t>
            </a:r>
          </a:p>
          <a:p>
            <a:r>
              <a:rPr lang="en-US" dirty="0" smtClean="0"/>
              <a:t>https://</a:t>
            </a:r>
            <a:r>
              <a:rPr lang="en-US" dirty="0" err="1" smtClean="0"/>
              <a:t>thenewstack.io</a:t>
            </a:r>
            <a:r>
              <a:rPr lang="en-US" dirty="0" smtClean="0"/>
              <a:t>/methods-dealing-container-storage/</a:t>
            </a:r>
          </a:p>
          <a:p>
            <a:endParaRPr lang="en-US" dirty="0" smtClean="0"/>
          </a:p>
        </p:txBody>
      </p:sp>
    </p:spTree>
    <p:extLst>
      <p:ext uri="{BB962C8B-B14F-4D97-AF65-F5344CB8AC3E}">
        <p14:creationId xmlns:p14="http://schemas.microsoft.com/office/powerpoint/2010/main" val="14247872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https://</a:t>
            </a:r>
            <a:r>
              <a:rPr lang="en-US" dirty="0" err="1" smtClean="0"/>
              <a:t>docs.docker.com</a:t>
            </a:r>
            <a:r>
              <a:rPr lang="en-US" dirty="0" smtClean="0"/>
              <a:t>/engine/admin/volumes/</a:t>
            </a:r>
          </a:p>
          <a:p>
            <a:r>
              <a:rPr lang="en-US" dirty="0" smtClean="0"/>
              <a:t>https://</a:t>
            </a:r>
            <a:r>
              <a:rPr lang="en-US" dirty="0" err="1" smtClean="0"/>
              <a:t>thenewstack.io</a:t>
            </a:r>
            <a:r>
              <a:rPr lang="en-US" dirty="0" smtClean="0"/>
              <a:t>/methods-dealing-container-storage/</a:t>
            </a:r>
          </a:p>
          <a:p>
            <a:endParaRPr lang="en-US" dirty="0" smtClean="0"/>
          </a:p>
        </p:txBody>
      </p:sp>
    </p:spTree>
    <p:extLst>
      <p:ext uri="{BB962C8B-B14F-4D97-AF65-F5344CB8AC3E}">
        <p14:creationId xmlns:p14="http://schemas.microsoft.com/office/powerpoint/2010/main" val="3083059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https://</a:t>
            </a:r>
            <a:r>
              <a:rPr lang="en-US" dirty="0" err="1" smtClean="0"/>
              <a:t>docs.docker.com</a:t>
            </a:r>
            <a:r>
              <a:rPr lang="en-US" dirty="0" smtClean="0"/>
              <a:t>/engine/admin/volumes/</a:t>
            </a:r>
          </a:p>
          <a:p>
            <a:r>
              <a:rPr lang="en-US" dirty="0" smtClean="0"/>
              <a:t>https://</a:t>
            </a:r>
            <a:r>
              <a:rPr lang="en-US" dirty="0" err="1" smtClean="0"/>
              <a:t>thenewstack.io</a:t>
            </a:r>
            <a:r>
              <a:rPr lang="en-US" dirty="0" smtClean="0"/>
              <a:t>/methods-dealing-container-storage/</a:t>
            </a:r>
          </a:p>
          <a:p>
            <a:endParaRPr lang="en-US" dirty="0" smtClean="0"/>
          </a:p>
        </p:txBody>
      </p:sp>
    </p:spTree>
    <p:extLst>
      <p:ext uri="{BB962C8B-B14F-4D97-AF65-F5344CB8AC3E}">
        <p14:creationId xmlns:p14="http://schemas.microsoft.com/office/powerpoint/2010/main" val="5504208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11" name="Title Text"/>
          <p:cNvSpPr txBox="1">
            <a:spLocks noGrp="1"/>
          </p:cNvSpPr>
          <p:nvPr>
            <p:ph type="title"/>
          </p:nvPr>
        </p:nvSpPr>
        <p:spPr>
          <a:xfrm>
            <a:off x="1524000" y="1122362"/>
            <a:ext cx="9144000" cy="2387601"/>
          </a:xfrm>
          <a:prstGeom prst="rect">
            <a:avLst/>
          </a:prstGeom>
        </p:spPr>
        <p:txBody>
          <a:bodyPr anchor="b"/>
          <a:lstStyle>
            <a:lvl1pPr algn="ctr">
              <a:defRPr sz="6000"/>
            </a:lvl1pPr>
          </a:lstStyle>
          <a:p>
            <a:r>
              <a:t>Title Text</a:t>
            </a:r>
          </a:p>
        </p:txBody>
      </p:sp>
      <p:sp>
        <p:nvSpPr>
          <p:cNvPr id="12" name="Body Level One…"/>
          <p:cNvSpPr txBox="1">
            <a:spLocks noGrp="1"/>
          </p:cNvSpPr>
          <p:nvPr>
            <p:ph type="body" sz="quarter" idx="1"/>
          </p:nvPr>
        </p:nvSpPr>
        <p:spPr>
          <a:xfrm>
            <a:off x="1524000" y="3602037"/>
            <a:ext cx="9144000" cy="1655763"/>
          </a:xfrm>
          <a:prstGeom prst="rect">
            <a:avLst/>
          </a:prstGeom>
        </p:spPr>
        <p:txBody>
          <a:bodyPr/>
          <a:lstStyle>
            <a:lvl1pPr marL="0" indent="0" algn="ctr">
              <a:buSzTx/>
              <a:buFontTx/>
              <a:buNone/>
              <a:defRPr sz="2400"/>
            </a:lvl1pPr>
            <a:lvl2pPr marL="0" indent="457200" algn="ctr">
              <a:buSzTx/>
              <a:buFontTx/>
              <a:buNone/>
              <a:defRPr sz="2400"/>
            </a:lvl2pPr>
            <a:lvl3pPr marL="0" indent="914400" algn="ctr">
              <a:buSzTx/>
              <a:buFontTx/>
              <a:buNone/>
              <a:defRPr sz="2400"/>
            </a:lvl3pPr>
            <a:lvl4pPr marL="0" indent="1371600" algn="ctr">
              <a:buSzTx/>
              <a:buFontTx/>
              <a:buNone/>
              <a:defRPr sz="2400"/>
            </a:lvl4pPr>
            <a:lvl5pPr marL="0" indent="1828800" algn="ctr">
              <a:buSzTx/>
              <a:buFontTx/>
              <a:buNone/>
              <a:defRPr sz="2400"/>
            </a:lvl5pPr>
          </a:lstStyle>
          <a:p>
            <a:r>
              <a:t>Body Level One</a:t>
            </a:r>
          </a:p>
          <a:p>
            <a:pPr lvl="1"/>
            <a:r>
              <a:t>Body Level Two</a:t>
            </a:r>
          </a:p>
          <a:p>
            <a:pPr lvl="2"/>
            <a:r>
              <a:t>Body Level Three</a:t>
            </a:r>
          </a:p>
          <a:p>
            <a:pPr lvl="3"/>
            <a:r>
              <a:t>Body Level Four</a:t>
            </a:r>
          </a:p>
          <a:p>
            <a:pPr lvl="4"/>
            <a:r>
              <a:t>Body Level Five</a:t>
            </a:r>
          </a:p>
        </p:txBody>
      </p:sp>
      <p:sp>
        <p:nvSpPr>
          <p:cNvPr id="13" name="Marcador de posición de imagen 7"/>
          <p:cNvSpPr>
            <a:spLocks noGrp="1"/>
          </p:cNvSpPr>
          <p:nvPr>
            <p:ph type="pic" idx="13"/>
          </p:nvPr>
        </p:nvSpPr>
        <p:spPr>
          <a:xfrm>
            <a:off x="723900" y="352425"/>
            <a:ext cx="10701339" cy="5665788"/>
          </a:xfrm>
          <a:prstGeom prst="rect">
            <a:avLst/>
          </a:prstGeom>
        </p:spPr>
        <p:txBody>
          <a:bodyPr lIns="91439" rIns="91439">
            <a:noAutofit/>
          </a:bodyPr>
          <a:lstStyle/>
          <a:p>
            <a:endParaRPr/>
          </a:p>
        </p:txBody>
      </p:sp>
      <p:sp>
        <p:nvSpPr>
          <p:cNvPr id="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Comparison">
    <p:spTree>
      <p:nvGrpSpPr>
        <p:cNvPr id="1" name=""/>
        <p:cNvGrpSpPr/>
        <p:nvPr/>
      </p:nvGrpSpPr>
      <p:grpSpPr>
        <a:xfrm>
          <a:off x="0" y="0"/>
          <a:ext cx="0" cy="0"/>
          <a:chOff x="0" y="0"/>
          <a:chExt cx="0" cy="0"/>
        </a:xfrm>
      </p:grpSpPr>
      <p:sp>
        <p:nvSpPr>
          <p:cNvPr id="48" name="Title Text"/>
          <p:cNvSpPr txBox="1">
            <a:spLocks noGrp="1"/>
          </p:cNvSpPr>
          <p:nvPr>
            <p:ph type="title"/>
          </p:nvPr>
        </p:nvSpPr>
        <p:spPr>
          <a:xfrm>
            <a:off x="839787" y="365125"/>
            <a:ext cx="10515601" cy="1325563"/>
          </a:xfrm>
          <a:prstGeom prst="rect">
            <a:avLst/>
          </a:prstGeom>
        </p:spPr>
        <p:txBody>
          <a:bodyPr/>
          <a:lstStyle/>
          <a:p>
            <a:r>
              <a:t>Title Text</a:t>
            </a:r>
          </a:p>
        </p:txBody>
      </p:sp>
      <p:sp>
        <p:nvSpPr>
          <p:cNvPr id="49" name="Body Level One…"/>
          <p:cNvSpPr txBox="1">
            <a:spLocks noGrp="1"/>
          </p:cNvSpPr>
          <p:nvPr>
            <p:ph type="body" sz="quarter" idx="1"/>
          </p:nvPr>
        </p:nvSpPr>
        <p:spPr>
          <a:xfrm>
            <a:off x="839787" y="1681163"/>
            <a:ext cx="5157789" cy="823913"/>
          </a:xfrm>
          <a:prstGeom prst="rect">
            <a:avLst/>
          </a:prstGeom>
        </p:spPr>
        <p:txBody>
          <a:bodyPr anchor="b"/>
          <a:lstStyle>
            <a:lvl1pPr marL="0" indent="0">
              <a:buSzTx/>
              <a:buFontTx/>
              <a:buNone/>
              <a:defRPr sz="2400" b="1"/>
            </a:lvl1pPr>
            <a:lvl2pPr marL="0" indent="457200">
              <a:buSzTx/>
              <a:buFontTx/>
              <a:buNone/>
              <a:defRPr sz="2400" b="1"/>
            </a:lvl2pPr>
            <a:lvl3pPr marL="0" indent="914400">
              <a:buSzTx/>
              <a:buFontTx/>
              <a:buNone/>
              <a:defRPr sz="2400" b="1"/>
            </a:lvl3pPr>
            <a:lvl4pPr marL="0" indent="1371600">
              <a:buSzTx/>
              <a:buFontTx/>
              <a:buNone/>
              <a:defRPr sz="2400" b="1"/>
            </a:lvl4pPr>
            <a:lvl5pPr marL="0" indent="1828800">
              <a:buSzTx/>
              <a:buFontTx/>
              <a:buNone/>
              <a:defRPr sz="2400" b="1"/>
            </a:lvl5pPr>
          </a:lstStyle>
          <a:p>
            <a:r>
              <a:t>Body Level One</a:t>
            </a:r>
          </a:p>
          <a:p>
            <a:pPr lvl="1"/>
            <a:r>
              <a:t>Body Level Two</a:t>
            </a:r>
          </a:p>
          <a:p>
            <a:pPr lvl="2"/>
            <a:r>
              <a:t>Body Level Three</a:t>
            </a:r>
          </a:p>
          <a:p>
            <a:pPr lvl="3"/>
            <a:r>
              <a:t>Body Level Four</a:t>
            </a:r>
          </a:p>
          <a:p>
            <a:pPr lvl="4"/>
            <a:r>
              <a:t>Body Level Five</a:t>
            </a:r>
          </a:p>
        </p:txBody>
      </p:sp>
      <p:sp>
        <p:nvSpPr>
          <p:cNvPr id="50" name="Text Placeholder 4"/>
          <p:cNvSpPr>
            <a:spLocks noGrp="1"/>
          </p:cNvSpPr>
          <p:nvPr>
            <p:ph type="body" sz="quarter" idx="13"/>
          </p:nvPr>
        </p:nvSpPr>
        <p:spPr>
          <a:xfrm>
            <a:off x="6172200" y="1681163"/>
            <a:ext cx="5183188" cy="823913"/>
          </a:xfrm>
          <a:prstGeom prst="rect">
            <a:avLst/>
          </a:prstGeom>
        </p:spPr>
        <p:txBody>
          <a:bodyPr anchor="b"/>
          <a:lstStyle/>
          <a:p>
            <a:pPr marL="0" indent="0">
              <a:buSzTx/>
              <a:buFontTx/>
              <a:buNone/>
              <a:defRPr sz="2400" b="1"/>
            </a:pPr>
            <a:endParaRPr/>
          </a:p>
        </p:txBody>
      </p:sp>
      <p:sp>
        <p:nvSpPr>
          <p:cNvPr id="5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58" name="Title Text"/>
          <p:cNvSpPr txBox="1">
            <a:spLocks noGrp="1"/>
          </p:cNvSpPr>
          <p:nvPr>
            <p:ph type="title"/>
          </p:nvPr>
        </p:nvSpPr>
        <p:spPr>
          <a:prstGeom prst="rect">
            <a:avLst/>
          </a:prstGeom>
        </p:spPr>
        <p:txBody>
          <a:bodyPr/>
          <a:lstStyle/>
          <a:p>
            <a:r>
              <a:t>Title Text</a:t>
            </a:r>
          </a:p>
        </p:txBody>
      </p:sp>
      <p:sp>
        <p:nvSpPr>
          <p:cNvPr id="5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6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Content with Caption">
    <p:spTree>
      <p:nvGrpSpPr>
        <p:cNvPr id="1" name=""/>
        <p:cNvGrpSpPr/>
        <p:nvPr/>
      </p:nvGrpSpPr>
      <p:grpSpPr>
        <a:xfrm>
          <a:off x="0" y="0"/>
          <a:ext cx="0" cy="0"/>
          <a:chOff x="0" y="0"/>
          <a:chExt cx="0" cy="0"/>
        </a:xfrm>
      </p:grpSpPr>
      <p:sp>
        <p:nvSpPr>
          <p:cNvPr id="73" name="Title Text"/>
          <p:cNvSpPr txBox="1">
            <a:spLocks noGrp="1"/>
          </p:cNvSpPr>
          <p:nvPr>
            <p:ph type="title"/>
          </p:nvPr>
        </p:nvSpPr>
        <p:spPr>
          <a:xfrm>
            <a:off x="839787" y="457200"/>
            <a:ext cx="3932239" cy="1600200"/>
          </a:xfrm>
          <a:prstGeom prst="rect">
            <a:avLst/>
          </a:prstGeom>
        </p:spPr>
        <p:txBody>
          <a:bodyPr anchor="b"/>
          <a:lstStyle>
            <a:lvl1pPr>
              <a:defRPr sz="3200"/>
            </a:lvl1pPr>
          </a:lstStyle>
          <a:p>
            <a:r>
              <a:t>Title Text</a:t>
            </a:r>
          </a:p>
        </p:txBody>
      </p:sp>
      <p:sp>
        <p:nvSpPr>
          <p:cNvPr id="74" name="Body Level One…"/>
          <p:cNvSpPr txBox="1">
            <a:spLocks noGrp="1"/>
          </p:cNvSpPr>
          <p:nvPr>
            <p:ph type="body" sz="half" idx="1"/>
          </p:nvPr>
        </p:nvSpPr>
        <p:spPr>
          <a:xfrm>
            <a:off x="5183187" y="987425"/>
            <a:ext cx="6172201" cy="4873625"/>
          </a:xfrm>
          <a:prstGeom prst="rect">
            <a:avLst/>
          </a:prstGeom>
        </p:spPr>
        <p:txBody>
          <a:bodyPr/>
          <a:lstStyle>
            <a:lvl1pPr>
              <a:defRPr sz="3200"/>
            </a:lvl1pPr>
            <a:lvl2pPr marL="718457" indent="-261257">
              <a:defRPr sz="3200"/>
            </a:lvl2pPr>
            <a:lvl3pPr marL="1219200" indent="-304800">
              <a:defRPr sz="3200"/>
            </a:lvl3pPr>
            <a:lvl4pPr marL="1737360" indent="-365760">
              <a:defRPr sz="3200"/>
            </a:lvl4pPr>
            <a:lvl5pPr marL="2194560" indent="-365760">
              <a:defRPr sz="3200"/>
            </a:lvl5pPr>
          </a:lstStyle>
          <a:p>
            <a:r>
              <a:t>Body Level One</a:t>
            </a:r>
          </a:p>
          <a:p>
            <a:pPr lvl="1"/>
            <a:r>
              <a:t>Body Level Two</a:t>
            </a:r>
          </a:p>
          <a:p>
            <a:pPr lvl="2"/>
            <a:r>
              <a:t>Body Level Three</a:t>
            </a:r>
          </a:p>
          <a:p>
            <a:pPr lvl="3"/>
            <a:r>
              <a:t>Body Level Four</a:t>
            </a:r>
          </a:p>
          <a:p>
            <a:pPr lvl="4"/>
            <a:r>
              <a:t>Body Level Five</a:t>
            </a:r>
          </a:p>
        </p:txBody>
      </p:sp>
      <p:sp>
        <p:nvSpPr>
          <p:cNvPr id="75" name="Text Placeholder 3"/>
          <p:cNvSpPr>
            <a:spLocks noGrp="1"/>
          </p:cNvSpPr>
          <p:nvPr>
            <p:ph type="body" sz="quarter" idx="13"/>
          </p:nvPr>
        </p:nvSpPr>
        <p:spPr>
          <a:xfrm>
            <a:off x="839787" y="2057400"/>
            <a:ext cx="3932239" cy="3811588"/>
          </a:xfrm>
          <a:prstGeom prst="rect">
            <a:avLst/>
          </a:prstGeom>
        </p:spPr>
        <p:txBody>
          <a:bodyPr/>
          <a:lstStyle/>
          <a:p>
            <a:pPr marL="0" indent="0">
              <a:buSzTx/>
              <a:buFontTx/>
              <a:buNone/>
              <a:defRPr sz="1600"/>
            </a:pPr>
            <a:endParaRPr/>
          </a:p>
        </p:txBody>
      </p:sp>
      <p:sp>
        <p:nvSpPr>
          <p:cNvPr id="7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Picture with Caption">
    <p:spTree>
      <p:nvGrpSpPr>
        <p:cNvPr id="1" name=""/>
        <p:cNvGrpSpPr/>
        <p:nvPr/>
      </p:nvGrpSpPr>
      <p:grpSpPr>
        <a:xfrm>
          <a:off x="0" y="0"/>
          <a:ext cx="0" cy="0"/>
          <a:chOff x="0" y="0"/>
          <a:chExt cx="0" cy="0"/>
        </a:xfrm>
      </p:grpSpPr>
      <p:sp>
        <p:nvSpPr>
          <p:cNvPr id="83" name="Title Text"/>
          <p:cNvSpPr txBox="1">
            <a:spLocks noGrp="1"/>
          </p:cNvSpPr>
          <p:nvPr>
            <p:ph type="title"/>
          </p:nvPr>
        </p:nvSpPr>
        <p:spPr>
          <a:xfrm>
            <a:off x="839787" y="457200"/>
            <a:ext cx="3932239" cy="1600200"/>
          </a:xfrm>
          <a:prstGeom prst="rect">
            <a:avLst/>
          </a:prstGeom>
        </p:spPr>
        <p:txBody>
          <a:bodyPr anchor="b"/>
          <a:lstStyle>
            <a:lvl1pPr>
              <a:defRPr sz="3200"/>
            </a:lvl1pPr>
          </a:lstStyle>
          <a:p>
            <a:r>
              <a:t>Title Text</a:t>
            </a:r>
          </a:p>
        </p:txBody>
      </p:sp>
      <p:sp>
        <p:nvSpPr>
          <p:cNvPr id="84" name="Picture Placeholder 2"/>
          <p:cNvSpPr>
            <a:spLocks noGrp="1"/>
          </p:cNvSpPr>
          <p:nvPr>
            <p:ph type="pic" sz="half" idx="13"/>
          </p:nvPr>
        </p:nvSpPr>
        <p:spPr>
          <a:xfrm>
            <a:off x="5183187" y="987425"/>
            <a:ext cx="6172201" cy="4873625"/>
          </a:xfrm>
          <a:prstGeom prst="rect">
            <a:avLst/>
          </a:prstGeom>
        </p:spPr>
        <p:txBody>
          <a:bodyPr lIns="91439" rIns="91439">
            <a:noAutofit/>
          </a:bodyPr>
          <a:lstStyle/>
          <a:p>
            <a:endParaRPr/>
          </a:p>
        </p:txBody>
      </p:sp>
      <p:sp>
        <p:nvSpPr>
          <p:cNvPr id="85" name="Body Level One…"/>
          <p:cNvSpPr txBox="1">
            <a:spLocks noGrp="1"/>
          </p:cNvSpPr>
          <p:nvPr>
            <p:ph type="body" sz="quarter" idx="1"/>
          </p:nvPr>
        </p:nvSpPr>
        <p:spPr>
          <a:xfrm>
            <a:off x="839787" y="2057400"/>
            <a:ext cx="3932239" cy="3811588"/>
          </a:xfrm>
          <a:prstGeom prst="rect">
            <a:avLst/>
          </a:prstGeom>
        </p:spPr>
        <p:txBody>
          <a:bodyPr/>
          <a:lstStyle>
            <a:lvl1pPr marL="0" indent="0">
              <a:buSzTx/>
              <a:buFontTx/>
              <a:buNone/>
              <a:defRPr sz="1600"/>
            </a:lvl1pPr>
            <a:lvl2pPr marL="0" indent="457200">
              <a:buSzTx/>
              <a:buFontTx/>
              <a:buNone/>
              <a:defRPr sz="1600"/>
            </a:lvl2pPr>
            <a:lvl3pPr marL="0" indent="914400">
              <a:buSzTx/>
              <a:buFontTx/>
              <a:buNone/>
              <a:defRPr sz="1600"/>
            </a:lvl3pPr>
            <a:lvl4pPr marL="0" indent="1371600">
              <a:buSzTx/>
              <a:buFontTx/>
              <a:buNone/>
              <a:defRPr sz="1600"/>
            </a:lvl4pPr>
            <a:lvl5pPr marL="0" indent="1828800">
              <a:buSzTx/>
              <a:buFontTx/>
              <a:buNone/>
              <a:defRPr sz="1600"/>
            </a:lvl5pPr>
          </a:lstStyle>
          <a:p>
            <a:r>
              <a:t>Body Level One</a:t>
            </a:r>
          </a:p>
          <a:p>
            <a:pPr lvl="1"/>
            <a:r>
              <a:t>Body Level Two</a:t>
            </a:r>
          </a:p>
          <a:p>
            <a:pPr lvl="2"/>
            <a:r>
              <a:t>Body Level Three</a:t>
            </a:r>
          </a:p>
          <a:p>
            <a:pPr lvl="3"/>
            <a:r>
              <a:t>Body Level Four</a:t>
            </a:r>
          </a:p>
          <a:p>
            <a:pPr lvl="4"/>
            <a:r>
              <a:t>Body Level Five</a:t>
            </a:r>
          </a:p>
        </p:txBody>
      </p:sp>
      <p:sp>
        <p:nvSpPr>
          <p:cNvPr id="8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and Vertical Text">
    <p:spTree>
      <p:nvGrpSpPr>
        <p:cNvPr id="1" name=""/>
        <p:cNvGrpSpPr/>
        <p:nvPr/>
      </p:nvGrpSpPr>
      <p:grpSpPr>
        <a:xfrm>
          <a:off x="0" y="0"/>
          <a:ext cx="0" cy="0"/>
          <a:chOff x="0" y="0"/>
          <a:chExt cx="0" cy="0"/>
        </a:xfrm>
      </p:grpSpPr>
      <p:sp>
        <p:nvSpPr>
          <p:cNvPr id="93" name="Title Text"/>
          <p:cNvSpPr txBox="1">
            <a:spLocks noGrp="1"/>
          </p:cNvSpPr>
          <p:nvPr>
            <p:ph type="title"/>
          </p:nvPr>
        </p:nvSpPr>
        <p:spPr>
          <a:prstGeom prst="rect">
            <a:avLst/>
          </a:prstGeom>
        </p:spPr>
        <p:txBody>
          <a:bodyPr/>
          <a:lstStyle/>
          <a:p>
            <a:r>
              <a:t>Title Text</a:t>
            </a:r>
          </a:p>
        </p:txBody>
      </p:sp>
      <p:sp>
        <p:nvSpPr>
          <p:cNvPr id="94"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9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Vertical Title and Text">
    <p:spTree>
      <p:nvGrpSpPr>
        <p:cNvPr id="1" name=""/>
        <p:cNvGrpSpPr/>
        <p:nvPr/>
      </p:nvGrpSpPr>
      <p:grpSpPr>
        <a:xfrm>
          <a:off x="0" y="0"/>
          <a:ext cx="0" cy="0"/>
          <a:chOff x="0" y="0"/>
          <a:chExt cx="0" cy="0"/>
        </a:xfrm>
      </p:grpSpPr>
      <p:sp>
        <p:nvSpPr>
          <p:cNvPr id="102" name="Title Text"/>
          <p:cNvSpPr txBox="1">
            <a:spLocks noGrp="1"/>
          </p:cNvSpPr>
          <p:nvPr>
            <p:ph type="title"/>
          </p:nvPr>
        </p:nvSpPr>
        <p:spPr>
          <a:xfrm>
            <a:off x="8724900" y="365125"/>
            <a:ext cx="2628900" cy="5811838"/>
          </a:xfrm>
          <a:prstGeom prst="rect">
            <a:avLst/>
          </a:prstGeom>
        </p:spPr>
        <p:txBody>
          <a:bodyPr/>
          <a:lstStyle/>
          <a:p>
            <a:r>
              <a:t>Title Text</a:t>
            </a:r>
          </a:p>
        </p:txBody>
      </p:sp>
      <p:sp>
        <p:nvSpPr>
          <p:cNvPr id="103" name="Body Level One…"/>
          <p:cNvSpPr txBox="1">
            <a:spLocks noGrp="1"/>
          </p:cNvSpPr>
          <p:nvPr>
            <p:ph type="body" idx="1"/>
          </p:nvPr>
        </p:nvSpPr>
        <p:spPr>
          <a:xfrm>
            <a:off x="838200" y="365125"/>
            <a:ext cx="7734300" cy="5811838"/>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0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838200" y="365125"/>
            <a:ext cx="10515600" cy="1325563"/>
          </a:xfrm>
          <a:prstGeom prst="rect">
            <a:avLst/>
          </a:prstGeom>
          <a:ln w="12700">
            <a:miter lim="400000"/>
          </a:ln>
          <a:extLst>
            <a:ext uri="{C572A759-6A51-4108-AA02-DFA0A04FC94B}">
              <ma14:wrappingTextBoxFlag xmlns="" xmlns:ma14="http://schemas.microsoft.com/office/mac/drawingml/2011/main" val="1"/>
            </a:ext>
          </a:extLst>
        </p:spPr>
        <p:txBody>
          <a:bodyPr lIns="45719" rIns="45719" anchor="ctr">
            <a:normAutofit/>
          </a:bodyPr>
          <a:lstStyle/>
          <a:p>
            <a:r>
              <a:t>Title Text</a:t>
            </a:r>
          </a:p>
        </p:txBody>
      </p:sp>
      <p:sp>
        <p:nvSpPr>
          <p:cNvPr id="3" name="Body Level One…"/>
          <p:cNvSpPr txBox="1">
            <a:spLocks noGrp="1"/>
          </p:cNvSpPr>
          <p:nvPr>
            <p:ph type="body" idx="1"/>
          </p:nvPr>
        </p:nvSpPr>
        <p:spPr>
          <a:xfrm>
            <a:off x="838200" y="1825625"/>
            <a:ext cx="10515600" cy="4351338"/>
          </a:xfrm>
          <a:prstGeom prst="rect">
            <a:avLst/>
          </a:prstGeom>
          <a:ln w="12700">
            <a:miter lim="400000"/>
          </a:ln>
          <a:extLst>
            <a:ext uri="{C572A759-6A51-4108-AA02-DFA0A04FC94B}">
              <ma14:wrappingTextBoxFlag xmlns="" xmlns:ma14="http://schemas.microsoft.com/office/mac/drawingml/2011/main" val="1"/>
            </a:ext>
          </a:extLst>
        </p:spPr>
        <p:txBody>
          <a:bodyPr lIns="45719" rIns="45719">
            <a:normAutofit/>
          </a:bodyP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11089818" y="6404292"/>
            <a:ext cx="263983" cy="269241"/>
          </a:xfrm>
          <a:prstGeom prst="rect">
            <a:avLst/>
          </a:prstGeom>
          <a:ln w="12700">
            <a:miter lim="400000"/>
          </a:ln>
        </p:spPr>
        <p:txBody>
          <a:bodyPr wrap="none" lIns="45719" rIns="45719" anchor="ctr">
            <a:spAutoFit/>
          </a:bodyPr>
          <a:lstStyle>
            <a:lvl1pPr algn="r">
              <a:defRPr sz="1200">
                <a:solidFill>
                  <a:srgbClr val="888888"/>
                </a:solidFil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3" r:id="rId2"/>
    <p:sldLayoutId id="2147483654" r:id="rId3"/>
    <p:sldLayoutId id="2147483655" r:id="rId4"/>
    <p:sldLayoutId id="2147483656" r:id="rId5"/>
    <p:sldLayoutId id="2147483657" r:id="rId6"/>
    <p:sldLayoutId id="2147483658" r:id="rId7"/>
    <p:sldLayoutId id="2147483659" r:id="rId8"/>
  </p:sldLayoutIdLst>
  <p:transition spd="med"/>
  <p:txStyles>
    <p:titleStyle>
      <a:lvl1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1pPr>
      <a:lvl2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2pPr>
      <a:lvl3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3pPr>
      <a:lvl4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4pPr>
      <a:lvl5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5pPr>
      <a:lvl6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6pPr>
      <a:lvl7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7pPr>
      <a:lvl8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8pPr>
      <a:lvl9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9pPr>
    </p:titleStyle>
    <p:bodyStyle>
      <a:lvl1pPr marL="228600" marR="0" indent="-228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n-lt"/>
          <a:ea typeface="+mn-ea"/>
          <a:cs typeface="+mn-cs"/>
          <a:sym typeface="Calibri"/>
        </a:defRPr>
      </a:lvl1pPr>
      <a:lvl2pPr marL="723900" marR="0" indent="-2667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n-lt"/>
          <a:ea typeface="+mn-ea"/>
          <a:cs typeface="+mn-cs"/>
          <a:sym typeface="Calibri"/>
        </a:defRPr>
      </a:lvl2pPr>
      <a:lvl3pPr marL="1234439" marR="0" indent="-320039"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n-lt"/>
          <a:ea typeface="+mn-ea"/>
          <a:cs typeface="+mn-cs"/>
          <a:sym typeface="Calibri"/>
        </a:defRPr>
      </a:lvl3pPr>
      <a:lvl4pPr marL="1727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n-lt"/>
          <a:ea typeface="+mn-ea"/>
          <a:cs typeface="+mn-cs"/>
          <a:sym typeface="Calibri"/>
        </a:defRPr>
      </a:lvl4pPr>
      <a:lvl5pPr marL="21844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n-lt"/>
          <a:ea typeface="+mn-ea"/>
          <a:cs typeface="+mn-cs"/>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n-lt"/>
          <a:ea typeface="+mn-ea"/>
          <a:cs typeface="+mn-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n-lt"/>
          <a:ea typeface="+mn-ea"/>
          <a:cs typeface="+mn-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n-lt"/>
          <a:ea typeface="+mn-ea"/>
          <a:cs typeface="+mn-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n-lt"/>
          <a:ea typeface="+mn-ea"/>
          <a:cs typeface="+mn-cs"/>
          <a:sym typeface="Calibri"/>
        </a:defRPr>
      </a:lvl9pPr>
    </p:bodyStyle>
    <p:otherStyle>
      <a:lvl1pPr marL="0" marR="0" indent="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1pPr>
      <a:lvl2pPr marL="0" marR="0" indent="4572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2pPr>
      <a:lvl3pPr marL="0" marR="0" indent="9144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3pPr>
      <a:lvl4pPr marL="0" marR="0" indent="13716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4pPr>
      <a:lvl5pPr marL="0" marR="0" indent="18288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5pPr>
      <a:lvl6pPr marL="0" marR="0" indent="22860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6pPr>
      <a:lvl7pPr marL="0" marR="0" indent="27432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7pPr>
      <a:lvl8pPr marL="0" marR="0" indent="32004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8pPr>
      <a:lvl9pPr marL="0" marR="0" indent="36576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NULL"/><Relationship Id="rId7"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image" Target="../media/image11.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1.png"/><Relationship Id="rId7" Type="http://schemas.openxmlformats.org/officeDocument/2006/relationships/diagramQuickStyle" Target="../diagrams/quickStyle1.xml"/><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2.png"/><Relationship Id="rId9" Type="http://schemas.microsoft.com/office/2007/relationships/diagramDrawing" Target="../diagrams/drawing1.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image" Target="../media/image1.png"/><Relationship Id="rId7" Type="http://schemas.openxmlformats.org/officeDocument/2006/relationships/diagramQuickStyle" Target="../diagrams/quickStyle2.xml"/><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diagramLayout" Target="../diagrams/layout2.xml"/><Relationship Id="rId5" Type="http://schemas.openxmlformats.org/officeDocument/2006/relationships/diagramData" Target="../diagrams/data2.xml"/><Relationship Id="rId4" Type="http://schemas.openxmlformats.org/officeDocument/2006/relationships/image" Target="../media/image2.png"/><Relationship Id="rId9" Type="http://schemas.microsoft.com/office/2007/relationships/diagramDrawing" Target="../diagrams/drawing2.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8" Type="http://schemas.openxmlformats.org/officeDocument/2006/relationships/diagramColors" Target="../diagrams/colors3.xml"/><Relationship Id="rId3" Type="http://schemas.openxmlformats.org/officeDocument/2006/relationships/image" Target="../media/image1.png"/><Relationship Id="rId7" Type="http://schemas.openxmlformats.org/officeDocument/2006/relationships/diagramQuickStyle" Target="../diagrams/quickStyle3.xml"/><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diagramLayout" Target="../diagrams/layout3.xml"/><Relationship Id="rId5" Type="http://schemas.openxmlformats.org/officeDocument/2006/relationships/diagramData" Target="../diagrams/data3.xml"/><Relationship Id="rId4" Type="http://schemas.openxmlformats.org/officeDocument/2006/relationships/image" Target="../media/image2.png"/><Relationship Id="rId9" Type="http://schemas.microsoft.com/office/2007/relationships/diagramDrawing" Target="../diagrams/drawing3.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hyperlink" Target="https://github.com/docker/libnetwork" TargetMode="External"/><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2.png"/><Relationship Id="rId4" Type="http://schemas.openxmlformats.org/officeDocument/2006/relationships/image" Target="../media/image1.png"/></Relationships>
</file>

<file path=ppt/slides/_rels/slide24.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png"/><Relationship Id="rId7"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1.xml"/><Relationship Id="rId5" Type="http://schemas.openxmlformats.org/officeDocument/2006/relationships/hyperlink" Target="https://github.com/containernetworking/cni/blob/master/SPEC.md" TargetMode="External"/><Relationship Id="rId4" Type="http://schemas.openxmlformats.org/officeDocument/2006/relationships/image" Target="../media/image2.pn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1.xml"/><Relationship Id="rId5" Type="http://schemas.openxmlformats.org/officeDocument/2006/relationships/image" Target="../media/image24.png"/><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1.xml"/><Relationship Id="rId5" Type="http://schemas.openxmlformats.org/officeDocument/2006/relationships/image" Target="../media/image25.png"/><Relationship Id="rId4" Type="http://schemas.openxmlformats.org/officeDocument/2006/relationships/image" Target="../media/image2.png"/></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1.xml"/><Relationship Id="rId5" Type="http://schemas.openxmlformats.org/officeDocument/2006/relationships/hyperlink" Target="https://cloud.google.com/compute/docs/vpc/#routing" TargetMode="External"/><Relationship Id="rId4" Type="http://schemas.openxmlformats.org/officeDocument/2006/relationships/image" Target="../media/image2.png"/></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1.xml"/><Relationship Id="rId5" Type="http://schemas.openxmlformats.org/officeDocument/2006/relationships/image" Target="../media/image26.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png"/></Relationships>
</file>

<file path=ppt/slides/_rels/slide31.xml.rels><?xml version="1.0" encoding="UTF-8" standalone="yes"?>
<Relationships xmlns="http://schemas.openxmlformats.org/package/2006/relationships"><Relationship Id="rId8" Type="http://schemas.openxmlformats.org/officeDocument/2006/relationships/hyperlink" Target="https://github.com/kube-training/service-network.git" TargetMode="External"/><Relationship Id="rId3" Type="http://schemas.openxmlformats.org/officeDocument/2006/relationships/image" Target="../media/image29.png"/><Relationship Id="rId7" Type="http://schemas.openxmlformats.org/officeDocument/2006/relationships/image" Target="../media/image31.png"/><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image" Target="../media/image30.png"/><Relationship Id="rId5" Type="http://schemas.openxmlformats.org/officeDocument/2006/relationships/image" Target="../media/image2.png"/><Relationship Id="rId4" Type="http://schemas.openxmlformats.org/officeDocument/2006/relationships/image" Target="../media/image1.png"/></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34.png"/><Relationship Id="rId2" Type="http://schemas.openxmlformats.org/officeDocument/2006/relationships/notesSlide" Target="../notesSlides/notesSlide30.xml"/><Relationship Id="rId1" Type="http://schemas.openxmlformats.org/officeDocument/2006/relationships/slideLayout" Target="../slideLayouts/slideLayout1.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2.png"/></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37.png"/><Relationship Id="rId2" Type="http://schemas.openxmlformats.org/officeDocument/2006/relationships/notesSlide" Target="../notesSlides/notesSlide31.xml"/><Relationship Id="rId1" Type="http://schemas.openxmlformats.org/officeDocument/2006/relationships/slideLayout" Target="../slideLayouts/slideLayout1.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2.png"/></Relationships>
</file>

<file path=ppt/slides/_rels/slide3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2.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1.png"/></Relationships>
</file>

<file path=ppt/slides/_rels/slide3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3.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image" Target="../media/image40.png"/></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1.xml"/><Relationship Id="rId5" Type="http://schemas.openxmlformats.org/officeDocument/2006/relationships/image" Target="../media/image41.png"/><Relationship Id="rId4" Type="http://schemas.openxmlformats.org/officeDocument/2006/relationships/image" Target="../media/image2.png"/></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5.xml"/><Relationship Id="rId1" Type="http://schemas.openxmlformats.org/officeDocument/2006/relationships/slideLayout" Target="../slideLayouts/slideLayout1.xml"/><Relationship Id="rId5" Type="http://schemas.openxmlformats.org/officeDocument/2006/relationships/image" Target="../media/image42.png"/><Relationship Id="rId4" Type="http://schemas.openxmlformats.org/officeDocument/2006/relationships/image" Target="../media/image2.png"/></Relationships>
</file>

<file path=ppt/slides/_rels/slide38.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hyperlink" Target="https://github.com/moby/moby/blob/17.05.x/daemon/graphdriver/driver_linux.go"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image" Target="../media/image8.tiff"/></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70C0"/>
        </a:solidFill>
        <a:effectLst/>
      </p:bgPr>
    </p:bg>
    <p:spTree>
      <p:nvGrpSpPr>
        <p:cNvPr id="1" name=""/>
        <p:cNvGrpSpPr/>
        <p:nvPr/>
      </p:nvGrpSpPr>
      <p:grpSpPr>
        <a:xfrm>
          <a:off x="0" y="0"/>
          <a:ext cx="0" cy="0"/>
          <a:chOff x="0" y="0"/>
          <a:chExt cx="0" cy="0"/>
        </a:xfrm>
      </p:grpSpPr>
      <p:sp>
        <p:nvSpPr>
          <p:cNvPr id="123" name="TextBox 1"/>
          <p:cNvSpPr txBox="1"/>
          <p:nvPr/>
        </p:nvSpPr>
        <p:spPr>
          <a:xfrm>
            <a:off x="-657172" y="2234219"/>
            <a:ext cx="10986052" cy="1107996"/>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ctr">
              <a:defRPr sz="6600" b="1">
                <a:solidFill>
                  <a:srgbClr val="FFFFFF"/>
                </a:solidFill>
              </a:defRPr>
            </a:lvl1pPr>
          </a:lstStyle>
          <a:p>
            <a:r>
              <a:rPr lang="en-US" b="0" i="1" dirty="0">
                <a:latin typeface="Garamond" panose="02020404030301010803" pitchFamily="18" charset="0"/>
              </a:rPr>
              <a:t>Container Storage &amp; Networking </a:t>
            </a:r>
          </a:p>
        </p:txBody>
      </p:sp>
      <p:sp>
        <p:nvSpPr>
          <p:cNvPr id="125" name="TextBox 2"/>
          <p:cNvSpPr txBox="1"/>
          <p:nvPr/>
        </p:nvSpPr>
        <p:spPr>
          <a:xfrm>
            <a:off x="3114920" y="3311799"/>
            <a:ext cx="7843836" cy="523220"/>
          </a:xfrm>
          <a:prstGeom prst="rect">
            <a:avLst/>
          </a:prstGeom>
          <a:ln w="12700">
            <a:miter lim="400000"/>
          </a:ln>
          <a:extLst>
            <a:ext uri="{C572A759-6A51-4108-AA02-DFA0A04FC94B}">
              <ma14:wrappingTextBoxFlag xmlns:ma14="http://schemas.microsoft.com/office/mac/drawingml/2011/main" xmlns="" val="1"/>
            </a:ext>
          </a:extLst>
        </p:spPr>
        <p:txBody>
          <a:bodyPr wrap="square" lIns="45719" rIns="45719">
            <a:spAutoFit/>
          </a:bodyPr>
          <a:lstStyle>
            <a:lvl1pPr algn="ctr">
              <a:defRPr sz="3200">
                <a:solidFill>
                  <a:srgbClr val="FFFFFF"/>
                </a:solidFill>
              </a:defRPr>
            </a:lvl1pPr>
          </a:lstStyle>
          <a:p>
            <a:r>
              <a:rPr lang="en-US" sz="2800" i="1" dirty="0">
                <a:latin typeface="Garamond" panose="02020404030301010803" pitchFamily="18" charset="0"/>
              </a:rPr>
              <a:t>Container Enablement Workshop</a:t>
            </a:r>
          </a:p>
        </p:txBody>
      </p:sp>
      <p:cxnSp>
        <p:nvCxnSpPr>
          <p:cNvPr id="4" name="Straight Connector 3"/>
          <p:cNvCxnSpPr/>
          <p:nvPr/>
        </p:nvCxnSpPr>
        <p:spPr>
          <a:xfrm flipV="1">
            <a:off x="-27296" y="3342215"/>
            <a:ext cx="9426129" cy="1514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12" name="Group 11"/>
          <p:cNvGrpSpPr/>
          <p:nvPr/>
        </p:nvGrpSpPr>
        <p:grpSpPr>
          <a:xfrm>
            <a:off x="9851159" y="5887169"/>
            <a:ext cx="2240106" cy="774708"/>
            <a:chOff x="9523412" y="6029866"/>
            <a:chExt cx="1871091" cy="525780"/>
          </a:xfrm>
        </p:grpSpPr>
        <p:sp>
          <p:nvSpPr>
            <p:cNvPr id="13" name="object 10"/>
            <p:cNvSpPr/>
            <p:nvPr/>
          </p:nvSpPr>
          <p:spPr>
            <a:xfrm>
              <a:off x="9523412" y="6138070"/>
              <a:ext cx="1763268" cy="417576"/>
            </a:xfrm>
            <a:prstGeom prst="rect">
              <a:avLst/>
            </a:prstGeom>
            <a:blipFill>
              <a:blip r:embed="rId2" cstate="print"/>
              <a:stretch>
                <a:fillRect/>
              </a:stretch>
            </a:blipFill>
          </p:spPr>
          <p:txBody>
            <a:bodyPr wrap="square" lIns="0" tIns="0" rIns="0" bIns="0" rtlCol="0"/>
            <a:lstStyle/>
            <a:p>
              <a:endParaRPr/>
            </a:p>
          </p:txBody>
        </p:sp>
        <p:sp>
          <p:nvSpPr>
            <p:cNvPr id="14" name="object 12"/>
            <p:cNvSpPr/>
            <p:nvPr/>
          </p:nvSpPr>
          <p:spPr>
            <a:xfrm>
              <a:off x="11178857" y="6029866"/>
              <a:ext cx="215646" cy="216408"/>
            </a:xfrm>
            <a:prstGeom prst="rect">
              <a:avLst/>
            </a:prstGeom>
            <a:blipFill>
              <a:blip r:embed="rId3" cstate="print"/>
              <a:stretch>
                <a:fillRect/>
              </a:stretch>
            </a:blipFill>
          </p:spPr>
          <p:txBody>
            <a:bodyPr wrap="square" lIns="0" tIns="0" rIns="0" bIns="0" rtlCol="0"/>
            <a:lstStyle/>
            <a:p>
              <a:endParaRPr/>
            </a:p>
          </p:txBody>
        </p:sp>
      </p:grpSp>
    </p:spTree>
    <p:extLst>
      <p:ext uri="{BB962C8B-B14F-4D97-AF65-F5344CB8AC3E}">
        <p14:creationId xmlns:p14="http://schemas.microsoft.com/office/powerpoint/2010/main" val="150954847"/>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 name="Rectángulo 6"/>
          <p:cNvSpPr/>
          <p:nvPr/>
        </p:nvSpPr>
        <p:spPr>
          <a:xfrm>
            <a:off x="1592073" y="-3081"/>
            <a:ext cx="3906482" cy="151478"/>
          </a:xfrm>
          <a:custGeom>
            <a:avLst/>
            <a:gdLst/>
            <a:ahLst/>
            <a:cxnLst>
              <a:cxn ang="0">
                <a:pos x="wd2" y="hd2"/>
              </a:cxn>
              <a:cxn ang="5400000">
                <a:pos x="wd2" y="hd2"/>
              </a:cxn>
              <a:cxn ang="10800000">
                <a:pos x="wd2" y="hd2"/>
              </a:cxn>
              <a:cxn ang="16200000">
                <a:pos x="wd2" y="hd2"/>
              </a:cxn>
            </a:cxnLst>
            <a:rect l="0" t="0" r="r" b="b"/>
            <a:pathLst>
              <a:path w="21600" h="21600" extrusionOk="0">
                <a:moveTo>
                  <a:pt x="5083" y="1624"/>
                </a:moveTo>
                <a:lnTo>
                  <a:pt x="13357" y="0"/>
                </a:lnTo>
                <a:cubicBezTo>
                  <a:pt x="15919" y="7367"/>
                  <a:pt x="19480" y="18203"/>
                  <a:pt x="21600" y="21108"/>
                </a:cubicBezTo>
                <a:lnTo>
                  <a:pt x="0" y="21600"/>
                </a:lnTo>
                <a:lnTo>
                  <a:pt x="5083" y="1624"/>
                </a:lnTo>
                <a:close/>
              </a:path>
            </a:pathLst>
          </a:custGeom>
          <a:solidFill>
            <a:srgbClr val="29C2EC"/>
          </a:solidFill>
          <a:ln w="12700">
            <a:miter lim="400000"/>
          </a:ln>
        </p:spPr>
        <p:txBody>
          <a:bodyPr lIns="45719" rIns="45719" anchor="ctr"/>
          <a:lstStyle/>
          <a:p>
            <a:pPr algn="ctr">
              <a:defRPr>
                <a:solidFill>
                  <a:srgbClr val="FFFFFF"/>
                </a:solidFill>
              </a:defRPr>
            </a:pPr>
            <a:endParaRPr/>
          </a:p>
        </p:txBody>
      </p:sp>
      <p:grpSp>
        <p:nvGrpSpPr>
          <p:cNvPr id="12" name="Group 11"/>
          <p:cNvGrpSpPr/>
          <p:nvPr/>
        </p:nvGrpSpPr>
        <p:grpSpPr>
          <a:xfrm>
            <a:off x="10681666" y="6318409"/>
            <a:ext cx="1347065" cy="526253"/>
            <a:chOff x="9523412" y="6029866"/>
            <a:chExt cx="1871091" cy="525780"/>
          </a:xfrm>
        </p:grpSpPr>
        <p:sp>
          <p:nvSpPr>
            <p:cNvPr id="13" name="object 10"/>
            <p:cNvSpPr/>
            <p:nvPr/>
          </p:nvSpPr>
          <p:spPr>
            <a:xfrm>
              <a:off x="9523412" y="6138070"/>
              <a:ext cx="1763268" cy="417576"/>
            </a:xfrm>
            <a:prstGeom prst="rect">
              <a:avLst/>
            </a:prstGeom>
            <a:blipFill>
              <a:blip r:embed="rId3" cstate="print"/>
              <a:stretch>
                <a:fillRect/>
              </a:stretch>
            </a:blipFill>
          </p:spPr>
          <p:txBody>
            <a:bodyPr wrap="square" lIns="0" tIns="0" rIns="0" bIns="0" rtlCol="0"/>
            <a:lstStyle/>
            <a:p>
              <a:endParaRPr/>
            </a:p>
          </p:txBody>
        </p:sp>
        <p:sp>
          <p:nvSpPr>
            <p:cNvPr id="14" name="object 12"/>
            <p:cNvSpPr/>
            <p:nvPr/>
          </p:nvSpPr>
          <p:spPr>
            <a:xfrm>
              <a:off x="11178857" y="6029866"/>
              <a:ext cx="215646" cy="216408"/>
            </a:xfrm>
            <a:prstGeom prst="rect">
              <a:avLst/>
            </a:prstGeom>
            <a:blipFill>
              <a:blip r:embed="rId3" cstate="print"/>
              <a:stretch>
                <a:fillRect/>
              </a:stretch>
            </a:blipFill>
          </p:spPr>
          <p:txBody>
            <a:bodyPr wrap="square" lIns="0" tIns="0" rIns="0" bIns="0" rtlCol="0"/>
            <a:lstStyle/>
            <a:p>
              <a:endParaRPr/>
            </a:p>
          </p:txBody>
        </p:sp>
      </p:grpSp>
      <p:pic>
        <p:nvPicPr>
          <p:cNvPr id="4" name="Picture 3"/>
          <p:cNvPicPr>
            <a:picLocks noChangeAspect="1"/>
          </p:cNvPicPr>
          <p:nvPr/>
        </p:nvPicPr>
        <p:blipFill>
          <a:blip r:embed="rId4"/>
          <a:stretch>
            <a:fillRect/>
          </a:stretch>
        </p:blipFill>
        <p:spPr>
          <a:xfrm>
            <a:off x="814901" y="2991527"/>
            <a:ext cx="10090240" cy="3603657"/>
          </a:xfrm>
          <a:prstGeom prst="rect">
            <a:avLst/>
          </a:prstGeom>
        </p:spPr>
      </p:pic>
      <p:sp>
        <p:nvSpPr>
          <p:cNvPr id="7" name="Rectangle 6"/>
          <p:cNvSpPr/>
          <p:nvPr/>
        </p:nvSpPr>
        <p:spPr>
          <a:xfrm>
            <a:off x="502951" y="504755"/>
            <a:ext cx="8223971" cy="2462213"/>
          </a:xfrm>
          <a:prstGeom prst="rect">
            <a:avLst/>
          </a:prstGeom>
        </p:spPr>
        <p:txBody>
          <a:bodyPr wrap="square">
            <a:spAutoFit/>
          </a:bodyPr>
          <a:lstStyle/>
          <a:p>
            <a:r>
              <a:rPr lang="en-US" sz="2200" b="1" dirty="0">
                <a:solidFill>
                  <a:schemeClr val="tx1">
                    <a:lumMod val="65000"/>
                    <a:lumOff val="35000"/>
                  </a:schemeClr>
                </a:solidFill>
                <a:latin typeface="Garamond" panose="02020404030301010803" pitchFamily="18" charset="0"/>
              </a:rPr>
              <a:t>Create and manage volumes</a:t>
            </a:r>
          </a:p>
          <a:p>
            <a:endParaRPr lang="en-US" sz="2200" dirty="0" smtClean="0">
              <a:solidFill>
                <a:schemeClr val="tx1">
                  <a:lumMod val="65000"/>
                  <a:lumOff val="35000"/>
                </a:schemeClr>
              </a:solidFill>
              <a:latin typeface="Garamond" panose="02020404030301010803" pitchFamily="18" charset="0"/>
            </a:endParaRPr>
          </a:p>
          <a:p>
            <a:r>
              <a:rPr lang="en-US" sz="2200" dirty="0" smtClean="0">
                <a:solidFill>
                  <a:schemeClr val="tx1">
                    <a:lumMod val="65000"/>
                    <a:lumOff val="35000"/>
                  </a:schemeClr>
                </a:solidFill>
                <a:latin typeface="Garamond" panose="02020404030301010803" pitchFamily="18" charset="0"/>
              </a:rPr>
              <a:t>Create </a:t>
            </a:r>
            <a:r>
              <a:rPr lang="en-US" sz="2200" dirty="0">
                <a:solidFill>
                  <a:schemeClr val="tx1">
                    <a:lumMod val="65000"/>
                    <a:lumOff val="35000"/>
                  </a:schemeClr>
                </a:solidFill>
                <a:latin typeface="Garamond" panose="02020404030301010803" pitchFamily="18" charset="0"/>
              </a:rPr>
              <a:t>docker </a:t>
            </a:r>
            <a:r>
              <a:rPr lang="en-US" sz="2200" dirty="0" smtClean="0">
                <a:solidFill>
                  <a:schemeClr val="tx1">
                    <a:lumMod val="65000"/>
                    <a:lumOff val="35000"/>
                  </a:schemeClr>
                </a:solidFill>
                <a:latin typeface="Garamond" panose="02020404030301010803" pitchFamily="18" charset="0"/>
              </a:rPr>
              <a:t>volume</a:t>
            </a:r>
          </a:p>
          <a:p>
            <a:r>
              <a:rPr lang="en-US" sz="2200" dirty="0" smtClean="0">
                <a:solidFill>
                  <a:schemeClr val="tx1">
                    <a:lumMod val="65000"/>
                    <a:lumOff val="35000"/>
                  </a:schemeClr>
                </a:solidFill>
                <a:latin typeface="Garamond" panose="02020404030301010803" pitchFamily="18" charset="0"/>
              </a:rPr>
              <a:t>$docker volume </a:t>
            </a:r>
            <a:r>
              <a:rPr lang="en-US" sz="2200" dirty="0">
                <a:solidFill>
                  <a:schemeClr val="tx1">
                    <a:lumMod val="65000"/>
                    <a:lumOff val="35000"/>
                  </a:schemeClr>
                </a:solidFill>
                <a:latin typeface="Garamond" panose="02020404030301010803" pitchFamily="18" charset="0"/>
              </a:rPr>
              <a:t>create </a:t>
            </a:r>
            <a:r>
              <a:rPr lang="en-US" sz="2200" dirty="0" smtClean="0">
                <a:solidFill>
                  <a:schemeClr val="tx1">
                    <a:lumMod val="65000"/>
                    <a:lumOff val="35000"/>
                  </a:schemeClr>
                </a:solidFill>
                <a:latin typeface="Garamond" panose="02020404030301010803" pitchFamily="18" charset="0"/>
              </a:rPr>
              <a:t>my-</a:t>
            </a:r>
            <a:r>
              <a:rPr lang="en-US" sz="2200" dirty="0" err="1" smtClean="0">
                <a:solidFill>
                  <a:schemeClr val="tx1">
                    <a:lumMod val="65000"/>
                    <a:lumOff val="35000"/>
                  </a:schemeClr>
                </a:solidFill>
                <a:latin typeface="Garamond" panose="02020404030301010803" pitchFamily="18" charset="0"/>
              </a:rPr>
              <a:t>vol</a:t>
            </a:r>
            <a:endParaRPr lang="en-US" sz="2200" dirty="0" smtClean="0">
              <a:solidFill>
                <a:schemeClr val="tx1">
                  <a:lumMod val="65000"/>
                  <a:lumOff val="35000"/>
                </a:schemeClr>
              </a:solidFill>
              <a:latin typeface="Garamond" panose="02020404030301010803" pitchFamily="18" charset="0"/>
            </a:endParaRPr>
          </a:p>
          <a:p>
            <a:endParaRPr lang="en-US" sz="2200" dirty="0" smtClean="0">
              <a:solidFill>
                <a:schemeClr val="tx1">
                  <a:lumMod val="65000"/>
                  <a:lumOff val="35000"/>
                </a:schemeClr>
              </a:solidFill>
              <a:latin typeface="Garamond" panose="02020404030301010803" pitchFamily="18" charset="0"/>
            </a:endParaRPr>
          </a:p>
          <a:p>
            <a:r>
              <a:rPr lang="en-US" sz="2200" dirty="0" smtClean="0">
                <a:solidFill>
                  <a:schemeClr val="tx1">
                    <a:lumMod val="65000"/>
                    <a:lumOff val="35000"/>
                  </a:schemeClr>
                </a:solidFill>
                <a:latin typeface="Garamond" panose="02020404030301010803" pitchFamily="18" charset="0"/>
              </a:rPr>
              <a:t>inspect </a:t>
            </a:r>
            <a:r>
              <a:rPr lang="en-US" sz="2200" dirty="0">
                <a:solidFill>
                  <a:schemeClr val="tx1">
                    <a:lumMod val="65000"/>
                    <a:lumOff val="35000"/>
                  </a:schemeClr>
                </a:solidFill>
                <a:latin typeface="Garamond" panose="02020404030301010803" pitchFamily="18" charset="0"/>
              </a:rPr>
              <a:t>docker </a:t>
            </a:r>
            <a:r>
              <a:rPr lang="en-US" sz="2200" dirty="0" smtClean="0">
                <a:solidFill>
                  <a:schemeClr val="tx1">
                    <a:lumMod val="65000"/>
                    <a:lumOff val="35000"/>
                  </a:schemeClr>
                </a:solidFill>
                <a:latin typeface="Garamond" panose="02020404030301010803" pitchFamily="18" charset="0"/>
              </a:rPr>
              <a:t>volume</a:t>
            </a:r>
          </a:p>
          <a:p>
            <a:r>
              <a:rPr lang="en-US" sz="2200" dirty="0">
                <a:solidFill>
                  <a:schemeClr val="tx1">
                    <a:lumMod val="65000"/>
                    <a:lumOff val="35000"/>
                  </a:schemeClr>
                </a:solidFill>
                <a:latin typeface="Garamond" panose="02020404030301010803" pitchFamily="18" charset="0"/>
              </a:rPr>
              <a:t>$</a:t>
            </a:r>
            <a:r>
              <a:rPr lang="en-US" sz="2200" dirty="0" smtClean="0">
                <a:solidFill>
                  <a:schemeClr val="tx1">
                    <a:lumMod val="65000"/>
                    <a:lumOff val="35000"/>
                  </a:schemeClr>
                </a:solidFill>
                <a:latin typeface="Garamond" panose="02020404030301010803" pitchFamily="18" charset="0"/>
              </a:rPr>
              <a:t>docker </a:t>
            </a:r>
            <a:r>
              <a:rPr lang="en-US" sz="2200" dirty="0">
                <a:solidFill>
                  <a:schemeClr val="tx1">
                    <a:lumMod val="65000"/>
                    <a:lumOff val="35000"/>
                  </a:schemeClr>
                </a:solidFill>
                <a:latin typeface="Garamond" panose="02020404030301010803" pitchFamily="18" charset="0"/>
              </a:rPr>
              <a:t>volume inspect my-</a:t>
            </a:r>
            <a:r>
              <a:rPr lang="en-US" sz="2200" dirty="0" err="1">
                <a:solidFill>
                  <a:schemeClr val="tx1">
                    <a:lumMod val="65000"/>
                    <a:lumOff val="35000"/>
                  </a:schemeClr>
                </a:solidFill>
                <a:latin typeface="Garamond" panose="02020404030301010803" pitchFamily="18" charset="0"/>
              </a:rPr>
              <a:t>vol</a:t>
            </a:r>
            <a:endParaRPr lang="en-US" sz="2200" dirty="0">
              <a:solidFill>
                <a:schemeClr val="tx1">
                  <a:lumMod val="65000"/>
                  <a:lumOff val="35000"/>
                </a:schemeClr>
              </a:solidFill>
              <a:latin typeface="Garamond" panose="02020404030301010803" pitchFamily="18" charset="0"/>
            </a:endParaRPr>
          </a:p>
        </p:txBody>
      </p:sp>
      <p:sp>
        <p:nvSpPr>
          <p:cNvPr id="16" name="Rectángulo 6"/>
          <p:cNvSpPr/>
          <p:nvPr/>
        </p:nvSpPr>
        <p:spPr>
          <a:xfrm>
            <a:off x="8744988" y="6316707"/>
            <a:ext cx="3447011" cy="556954"/>
          </a:xfrm>
          <a:custGeom>
            <a:avLst/>
            <a:gdLst/>
            <a:ahLst/>
            <a:cxnLst>
              <a:cxn ang="0">
                <a:pos x="wd2" y="hd2"/>
              </a:cxn>
              <a:cxn ang="5400000">
                <a:pos x="wd2" y="hd2"/>
              </a:cxn>
              <a:cxn ang="10800000">
                <a:pos x="wd2" y="hd2"/>
              </a:cxn>
              <a:cxn ang="16200000">
                <a:pos x="wd2" y="hd2"/>
              </a:cxn>
            </a:cxnLst>
            <a:rect l="0" t="0" r="r" b="b"/>
            <a:pathLst>
              <a:path w="21600" h="21600" extrusionOk="0">
                <a:moveTo>
                  <a:pt x="13439" y="322"/>
                </a:moveTo>
                <a:lnTo>
                  <a:pt x="21600" y="0"/>
                </a:lnTo>
                <a:lnTo>
                  <a:pt x="21600" y="21600"/>
                </a:lnTo>
                <a:lnTo>
                  <a:pt x="0" y="21278"/>
                </a:lnTo>
                <a:lnTo>
                  <a:pt x="13439" y="322"/>
                </a:lnTo>
                <a:close/>
              </a:path>
            </a:pathLst>
          </a:custGeom>
          <a:solidFill>
            <a:srgbClr val="0070C0"/>
          </a:solidFill>
          <a:ln w="12700">
            <a:miter lim="400000"/>
          </a:ln>
        </p:spPr>
        <p:txBody>
          <a:bodyPr lIns="45719" rIns="45719" anchor="ctr"/>
          <a:lstStyle/>
          <a:p>
            <a:pPr algn="ctr">
              <a:defRPr>
                <a:solidFill>
                  <a:srgbClr val="FFFFFF"/>
                </a:solidFill>
              </a:defRPr>
            </a:pPr>
            <a:endParaRPr/>
          </a:p>
        </p:txBody>
      </p:sp>
      <p:grpSp>
        <p:nvGrpSpPr>
          <p:cNvPr id="17" name="Group 16"/>
          <p:cNvGrpSpPr/>
          <p:nvPr/>
        </p:nvGrpSpPr>
        <p:grpSpPr>
          <a:xfrm>
            <a:off x="10331355" y="6316707"/>
            <a:ext cx="1861153" cy="555251"/>
            <a:chOff x="9523412" y="6029866"/>
            <a:chExt cx="1871091" cy="525780"/>
          </a:xfrm>
        </p:grpSpPr>
        <p:sp>
          <p:nvSpPr>
            <p:cNvPr id="18" name="object 10"/>
            <p:cNvSpPr/>
            <p:nvPr/>
          </p:nvSpPr>
          <p:spPr>
            <a:xfrm>
              <a:off x="9523412" y="6138070"/>
              <a:ext cx="1763268" cy="417576"/>
            </a:xfrm>
            <a:prstGeom prst="rect">
              <a:avLst/>
            </a:prstGeom>
            <a:blipFill>
              <a:blip r:embed="rId5" cstate="print"/>
              <a:stretch>
                <a:fillRect/>
              </a:stretch>
            </a:blipFill>
          </p:spPr>
          <p:txBody>
            <a:bodyPr wrap="square" lIns="0" tIns="0" rIns="0" bIns="0" rtlCol="0"/>
            <a:lstStyle/>
            <a:p>
              <a:endParaRPr/>
            </a:p>
          </p:txBody>
        </p:sp>
        <p:sp>
          <p:nvSpPr>
            <p:cNvPr id="19" name="object 12"/>
            <p:cNvSpPr/>
            <p:nvPr/>
          </p:nvSpPr>
          <p:spPr>
            <a:xfrm>
              <a:off x="11178857" y="6029866"/>
              <a:ext cx="215646" cy="216408"/>
            </a:xfrm>
            <a:prstGeom prst="rect">
              <a:avLst/>
            </a:prstGeom>
            <a:blipFill>
              <a:blip r:embed="rId6" cstate="print"/>
              <a:stretch>
                <a:fillRect/>
              </a:stretch>
            </a:blipFill>
          </p:spPr>
          <p:txBody>
            <a:bodyPr wrap="square" lIns="0" tIns="0" rIns="0" bIns="0" rtlCol="0"/>
            <a:lstStyle/>
            <a:p>
              <a:endParaRPr/>
            </a:p>
          </p:txBody>
        </p:sp>
      </p:grpSp>
      <p:sp>
        <p:nvSpPr>
          <p:cNvPr id="20" name="Content Placeholder 1"/>
          <p:cNvSpPr txBox="1"/>
          <p:nvPr/>
        </p:nvSpPr>
        <p:spPr>
          <a:xfrm>
            <a:off x="0" y="-18461"/>
            <a:ext cx="5609775" cy="523216"/>
          </a:xfrm>
          <a:prstGeom prst="rect">
            <a:avLst/>
          </a:prstGeom>
          <a:solidFill>
            <a:srgbClr val="0070C0"/>
          </a:solidFill>
          <a:ln/>
          <a:extLst>
            <a:ext uri="{C572A759-6A51-4108-AA02-DFA0A04FC94B}">
              <ma14:wrappingTextBoxFlag xmlns:ma14="http://schemas.microsoft.com/office/mac/drawingml/2011/main" xmlns="" val="1"/>
            </a:ext>
          </a:extLst>
        </p:spPr>
        <p:style>
          <a:lnRef idx="1">
            <a:schemeClr val="accent1"/>
          </a:lnRef>
          <a:fillRef idx="2">
            <a:schemeClr val="accent1"/>
          </a:fillRef>
          <a:effectRef idx="1">
            <a:schemeClr val="accent1"/>
          </a:effectRef>
          <a:fontRef idx="minor">
            <a:schemeClr val="dk1"/>
          </a:fontRef>
        </p:style>
        <p:txBody>
          <a:bodyPr wrap="square" lIns="60958" tIns="60958" rIns="60958" bIns="60958">
            <a:spAutoFit/>
          </a:bodyPr>
          <a:lstStyle>
            <a:lvl1pPr indent="609584" defTabSz="914378">
              <a:spcBef>
                <a:spcPts val="800"/>
              </a:spcBef>
              <a:defRPr sz="2600" cap="small">
                <a:solidFill>
                  <a:srgbClr val="F2F2F2"/>
                </a:solidFill>
                <a:latin typeface="Trebuchet MS"/>
                <a:ea typeface="Trebuchet MS"/>
                <a:cs typeface="Trebuchet MS"/>
                <a:sym typeface="Trebuchet MS"/>
              </a:defRPr>
            </a:lvl1pPr>
          </a:lstStyle>
          <a:p>
            <a:r>
              <a:rPr lang="en-US" b="1" dirty="0">
                <a:latin typeface="Garamond" panose="02020404030301010803" pitchFamily="18" charset="0"/>
              </a:rPr>
              <a:t>Storage with </a:t>
            </a:r>
            <a:r>
              <a:rPr lang="en-US" b="1" dirty="0" err="1">
                <a:latin typeface="Garamond" panose="02020404030301010803" pitchFamily="18" charset="0"/>
              </a:rPr>
              <a:t>Docker</a:t>
            </a:r>
            <a:endParaRPr lang="en-US" b="1" dirty="0">
              <a:latin typeface="Garamond" panose="02020404030301010803" pitchFamily="18" charset="0"/>
            </a:endParaRPr>
          </a:p>
        </p:txBody>
      </p:sp>
    </p:spTree>
    <p:extLst>
      <p:ext uri="{BB962C8B-B14F-4D97-AF65-F5344CB8AC3E}">
        <p14:creationId xmlns:p14="http://schemas.microsoft.com/office/powerpoint/2010/main" val="530149221"/>
      </p:ext>
    </p:extLst>
  </p:cSld>
  <p:clrMapOvr>
    <a:masterClrMapping/>
  </p:clrMapOvr>
  <mc:AlternateContent xmlns:mc="http://schemas.openxmlformats.org/markup-compatibility/2006" xmlns:p14="http://schemas.microsoft.com/office/powerpoint/2010/main">
    <mc:Choice Requires="p14">
      <p:transition spd="slow" p14:dur="1200">
        <p:push dir="u"/>
      </p:transition>
    </mc:Choice>
    <mc:Fallback xmlns="">
      <p:transition spd="slow">
        <p:push dir="u"/>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 name="Rectángulo 5"/>
          <p:cNvSpPr/>
          <p:nvPr/>
        </p:nvSpPr>
        <p:spPr>
          <a:xfrm>
            <a:off x="0" y="0"/>
            <a:ext cx="12192000" cy="149629"/>
          </a:xfrm>
          <a:prstGeom prst="rect">
            <a:avLst/>
          </a:prstGeom>
          <a:solidFill>
            <a:srgbClr val="1AB4E8"/>
          </a:solidFill>
          <a:ln w="12700">
            <a:miter lim="400000"/>
          </a:ln>
        </p:spPr>
        <p:txBody>
          <a:bodyPr lIns="45719" rIns="45719" anchor="ctr"/>
          <a:lstStyle/>
          <a:p>
            <a:pPr algn="ctr">
              <a:defRPr>
                <a:solidFill>
                  <a:srgbClr val="FFFFFF"/>
                </a:solidFill>
              </a:defRPr>
            </a:pPr>
            <a:endParaRPr/>
          </a:p>
        </p:txBody>
      </p:sp>
      <p:sp>
        <p:nvSpPr>
          <p:cNvPr id="233" name="Rectángulo 6"/>
          <p:cNvSpPr/>
          <p:nvPr/>
        </p:nvSpPr>
        <p:spPr>
          <a:xfrm>
            <a:off x="9770840" y="-3080"/>
            <a:ext cx="2418408" cy="154980"/>
          </a:xfrm>
          <a:custGeom>
            <a:avLst/>
            <a:gdLst/>
            <a:ahLst/>
            <a:cxnLst>
              <a:cxn ang="0">
                <a:pos x="wd2" y="hd2"/>
              </a:cxn>
              <a:cxn ang="5400000">
                <a:pos x="wd2" y="hd2"/>
              </a:cxn>
              <a:cxn ang="10800000">
                <a:pos x="wd2" y="hd2"/>
              </a:cxn>
              <a:cxn ang="16200000">
                <a:pos x="wd2" y="hd2"/>
              </a:cxn>
            </a:cxnLst>
            <a:rect l="0" t="0" r="r" b="b"/>
            <a:pathLst>
              <a:path w="21600" h="21600" extrusionOk="0">
                <a:moveTo>
                  <a:pt x="8211" y="1588"/>
                </a:moveTo>
                <a:lnTo>
                  <a:pt x="21575" y="0"/>
                </a:lnTo>
                <a:cubicBezTo>
                  <a:pt x="21583" y="7200"/>
                  <a:pt x="21592" y="14400"/>
                  <a:pt x="21600" y="21600"/>
                </a:cubicBezTo>
                <a:lnTo>
                  <a:pt x="0" y="21112"/>
                </a:lnTo>
                <a:lnTo>
                  <a:pt x="8211" y="1588"/>
                </a:lnTo>
                <a:close/>
              </a:path>
            </a:pathLst>
          </a:custGeom>
          <a:solidFill>
            <a:srgbClr val="29C2EC"/>
          </a:solidFill>
          <a:ln w="12700">
            <a:miter lim="400000"/>
          </a:ln>
        </p:spPr>
        <p:txBody>
          <a:bodyPr lIns="45719" rIns="45719" anchor="ctr"/>
          <a:lstStyle/>
          <a:p>
            <a:pPr algn="ctr">
              <a:defRPr>
                <a:solidFill>
                  <a:srgbClr val="FFFFFF"/>
                </a:solidFill>
              </a:defRPr>
            </a:pPr>
            <a:endParaRPr/>
          </a:p>
        </p:txBody>
      </p:sp>
      <p:sp>
        <p:nvSpPr>
          <p:cNvPr id="234" name="Rectángulo 6"/>
          <p:cNvSpPr/>
          <p:nvPr/>
        </p:nvSpPr>
        <p:spPr>
          <a:xfrm>
            <a:off x="5868799" y="-3081"/>
            <a:ext cx="3906481" cy="151478"/>
          </a:xfrm>
          <a:custGeom>
            <a:avLst/>
            <a:gdLst/>
            <a:ahLst/>
            <a:cxnLst>
              <a:cxn ang="0">
                <a:pos x="wd2" y="hd2"/>
              </a:cxn>
              <a:cxn ang="5400000">
                <a:pos x="wd2" y="hd2"/>
              </a:cxn>
              <a:cxn ang="10800000">
                <a:pos x="wd2" y="hd2"/>
              </a:cxn>
              <a:cxn ang="16200000">
                <a:pos x="wd2" y="hd2"/>
              </a:cxn>
            </a:cxnLst>
            <a:rect l="0" t="0" r="r" b="b"/>
            <a:pathLst>
              <a:path w="21600" h="21600" extrusionOk="0">
                <a:moveTo>
                  <a:pt x="5083" y="1624"/>
                </a:moveTo>
                <a:lnTo>
                  <a:pt x="13357" y="0"/>
                </a:lnTo>
                <a:cubicBezTo>
                  <a:pt x="15919" y="7367"/>
                  <a:pt x="19480" y="18203"/>
                  <a:pt x="21600" y="21108"/>
                </a:cubicBezTo>
                <a:lnTo>
                  <a:pt x="0" y="21600"/>
                </a:lnTo>
                <a:lnTo>
                  <a:pt x="5083" y="1624"/>
                </a:lnTo>
                <a:close/>
              </a:path>
            </a:pathLst>
          </a:custGeom>
          <a:solidFill>
            <a:srgbClr val="29C2EC"/>
          </a:solidFill>
          <a:ln w="12700">
            <a:miter lim="400000"/>
          </a:ln>
        </p:spPr>
        <p:txBody>
          <a:bodyPr lIns="45719" rIns="45719" anchor="ctr"/>
          <a:lstStyle/>
          <a:p>
            <a:pPr algn="ctr">
              <a:defRPr>
                <a:solidFill>
                  <a:srgbClr val="FFFFFF"/>
                </a:solidFill>
              </a:defRPr>
            </a:pPr>
            <a:endParaRPr/>
          </a:p>
        </p:txBody>
      </p:sp>
      <p:sp>
        <p:nvSpPr>
          <p:cNvPr id="235" name="Rectángulo 6"/>
          <p:cNvSpPr/>
          <p:nvPr/>
        </p:nvSpPr>
        <p:spPr>
          <a:xfrm>
            <a:off x="1592073" y="-3081"/>
            <a:ext cx="3906482" cy="151478"/>
          </a:xfrm>
          <a:custGeom>
            <a:avLst/>
            <a:gdLst/>
            <a:ahLst/>
            <a:cxnLst>
              <a:cxn ang="0">
                <a:pos x="wd2" y="hd2"/>
              </a:cxn>
              <a:cxn ang="5400000">
                <a:pos x="wd2" y="hd2"/>
              </a:cxn>
              <a:cxn ang="10800000">
                <a:pos x="wd2" y="hd2"/>
              </a:cxn>
              <a:cxn ang="16200000">
                <a:pos x="wd2" y="hd2"/>
              </a:cxn>
            </a:cxnLst>
            <a:rect l="0" t="0" r="r" b="b"/>
            <a:pathLst>
              <a:path w="21600" h="21600" extrusionOk="0">
                <a:moveTo>
                  <a:pt x="5083" y="1624"/>
                </a:moveTo>
                <a:lnTo>
                  <a:pt x="13357" y="0"/>
                </a:lnTo>
                <a:cubicBezTo>
                  <a:pt x="15919" y="7367"/>
                  <a:pt x="19480" y="18203"/>
                  <a:pt x="21600" y="21108"/>
                </a:cubicBezTo>
                <a:lnTo>
                  <a:pt x="0" y="21600"/>
                </a:lnTo>
                <a:lnTo>
                  <a:pt x="5083" y="1624"/>
                </a:lnTo>
                <a:close/>
              </a:path>
            </a:pathLst>
          </a:custGeom>
          <a:solidFill>
            <a:srgbClr val="29C2EC"/>
          </a:solidFill>
          <a:ln w="12700">
            <a:miter lim="400000"/>
          </a:ln>
        </p:spPr>
        <p:txBody>
          <a:bodyPr lIns="45719" rIns="45719" anchor="ctr"/>
          <a:lstStyle/>
          <a:p>
            <a:pPr algn="ctr">
              <a:defRPr>
                <a:solidFill>
                  <a:srgbClr val="FFFFFF"/>
                </a:solidFill>
              </a:defRPr>
            </a:pPr>
            <a:endParaRPr/>
          </a:p>
        </p:txBody>
      </p:sp>
      <p:sp>
        <p:nvSpPr>
          <p:cNvPr id="236" name="Conector recto 16"/>
          <p:cNvSpPr/>
          <p:nvPr/>
        </p:nvSpPr>
        <p:spPr>
          <a:xfrm flipH="1" flipV="1">
            <a:off x="0" y="215468"/>
            <a:ext cx="12189249" cy="3504"/>
          </a:xfrm>
          <a:prstGeom prst="line">
            <a:avLst/>
          </a:prstGeom>
          <a:ln w="19050">
            <a:solidFill>
              <a:srgbClr val="29C2EC"/>
            </a:solidFill>
            <a:miter/>
          </a:ln>
        </p:spPr>
        <p:txBody>
          <a:bodyPr lIns="45719" rIns="45719"/>
          <a:lstStyle/>
          <a:p>
            <a:endParaRPr/>
          </a:p>
        </p:txBody>
      </p:sp>
      <p:grpSp>
        <p:nvGrpSpPr>
          <p:cNvPr id="12" name="Group 11"/>
          <p:cNvGrpSpPr/>
          <p:nvPr/>
        </p:nvGrpSpPr>
        <p:grpSpPr>
          <a:xfrm>
            <a:off x="10681666" y="6318409"/>
            <a:ext cx="1347065" cy="526253"/>
            <a:chOff x="9523412" y="6029866"/>
            <a:chExt cx="1871091" cy="525780"/>
          </a:xfrm>
        </p:grpSpPr>
        <p:sp>
          <p:nvSpPr>
            <p:cNvPr id="13" name="object 10"/>
            <p:cNvSpPr/>
            <p:nvPr/>
          </p:nvSpPr>
          <p:spPr>
            <a:xfrm>
              <a:off x="9523412" y="6138070"/>
              <a:ext cx="1763268" cy="417576"/>
            </a:xfrm>
            <a:prstGeom prst="rect">
              <a:avLst/>
            </a:prstGeom>
            <a:blipFill>
              <a:blip r:embed="rId3" cstate="print"/>
              <a:stretch>
                <a:fillRect/>
              </a:stretch>
            </a:blipFill>
          </p:spPr>
          <p:txBody>
            <a:bodyPr wrap="square" lIns="0" tIns="0" rIns="0" bIns="0" rtlCol="0"/>
            <a:lstStyle/>
            <a:p>
              <a:endParaRPr/>
            </a:p>
          </p:txBody>
        </p:sp>
        <p:sp>
          <p:nvSpPr>
            <p:cNvPr id="14" name="object 12"/>
            <p:cNvSpPr/>
            <p:nvPr/>
          </p:nvSpPr>
          <p:spPr>
            <a:xfrm>
              <a:off x="11178857" y="6029866"/>
              <a:ext cx="215646" cy="216408"/>
            </a:xfrm>
            <a:prstGeom prst="rect">
              <a:avLst/>
            </a:prstGeom>
            <a:blipFill>
              <a:blip r:embed="rId3" cstate="print"/>
              <a:stretch>
                <a:fillRect/>
              </a:stretch>
            </a:blipFill>
          </p:spPr>
          <p:txBody>
            <a:bodyPr wrap="square" lIns="0" tIns="0" rIns="0" bIns="0" rtlCol="0"/>
            <a:lstStyle/>
            <a:p>
              <a:endParaRPr/>
            </a:p>
          </p:txBody>
        </p:sp>
      </p:grpSp>
      <p:sp>
        <p:nvSpPr>
          <p:cNvPr id="7" name="Rectangle 6"/>
          <p:cNvSpPr/>
          <p:nvPr/>
        </p:nvSpPr>
        <p:spPr>
          <a:xfrm>
            <a:off x="522650" y="564509"/>
            <a:ext cx="8537258" cy="1107996"/>
          </a:xfrm>
          <a:prstGeom prst="rect">
            <a:avLst/>
          </a:prstGeom>
        </p:spPr>
        <p:txBody>
          <a:bodyPr wrap="square">
            <a:spAutoFit/>
          </a:bodyPr>
          <a:lstStyle/>
          <a:p>
            <a:r>
              <a:rPr lang="en-US" sz="2200" b="1" dirty="0">
                <a:solidFill>
                  <a:schemeClr val="tx1">
                    <a:lumMod val="65000"/>
                    <a:lumOff val="35000"/>
                  </a:schemeClr>
                </a:solidFill>
                <a:latin typeface="Garamond" panose="02020404030301010803" pitchFamily="18" charset="0"/>
              </a:rPr>
              <a:t>Start a container with a volume</a:t>
            </a:r>
          </a:p>
          <a:p>
            <a:pPr marL="285750" indent="-285750">
              <a:buFont typeface="Arial" charset="0"/>
              <a:buChar char="•"/>
            </a:pPr>
            <a:r>
              <a:rPr lang="en-US" sz="2200" dirty="0" smtClean="0">
                <a:solidFill>
                  <a:schemeClr val="tx1">
                    <a:lumMod val="65000"/>
                    <a:lumOff val="35000"/>
                  </a:schemeClr>
                </a:solidFill>
                <a:latin typeface="Garamond" panose="02020404030301010803" pitchFamily="18" charset="0"/>
              </a:rPr>
              <a:t>Docker creates the volume if it doesn’t exist when we run a container</a:t>
            </a:r>
            <a:endParaRPr lang="en-US" sz="2200" dirty="0">
              <a:solidFill>
                <a:schemeClr val="tx1">
                  <a:lumMod val="65000"/>
                  <a:lumOff val="35000"/>
                </a:schemeClr>
              </a:solidFill>
              <a:latin typeface="Garamond" panose="02020404030301010803" pitchFamily="18" charset="0"/>
            </a:endParaRPr>
          </a:p>
          <a:p>
            <a:r>
              <a:rPr lang="en-US" sz="2200" dirty="0" smtClean="0">
                <a:solidFill>
                  <a:schemeClr val="tx1">
                    <a:lumMod val="65000"/>
                    <a:lumOff val="35000"/>
                  </a:schemeClr>
                </a:solidFill>
                <a:latin typeface="Garamond" panose="02020404030301010803" pitchFamily="18" charset="0"/>
              </a:rPr>
              <a:t>$docker </a:t>
            </a:r>
            <a:r>
              <a:rPr lang="en-US" sz="2200" dirty="0">
                <a:solidFill>
                  <a:schemeClr val="tx1">
                    <a:lumMod val="65000"/>
                    <a:lumOff val="35000"/>
                  </a:schemeClr>
                </a:solidFill>
                <a:latin typeface="Garamond" panose="02020404030301010803" pitchFamily="18" charset="0"/>
              </a:rPr>
              <a:t>run --name </a:t>
            </a:r>
            <a:r>
              <a:rPr lang="en-US" sz="2200" dirty="0" err="1">
                <a:solidFill>
                  <a:schemeClr val="tx1">
                    <a:lumMod val="65000"/>
                    <a:lumOff val="35000"/>
                  </a:schemeClr>
                </a:solidFill>
                <a:latin typeface="Garamond" panose="02020404030301010803" pitchFamily="18" charset="0"/>
              </a:rPr>
              <a:t>volumeTest</a:t>
            </a:r>
            <a:r>
              <a:rPr lang="en-US" sz="2200" dirty="0">
                <a:solidFill>
                  <a:schemeClr val="tx1">
                    <a:lumMod val="65000"/>
                    <a:lumOff val="35000"/>
                  </a:schemeClr>
                </a:solidFill>
                <a:latin typeface="Garamond" panose="02020404030301010803" pitchFamily="18" charset="0"/>
              </a:rPr>
              <a:t> -v my-vol2:/app -d </a:t>
            </a:r>
            <a:r>
              <a:rPr lang="en-US" sz="2200" dirty="0" err="1">
                <a:solidFill>
                  <a:schemeClr val="tx1">
                    <a:lumMod val="65000"/>
                    <a:lumOff val="35000"/>
                  </a:schemeClr>
                </a:solidFill>
                <a:latin typeface="Garamond" panose="02020404030301010803" pitchFamily="18" charset="0"/>
              </a:rPr>
              <a:t>nginx:latest</a:t>
            </a:r>
            <a:endParaRPr lang="en-US" sz="2200" dirty="0">
              <a:solidFill>
                <a:schemeClr val="tx1">
                  <a:lumMod val="65000"/>
                  <a:lumOff val="35000"/>
                </a:schemeClr>
              </a:solidFill>
              <a:latin typeface="Garamond" panose="02020404030301010803" pitchFamily="18" charset="0"/>
            </a:endParaRPr>
          </a:p>
        </p:txBody>
      </p:sp>
      <p:sp>
        <p:nvSpPr>
          <p:cNvPr id="3" name="Rectangle 2"/>
          <p:cNvSpPr/>
          <p:nvPr/>
        </p:nvSpPr>
        <p:spPr>
          <a:xfrm>
            <a:off x="591555" y="4573072"/>
            <a:ext cx="5277244" cy="769441"/>
          </a:xfrm>
          <a:prstGeom prst="rect">
            <a:avLst/>
          </a:prstGeom>
        </p:spPr>
        <p:txBody>
          <a:bodyPr wrap="square">
            <a:spAutoFit/>
          </a:bodyPr>
          <a:lstStyle/>
          <a:p>
            <a:r>
              <a:rPr lang="en-US" sz="2200" dirty="0">
                <a:latin typeface="Garamond" panose="02020404030301010803" pitchFamily="18" charset="0"/>
              </a:rPr>
              <a:t>$docker </a:t>
            </a:r>
            <a:r>
              <a:rPr lang="en-US" sz="2200" dirty="0" smtClean="0">
                <a:latin typeface="Garamond" panose="02020404030301010803" pitchFamily="18" charset="0"/>
              </a:rPr>
              <a:t>inspect </a:t>
            </a:r>
            <a:r>
              <a:rPr lang="en-US" sz="2200" dirty="0" err="1" smtClean="0">
                <a:latin typeface="Garamond" panose="02020404030301010803" pitchFamily="18" charset="0"/>
              </a:rPr>
              <a:t>volumeTest</a:t>
            </a:r>
            <a:endParaRPr lang="en-US" sz="2200" dirty="0" smtClean="0">
              <a:latin typeface="Garamond" panose="02020404030301010803" pitchFamily="18" charset="0"/>
            </a:endParaRPr>
          </a:p>
          <a:p>
            <a:r>
              <a:rPr lang="en-US" sz="2200" dirty="0">
                <a:latin typeface="Garamond" panose="02020404030301010803" pitchFamily="18" charset="0"/>
              </a:rPr>
              <a:t>Look for the Mounts section:</a:t>
            </a:r>
          </a:p>
        </p:txBody>
      </p:sp>
      <p:pic>
        <p:nvPicPr>
          <p:cNvPr id="5" name="Picture 4"/>
          <p:cNvPicPr>
            <a:picLocks noChangeAspect="1"/>
          </p:cNvPicPr>
          <p:nvPr/>
        </p:nvPicPr>
        <p:blipFill>
          <a:blip r:embed="rId4"/>
          <a:stretch>
            <a:fillRect/>
          </a:stretch>
        </p:blipFill>
        <p:spPr>
          <a:xfrm>
            <a:off x="4264034" y="4283784"/>
            <a:ext cx="6045200" cy="2311400"/>
          </a:xfrm>
          <a:prstGeom prst="rect">
            <a:avLst/>
          </a:prstGeom>
        </p:spPr>
      </p:pic>
      <p:pic>
        <p:nvPicPr>
          <p:cNvPr id="6" name="Picture 5"/>
          <p:cNvPicPr>
            <a:picLocks noChangeAspect="1"/>
          </p:cNvPicPr>
          <p:nvPr/>
        </p:nvPicPr>
        <p:blipFill>
          <a:blip r:embed="rId5"/>
          <a:stretch>
            <a:fillRect/>
          </a:stretch>
        </p:blipFill>
        <p:spPr>
          <a:xfrm>
            <a:off x="522650" y="1758471"/>
            <a:ext cx="11428455" cy="2414910"/>
          </a:xfrm>
          <a:prstGeom prst="rect">
            <a:avLst/>
          </a:prstGeom>
        </p:spPr>
      </p:pic>
      <p:sp>
        <p:nvSpPr>
          <p:cNvPr id="17" name="Rectángulo 6"/>
          <p:cNvSpPr/>
          <p:nvPr/>
        </p:nvSpPr>
        <p:spPr>
          <a:xfrm>
            <a:off x="8744988" y="6316707"/>
            <a:ext cx="3447011" cy="556954"/>
          </a:xfrm>
          <a:custGeom>
            <a:avLst/>
            <a:gdLst/>
            <a:ahLst/>
            <a:cxnLst>
              <a:cxn ang="0">
                <a:pos x="wd2" y="hd2"/>
              </a:cxn>
              <a:cxn ang="5400000">
                <a:pos x="wd2" y="hd2"/>
              </a:cxn>
              <a:cxn ang="10800000">
                <a:pos x="wd2" y="hd2"/>
              </a:cxn>
              <a:cxn ang="16200000">
                <a:pos x="wd2" y="hd2"/>
              </a:cxn>
            </a:cxnLst>
            <a:rect l="0" t="0" r="r" b="b"/>
            <a:pathLst>
              <a:path w="21600" h="21600" extrusionOk="0">
                <a:moveTo>
                  <a:pt x="13439" y="322"/>
                </a:moveTo>
                <a:lnTo>
                  <a:pt x="21600" y="0"/>
                </a:lnTo>
                <a:lnTo>
                  <a:pt x="21600" y="21600"/>
                </a:lnTo>
                <a:lnTo>
                  <a:pt x="0" y="21278"/>
                </a:lnTo>
                <a:lnTo>
                  <a:pt x="13439" y="322"/>
                </a:lnTo>
                <a:close/>
              </a:path>
            </a:pathLst>
          </a:custGeom>
          <a:solidFill>
            <a:srgbClr val="0070C0"/>
          </a:solidFill>
          <a:ln w="12700">
            <a:miter lim="400000"/>
          </a:ln>
        </p:spPr>
        <p:txBody>
          <a:bodyPr lIns="45719" rIns="45719" anchor="ctr"/>
          <a:lstStyle/>
          <a:p>
            <a:pPr algn="ctr">
              <a:defRPr>
                <a:solidFill>
                  <a:srgbClr val="FFFFFF"/>
                </a:solidFill>
              </a:defRPr>
            </a:pPr>
            <a:endParaRPr/>
          </a:p>
        </p:txBody>
      </p:sp>
      <p:grpSp>
        <p:nvGrpSpPr>
          <p:cNvPr id="18" name="Group 17"/>
          <p:cNvGrpSpPr/>
          <p:nvPr/>
        </p:nvGrpSpPr>
        <p:grpSpPr>
          <a:xfrm>
            <a:off x="10331355" y="6316707"/>
            <a:ext cx="1861153" cy="555251"/>
            <a:chOff x="9523412" y="6029866"/>
            <a:chExt cx="1871091" cy="525780"/>
          </a:xfrm>
        </p:grpSpPr>
        <p:sp>
          <p:nvSpPr>
            <p:cNvPr id="19" name="object 10"/>
            <p:cNvSpPr/>
            <p:nvPr/>
          </p:nvSpPr>
          <p:spPr>
            <a:xfrm>
              <a:off x="9523412" y="6138070"/>
              <a:ext cx="1763268" cy="417576"/>
            </a:xfrm>
            <a:prstGeom prst="rect">
              <a:avLst/>
            </a:prstGeom>
            <a:blipFill>
              <a:blip r:embed="rId6" cstate="print"/>
              <a:stretch>
                <a:fillRect/>
              </a:stretch>
            </a:blipFill>
          </p:spPr>
          <p:txBody>
            <a:bodyPr wrap="square" lIns="0" tIns="0" rIns="0" bIns="0" rtlCol="0"/>
            <a:lstStyle/>
            <a:p>
              <a:endParaRPr/>
            </a:p>
          </p:txBody>
        </p:sp>
        <p:sp>
          <p:nvSpPr>
            <p:cNvPr id="20" name="object 12"/>
            <p:cNvSpPr/>
            <p:nvPr/>
          </p:nvSpPr>
          <p:spPr>
            <a:xfrm>
              <a:off x="11178857" y="6029866"/>
              <a:ext cx="215646" cy="216408"/>
            </a:xfrm>
            <a:prstGeom prst="rect">
              <a:avLst/>
            </a:prstGeom>
            <a:blipFill>
              <a:blip r:embed="rId7" cstate="print"/>
              <a:stretch>
                <a:fillRect/>
              </a:stretch>
            </a:blipFill>
          </p:spPr>
          <p:txBody>
            <a:bodyPr wrap="square" lIns="0" tIns="0" rIns="0" bIns="0" rtlCol="0"/>
            <a:lstStyle/>
            <a:p>
              <a:endParaRPr/>
            </a:p>
          </p:txBody>
        </p:sp>
      </p:grpSp>
      <p:sp>
        <p:nvSpPr>
          <p:cNvPr id="21" name="Content Placeholder 1"/>
          <p:cNvSpPr txBox="1"/>
          <p:nvPr/>
        </p:nvSpPr>
        <p:spPr>
          <a:xfrm>
            <a:off x="-13648" y="0"/>
            <a:ext cx="5609775" cy="523216"/>
          </a:xfrm>
          <a:prstGeom prst="rect">
            <a:avLst/>
          </a:prstGeom>
          <a:solidFill>
            <a:srgbClr val="0070C0"/>
          </a:solidFill>
          <a:ln/>
          <a:extLst>
            <a:ext uri="{C572A759-6A51-4108-AA02-DFA0A04FC94B}">
              <ma14:wrappingTextBoxFlag xmlns:ma14="http://schemas.microsoft.com/office/mac/drawingml/2011/main" xmlns="" val="1"/>
            </a:ext>
          </a:extLst>
        </p:spPr>
        <p:style>
          <a:lnRef idx="1">
            <a:schemeClr val="accent1"/>
          </a:lnRef>
          <a:fillRef idx="2">
            <a:schemeClr val="accent1"/>
          </a:fillRef>
          <a:effectRef idx="1">
            <a:schemeClr val="accent1"/>
          </a:effectRef>
          <a:fontRef idx="minor">
            <a:schemeClr val="dk1"/>
          </a:fontRef>
        </p:style>
        <p:txBody>
          <a:bodyPr wrap="square" lIns="60958" tIns="60958" rIns="60958" bIns="60958">
            <a:spAutoFit/>
          </a:bodyPr>
          <a:lstStyle>
            <a:lvl1pPr indent="609584" defTabSz="914378">
              <a:spcBef>
                <a:spcPts val="800"/>
              </a:spcBef>
              <a:defRPr sz="2600" cap="small">
                <a:solidFill>
                  <a:srgbClr val="F2F2F2"/>
                </a:solidFill>
                <a:latin typeface="Trebuchet MS"/>
                <a:ea typeface="Trebuchet MS"/>
                <a:cs typeface="Trebuchet MS"/>
                <a:sym typeface="Trebuchet MS"/>
              </a:defRPr>
            </a:lvl1pPr>
          </a:lstStyle>
          <a:p>
            <a:r>
              <a:rPr lang="en-US" b="1" dirty="0">
                <a:latin typeface="Garamond" panose="02020404030301010803" pitchFamily="18" charset="0"/>
              </a:rPr>
              <a:t>Storage with </a:t>
            </a:r>
            <a:r>
              <a:rPr lang="en-US" b="1" dirty="0" err="1">
                <a:latin typeface="Garamond" panose="02020404030301010803" pitchFamily="18" charset="0"/>
              </a:rPr>
              <a:t>Docker</a:t>
            </a:r>
            <a:endParaRPr lang="en-US" b="1" dirty="0">
              <a:latin typeface="Garamond" panose="02020404030301010803" pitchFamily="18" charset="0"/>
            </a:endParaRPr>
          </a:p>
        </p:txBody>
      </p:sp>
    </p:spTree>
    <p:extLst>
      <p:ext uri="{BB962C8B-B14F-4D97-AF65-F5344CB8AC3E}">
        <p14:creationId xmlns:p14="http://schemas.microsoft.com/office/powerpoint/2010/main" val="205619778"/>
      </p:ext>
    </p:extLst>
  </p:cSld>
  <p:clrMapOvr>
    <a:masterClrMapping/>
  </p:clrMapOvr>
  <mc:AlternateContent xmlns:mc="http://schemas.openxmlformats.org/markup-compatibility/2006" xmlns:p14="http://schemas.microsoft.com/office/powerpoint/2010/main">
    <mc:Choice Requires="p14">
      <p:transition spd="slow" p14:dur="1200">
        <p:push dir="u"/>
      </p:transition>
    </mc:Choice>
    <mc:Fallback xmlns="">
      <p:transition spd="slow">
        <p:push dir="u"/>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 name="Rectángulo 5"/>
          <p:cNvSpPr/>
          <p:nvPr/>
        </p:nvSpPr>
        <p:spPr>
          <a:xfrm>
            <a:off x="0" y="0"/>
            <a:ext cx="12192000" cy="149629"/>
          </a:xfrm>
          <a:prstGeom prst="rect">
            <a:avLst/>
          </a:prstGeom>
          <a:solidFill>
            <a:srgbClr val="1AB4E8"/>
          </a:solidFill>
          <a:ln w="12700">
            <a:miter lim="400000"/>
          </a:ln>
        </p:spPr>
        <p:txBody>
          <a:bodyPr lIns="45719" rIns="45719" anchor="ctr"/>
          <a:lstStyle/>
          <a:p>
            <a:pPr algn="ctr">
              <a:defRPr>
                <a:solidFill>
                  <a:srgbClr val="FFFFFF"/>
                </a:solidFill>
              </a:defRPr>
            </a:pPr>
            <a:endParaRPr/>
          </a:p>
        </p:txBody>
      </p:sp>
      <p:sp>
        <p:nvSpPr>
          <p:cNvPr id="233" name="Rectángulo 6"/>
          <p:cNvSpPr/>
          <p:nvPr/>
        </p:nvSpPr>
        <p:spPr>
          <a:xfrm>
            <a:off x="9770840" y="-3080"/>
            <a:ext cx="2418408" cy="154980"/>
          </a:xfrm>
          <a:custGeom>
            <a:avLst/>
            <a:gdLst/>
            <a:ahLst/>
            <a:cxnLst>
              <a:cxn ang="0">
                <a:pos x="wd2" y="hd2"/>
              </a:cxn>
              <a:cxn ang="5400000">
                <a:pos x="wd2" y="hd2"/>
              </a:cxn>
              <a:cxn ang="10800000">
                <a:pos x="wd2" y="hd2"/>
              </a:cxn>
              <a:cxn ang="16200000">
                <a:pos x="wd2" y="hd2"/>
              </a:cxn>
            </a:cxnLst>
            <a:rect l="0" t="0" r="r" b="b"/>
            <a:pathLst>
              <a:path w="21600" h="21600" extrusionOk="0">
                <a:moveTo>
                  <a:pt x="8211" y="1588"/>
                </a:moveTo>
                <a:lnTo>
                  <a:pt x="21575" y="0"/>
                </a:lnTo>
                <a:cubicBezTo>
                  <a:pt x="21583" y="7200"/>
                  <a:pt x="21592" y="14400"/>
                  <a:pt x="21600" y="21600"/>
                </a:cubicBezTo>
                <a:lnTo>
                  <a:pt x="0" y="21112"/>
                </a:lnTo>
                <a:lnTo>
                  <a:pt x="8211" y="1588"/>
                </a:lnTo>
                <a:close/>
              </a:path>
            </a:pathLst>
          </a:custGeom>
          <a:solidFill>
            <a:srgbClr val="29C2EC"/>
          </a:solidFill>
          <a:ln w="12700">
            <a:miter lim="400000"/>
          </a:ln>
        </p:spPr>
        <p:txBody>
          <a:bodyPr lIns="45719" rIns="45719" anchor="ctr"/>
          <a:lstStyle/>
          <a:p>
            <a:pPr algn="ctr">
              <a:defRPr>
                <a:solidFill>
                  <a:srgbClr val="FFFFFF"/>
                </a:solidFill>
              </a:defRPr>
            </a:pPr>
            <a:endParaRPr/>
          </a:p>
        </p:txBody>
      </p:sp>
      <p:sp>
        <p:nvSpPr>
          <p:cNvPr id="234" name="Rectángulo 6"/>
          <p:cNvSpPr/>
          <p:nvPr/>
        </p:nvSpPr>
        <p:spPr>
          <a:xfrm>
            <a:off x="5868799" y="-3081"/>
            <a:ext cx="3906481" cy="151478"/>
          </a:xfrm>
          <a:custGeom>
            <a:avLst/>
            <a:gdLst/>
            <a:ahLst/>
            <a:cxnLst>
              <a:cxn ang="0">
                <a:pos x="wd2" y="hd2"/>
              </a:cxn>
              <a:cxn ang="5400000">
                <a:pos x="wd2" y="hd2"/>
              </a:cxn>
              <a:cxn ang="10800000">
                <a:pos x="wd2" y="hd2"/>
              </a:cxn>
              <a:cxn ang="16200000">
                <a:pos x="wd2" y="hd2"/>
              </a:cxn>
            </a:cxnLst>
            <a:rect l="0" t="0" r="r" b="b"/>
            <a:pathLst>
              <a:path w="21600" h="21600" extrusionOk="0">
                <a:moveTo>
                  <a:pt x="5083" y="1624"/>
                </a:moveTo>
                <a:lnTo>
                  <a:pt x="13357" y="0"/>
                </a:lnTo>
                <a:cubicBezTo>
                  <a:pt x="15919" y="7367"/>
                  <a:pt x="19480" y="18203"/>
                  <a:pt x="21600" y="21108"/>
                </a:cubicBezTo>
                <a:lnTo>
                  <a:pt x="0" y="21600"/>
                </a:lnTo>
                <a:lnTo>
                  <a:pt x="5083" y="1624"/>
                </a:lnTo>
                <a:close/>
              </a:path>
            </a:pathLst>
          </a:custGeom>
          <a:solidFill>
            <a:srgbClr val="29C2EC"/>
          </a:solidFill>
          <a:ln w="12700">
            <a:miter lim="400000"/>
          </a:ln>
        </p:spPr>
        <p:txBody>
          <a:bodyPr lIns="45719" rIns="45719" anchor="ctr"/>
          <a:lstStyle/>
          <a:p>
            <a:pPr algn="ctr">
              <a:defRPr>
                <a:solidFill>
                  <a:srgbClr val="FFFFFF"/>
                </a:solidFill>
              </a:defRPr>
            </a:pPr>
            <a:endParaRPr/>
          </a:p>
        </p:txBody>
      </p:sp>
      <p:sp>
        <p:nvSpPr>
          <p:cNvPr id="235" name="Rectángulo 6"/>
          <p:cNvSpPr/>
          <p:nvPr/>
        </p:nvSpPr>
        <p:spPr>
          <a:xfrm>
            <a:off x="1592073" y="-3081"/>
            <a:ext cx="3906482" cy="151478"/>
          </a:xfrm>
          <a:custGeom>
            <a:avLst/>
            <a:gdLst/>
            <a:ahLst/>
            <a:cxnLst>
              <a:cxn ang="0">
                <a:pos x="wd2" y="hd2"/>
              </a:cxn>
              <a:cxn ang="5400000">
                <a:pos x="wd2" y="hd2"/>
              </a:cxn>
              <a:cxn ang="10800000">
                <a:pos x="wd2" y="hd2"/>
              </a:cxn>
              <a:cxn ang="16200000">
                <a:pos x="wd2" y="hd2"/>
              </a:cxn>
            </a:cxnLst>
            <a:rect l="0" t="0" r="r" b="b"/>
            <a:pathLst>
              <a:path w="21600" h="21600" extrusionOk="0">
                <a:moveTo>
                  <a:pt x="5083" y="1624"/>
                </a:moveTo>
                <a:lnTo>
                  <a:pt x="13357" y="0"/>
                </a:lnTo>
                <a:cubicBezTo>
                  <a:pt x="15919" y="7367"/>
                  <a:pt x="19480" y="18203"/>
                  <a:pt x="21600" y="21108"/>
                </a:cubicBezTo>
                <a:lnTo>
                  <a:pt x="0" y="21600"/>
                </a:lnTo>
                <a:lnTo>
                  <a:pt x="5083" y="1624"/>
                </a:lnTo>
                <a:close/>
              </a:path>
            </a:pathLst>
          </a:custGeom>
          <a:solidFill>
            <a:srgbClr val="29C2EC"/>
          </a:solidFill>
          <a:ln w="12700">
            <a:miter lim="400000"/>
          </a:ln>
        </p:spPr>
        <p:txBody>
          <a:bodyPr lIns="45719" rIns="45719" anchor="ctr"/>
          <a:lstStyle/>
          <a:p>
            <a:pPr algn="ctr">
              <a:defRPr>
                <a:solidFill>
                  <a:srgbClr val="FFFFFF"/>
                </a:solidFill>
              </a:defRPr>
            </a:pPr>
            <a:endParaRPr/>
          </a:p>
        </p:txBody>
      </p:sp>
      <p:sp>
        <p:nvSpPr>
          <p:cNvPr id="236" name="Conector recto 16"/>
          <p:cNvSpPr/>
          <p:nvPr/>
        </p:nvSpPr>
        <p:spPr>
          <a:xfrm flipH="1" flipV="1">
            <a:off x="0" y="215468"/>
            <a:ext cx="12189249" cy="3504"/>
          </a:xfrm>
          <a:prstGeom prst="line">
            <a:avLst/>
          </a:prstGeom>
          <a:ln w="19050">
            <a:solidFill>
              <a:srgbClr val="29C2EC"/>
            </a:solidFill>
            <a:miter/>
          </a:ln>
        </p:spPr>
        <p:txBody>
          <a:bodyPr lIns="45719" rIns="45719"/>
          <a:lstStyle/>
          <a:p>
            <a:endParaRPr/>
          </a:p>
        </p:txBody>
      </p:sp>
      <p:grpSp>
        <p:nvGrpSpPr>
          <p:cNvPr id="12" name="Group 11"/>
          <p:cNvGrpSpPr/>
          <p:nvPr/>
        </p:nvGrpSpPr>
        <p:grpSpPr>
          <a:xfrm>
            <a:off x="10681666" y="6318409"/>
            <a:ext cx="1347065" cy="526253"/>
            <a:chOff x="9523412" y="6029866"/>
            <a:chExt cx="1871091" cy="525780"/>
          </a:xfrm>
        </p:grpSpPr>
        <p:sp>
          <p:nvSpPr>
            <p:cNvPr id="13" name="object 10"/>
            <p:cNvSpPr/>
            <p:nvPr/>
          </p:nvSpPr>
          <p:spPr>
            <a:xfrm>
              <a:off x="9523412" y="6138070"/>
              <a:ext cx="1763268" cy="417576"/>
            </a:xfrm>
            <a:prstGeom prst="rect">
              <a:avLst/>
            </a:prstGeom>
            <a:blipFill>
              <a:blip r:embed="rId3" cstate="print"/>
              <a:stretch>
                <a:fillRect/>
              </a:stretch>
            </a:blipFill>
          </p:spPr>
          <p:txBody>
            <a:bodyPr wrap="square" lIns="0" tIns="0" rIns="0" bIns="0" rtlCol="0"/>
            <a:lstStyle/>
            <a:p>
              <a:endParaRPr/>
            </a:p>
          </p:txBody>
        </p:sp>
        <p:sp>
          <p:nvSpPr>
            <p:cNvPr id="14" name="object 12"/>
            <p:cNvSpPr/>
            <p:nvPr/>
          </p:nvSpPr>
          <p:spPr>
            <a:xfrm>
              <a:off x="11178857" y="6029866"/>
              <a:ext cx="215646" cy="216408"/>
            </a:xfrm>
            <a:prstGeom prst="rect">
              <a:avLst/>
            </a:prstGeom>
            <a:blipFill>
              <a:blip r:embed="rId4" cstate="print"/>
              <a:stretch>
                <a:fillRect/>
              </a:stretch>
            </a:blipFill>
          </p:spPr>
          <p:txBody>
            <a:bodyPr wrap="square" lIns="0" tIns="0" rIns="0" bIns="0" rtlCol="0"/>
            <a:lstStyle/>
            <a:p>
              <a:endParaRPr/>
            </a:p>
          </p:txBody>
        </p:sp>
      </p:grpSp>
      <p:sp>
        <p:nvSpPr>
          <p:cNvPr id="2" name="TextBox 1"/>
          <p:cNvSpPr txBox="1"/>
          <p:nvPr/>
        </p:nvSpPr>
        <p:spPr>
          <a:xfrm>
            <a:off x="270630" y="787933"/>
            <a:ext cx="6739052" cy="584775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en-US" sz="2200" dirty="0">
                <a:solidFill>
                  <a:schemeClr val="tx1">
                    <a:lumMod val="65000"/>
                    <a:lumOff val="35000"/>
                  </a:schemeClr>
                </a:solidFill>
                <a:latin typeface="Garamond" panose="02020404030301010803" pitchFamily="18" charset="0"/>
              </a:rPr>
              <a:t>When it comes to persistence in Kubernetes, users should get familiar with the concepts of volumes, persistent volumes, persistent volume claims (PVC) and the upcoming Pet Sets</a:t>
            </a:r>
            <a:r>
              <a:rPr lang="en-US" sz="2200" dirty="0" smtClean="0">
                <a:solidFill>
                  <a:schemeClr val="tx1">
                    <a:lumMod val="65000"/>
                    <a:lumOff val="35000"/>
                  </a:schemeClr>
                </a:solidFill>
                <a:latin typeface="Garamond" panose="02020404030301010803" pitchFamily="18" charset="0"/>
              </a:rPr>
              <a:t>.</a:t>
            </a:r>
          </a:p>
          <a:p>
            <a:endParaRPr lang="en-US" sz="2200" dirty="0">
              <a:solidFill>
                <a:schemeClr val="tx1">
                  <a:lumMod val="65000"/>
                  <a:lumOff val="35000"/>
                </a:schemeClr>
              </a:solidFill>
              <a:latin typeface="Garamond" panose="02020404030301010803" pitchFamily="18" charset="0"/>
            </a:endParaRPr>
          </a:p>
          <a:p>
            <a:pPr algn="ctr"/>
            <a:r>
              <a:rPr lang="en-US" sz="2200" b="1" u="sng" dirty="0">
                <a:solidFill>
                  <a:schemeClr val="tx1">
                    <a:lumMod val="50000"/>
                    <a:lumOff val="50000"/>
                  </a:schemeClr>
                </a:solidFill>
                <a:latin typeface="Garamond" panose="02020404030301010803" pitchFamily="18" charset="0"/>
              </a:rPr>
              <a:t>Volumes</a:t>
            </a:r>
          </a:p>
          <a:p>
            <a:endParaRPr lang="en-US" sz="2200" dirty="0" smtClean="0">
              <a:solidFill>
                <a:schemeClr val="tx1">
                  <a:lumMod val="65000"/>
                  <a:lumOff val="35000"/>
                </a:schemeClr>
              </a:solidFill>
              <a:latin typeface="Garamond" panose="02020404030301010803" pitchFamily="18" charset="0"/>
            </a:endParaRPr>
          </a:p>
          <a:p>
            <a:r>
              <a:rPr lang="en-US" sz="2200" dirty="0" smtClean="0">
                <a:solidFill>
                  <a:schemeClr val="tx1">
                    <a:lumMod val="65000"/>
                    <a:lumOff val="35000"/>
                  </a:schemeClr>
                </a:solidFill>
                <a:latin typeface="Garamond" panose="02020404030301010803" pitchFamily="18" charset="0"/>
              </a:rPr>
              <a:t>Kubernetes </a:t>
            </a:r>
            <a:r>
              <a:rPr lang="en-US" sz="2200" dirty="0">
                <a:solidFill>
                  <a:schemeClr val="tx1">
                    <a:lumMod val="65000"/>
                    <a:lumOff val="35000"/>
                  </a:schemeClr>
                </a:solidFill>
                <a:latin typeface="Garamond" panose="02020404030301010803" pitchFamily="18" charset="0"/>
              </a:rPr>
              <a:t>volumes are similar to Docker volumes. Both are designed to bring a level of persistence to containers by relying on the underlying host</a:t>
            </a:r>
            <a:r>
              <a:rPr lang="en-US" sz="2200" dirty="0" smtClean="0">
                <a:solidFill>
                  <a:schemeClr val="tx1">
                    <a:lumMod val="65000"/>
                    <a:lumOff val="35000"/>
                  </a:schemeClr>
                </a:solidFill>
                <a:latin typeface="Garamond" panose="02020404030301010803" pitchFamily="18" charset="0"/>
              </a:rPr>
              <a:t>.</a:t>
            </a:r>
          </a:p>
          <a:p>
            <a:endParaRPr lang="en-US" sz="2200" dirty="0">
              <a:solidFill>
                <a:schemeClr val="tx1">
                  <a:lumMod val="65000"/>
                  <a:lumOff val="35000"/>
                </a:schemeClr>
              </a:solidFill>
              <a:latin typeface="Garamond" panose="02020404030301010803" pitchFamily="18" charset="0"/>
            </a:endParaRPr>
          </a:p>
          <a:p>
            <a:r>
              <a:rPr lang="en-US" sz="2200" dirty="0">
                <a:solidFill>
                  <a:schemeClr val="tx1">
                    <a:lumMod val="65000"/>
                    <a:lumOff val="35000"/>
                  </a:schemeClr>
                </a:solidFill>
                <a:latin typeface="Garamond" panose="02020404030301010803" pitchFamily="18" charset="0"/>
              </a:rPr>
              <a:t>Unlike Docker volumes that are influenced by a specific container, Kubernetes volumes are tied to the lifecycle of a pod. Even if the containers running within a pod get terminated or restarted, the associated volume will continue to exist. It will only get deleted when the pod is explicitly terminated.</a:t>
            </a:r>
          </a:p>
        </p:txBody>
      </p:sp>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16423" y="1499953"/>
            <a:ext cx="4757057" cy="3681707"/>
          </a:xfrm>
          <a:prstGeom prst="rect">
            <a:avLst/>
          </a:prstGeom>
        </p:spPr>
      </p:pic>
      <p:sp>
        <p:nvSpPr>
          <p:cNvPr id="15" name="Content Placeholder 1"/>
          <p:cNvSpPr txBox="1"/>
          <p:nvPr/>
        </p:nvSpPr>
        <p:spPr>
          <a:xfrm>
            <a:off x="-13648" y="0"/>
            <a:ext cx="5609775" cy="523216"/>
          </a:xfrm>
          <a:prstGeom prst="rect">
            <a:avLst/>
          </a:prstGeom>
          <a:solidFill>
            <a:srgbClr val="0070C0"/>
          </a:solidFill>
          <a:ln/>
          <a:extLst>
            <a:ext uri="{C572A759-6A51-4108-AA02-DFA0A04FC94B}">
              <ma14:wrappingTextBoxFlag xmlns:ma14="http://schemas.microsoft.com/office/mac/drawingml/2011/main" xmlns="" val="1"/>
            </a:ext>
          </a:extLst>
        </p:spPr>
        <p:style>
          <a:lnRef idx="1">
            <a:schemeClr val="accent1"/>
          </a:lnRef>
          <a:fillRef idx="2">
            <a:schemeClr val="accent1"/>
          </a:fillRef>
          <a:effectRef idx="1">
            <a:schemeClr val="accent1"/>
          </a:effectRef>
          <a:fontRef idx="minor">
            <a:schemeClr val="dk1"/>
          </a:fontRef>
        </p:style>
        <p:txBody>
          <a:bodyPr wrap="square" lIns="60958" tIns="60958" rIns="60958" bIns="60958">
            <a:spAutoFit/>
          </a:bodyPr>
          <a:lstStyle>
            <a:lvl1pPr indent="609584" defTabSz="914378">
              <a:spcBef>
                <a:spcPts val="800"/>
              </a:spcBef>
              <a:defRPr sz="2600" cap="small">
                <a:solidFill>
                  <a:srgbClr val="F2F2F2"/>
                </a:solidFill>
                <a:latin typeface="Trebuchet MS"/>
                <a:ea typeface="Trebuchet MS"/>
                <a:cs typeface="Trebuchet MS"/>
                <a:sym typeface="Trebuchet MS"/>
              </a:defRPr>
            </a:lvl1pPr>
          </a:lstStyle>
          <a:p>
            <a:r>
              <a:rPr lang="en-US" b="1" dirty="0">
                <a:latin typeface="Garamond" panose="02020404030301010803" pitchFamily="18" charset="0"/>
              </a:rPr>
              <a:t>Storage with </a:t>
            </a:r>
            <a:r>
              <a:rPr lang="en-US" b="1" dirty="0" err="1">
                <a:latin typeface="Garamond" panose="02020404030301010803" pitchFamily="18" charset="0"/>
              </a:rPr>
              <a:t>Kubernetes</a:t>
            </a:r>
            <a:endParaRPr lang="en-US" b="1" dirty="0">
              <a:latin typeface="Garamond" panose="02020404030301010803" pitchFamily="18" charset="0"/>
            </a:endParaRPr>
          </a:p>
        </p:txBody>
      </p:sp>
      <p:sp>
        <p:nvSpPr>
          <p:cNvPr id="16" name="Rectángulo 6"/>
          <p:cNvSpPr/>
          <p:nvPr/>
        </p:nvSpPr>
        <p:spPr>
          <a:xfrm>
            <a:off x="8744988" y="6316707"/>
            <a:ext cx="3447011" cy="556954"/>
          </a:xfrm>
          <a:custGeom>
            <a:avLst/>
            <a:gdLst/>
            <a:ahLst/>
            <a:cxnLst>
              <a:cxn ang="0">
                <a:pos x="wd2" y="hd2"/>
              </a:cxn>
              <a:cxn ang="5400000">
                <a:pos x="wd2" y="hd2"/>
              </a:cxn>
              <a:cxn ang="10800000">
                <a:pos x="wd2" y="hd2"/>
              </a:cxn>
              <a:cxn ang="16200000">
                <a:pos x="wd2" y="hd2"/>
              </a:cxn>
            </a:cxnLst>
            <a:rect l="0" t="0" r="r" b="b"/>
            <a:pathLst>
              <a:path w="21600" h="21600" extrusionOk="0">
                <a:moveTo>
                  <a:pt x="13439" y="322"/>
                </a:moveTo>
                <a:lnTo>
                  <a:pt x="21600" y="0"/>
                </a:lnTo>
                <a:lnTo>
                  <a:pt x="21600" y="21600"/>
                </a:lnTo>
                <a:lnTo>
                  <a:pt x="0" y="21278"/>
                </a:lnTo>
                <a:lnTo>
                  <a:pt x="13439" y="322"/>
                </a:lnTo>
                <a:close/>
              </a:path>
            </a:pathLst>
          </a:custGeom>
          <a:solidFill>
            <a:srgbClr val="0070C0"/>
          </a:solidFill>
          <a:ln w="12700">
            <a:miter lim="400000"/>
          </a:ln>
        </p:spPr>
        <p:txBody>
          <a:bodyPr lIns="45719" rIns="45719" anchor="ctr"/>
          <a:lstStyle/>
          <a:p>
            <a:pPr algn="ctr">
              <a:defRPr>
                <a:solidFill>
                  <a:srgbClr val="FFFFFF"/>
                </a:solidFill>
              </a:defRPr>
            </a:pPr>
            <a:endParaRPr/>
          </a:p>
        </p:txBody>
      </p:sp>
      <p:grpSp>
        <p:nvGrpSpPr>
          <p:cNvPr id="17" name="Group 16"/>
          <p:cNvGrpSpPr/>
          <p:nvPr/>
        </p:nvGrpSpPr>
        <p:grpSpPr>
          <a:xfrm>
            <a:off x="10331355" y="6316707"/>
            <a:ext cx="1861153" cy="555251"/>
            <a:chOff x="9523412" y="6029866"/>
            <a:chExt cx="1871091" cy="525780"/>
          </a:xfrm>
        </p:grpSpPr>
        <p:sp>
          <p:nvSpPr>
            <p:cNvPr id="18" name="object 10"/>
            <p:cNvSpPr/>
            <p:nvPr/>
          </p:nvSpPr>
          <p:spPr>
            <a:xfrm>
              <a:off x="9523412" y="6138070"/>
              <a:ext cx="1763268" cy="417576"/>
            </a:xfrm>
            <a:prstGeom prst="rect">
              <a:avLst/>
            </a:prstGeom>
            <a:blipFill>
              <a:blip r:embed="rId3" cstate="print"/>
              <a:stretch>
                <a:fillRect/>
              </a:stretch>
            </a:blipFill>
          </p:spPr>
          <p:txBody>
            <a:bodyPr wrap="square" lIns="0" tIns="0" rIns="0" bIns="0" rtlCol="0"/>
            <a:lstStyle/>
            <a:p>
              <a:endParaRPr/>
            </a:p>
          </p:txBody>
        </p:sp>
        <p:sp>
          <p:nvSpPr>
            <p:cNvPr id="19" name="object 12"/>
            <p:cNvSpPr/>
            <p:nvPr/>
          </p:nvSpPr>
          <p:spPr>
            <a:xfrm>
              <a:off x="11178857" y="6029866"/>
              <a:ext cx="215646" cy="216408"/>
            </a:xfrm>
            <a:prstGeom prst="rect">
              <a:avLst/>
            </a:prstGeom>
            <a:blipFill>
              <a:blip r:embed="rId4" cstate="print"/>
              <a:stretch>
                <a:fillRect/>
              </a:stretch>
            </a:blipFill>
          </p:spPr>
          <p:txBody>
            <a:bodyPr wrap="square" lIns="0" tIns="0" rIns="0" bIns="0" rtlCol="0"/>
            <a:lstStyle/>
            <a:p>
              <a:endParaRPr/>
            </a:p>
          </p:txBody>
        </p:sp>
      </p:grpSp>
    </p:spTree>
    <p:extLst>
      <p:ext uri="{BB962C8B-B14F-4D97-AF65-F5344CB8AC3E}">
        <p14:creationId xmlns:p14="http://schemas.microsoft.com/office/powerpoint/2010/main" val="4146157222"/>
      </p:ext>
    </p:extLst>
  </p:cSld>
  <p:clrMapOvr>
    <a:masterClrMapping/>
  </p:clrMapOvr>
  <mc:AlternateContent xmlns:mc="http://schemas.openxmlformats.org/markup-compatibility/2006" xmlns:p14="http://schemas.microsoft.com/office/powerpoint/2010/main">
    <mc:Choice Requires="p14">
      <p:transition spd="slow" p14:dur="1200">
        <p:push dir="u"/>
      </p:transition>
    </mc:Choice>
    <mc:Fallback xmlns="">
      <p:transition spd="slow">
        <p:push dir="u"/>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10681666" y="6318409"/>
            <a:ext cx="1347065" cy="526253"/>
            <a:chOff x="9523412" y="6029866"/>
            <a:chExt cx="1871091" cy="525780"/>
          </a:xfrm>
        </p:grpSpPr>
        <p:sp>
          <p:nvSpPr>
            <p:cNvPr id="13" name="object 10"/>
            <p:cNvSpPr/>
            <p:nvPr/>
          </p:nvSpPr>
          <p:spPr>
            <a:xfrm>
              <a:off x="9523412" y="6138070"/>
              <a:ext cx="1763268" cy="417576"/>
            </a:xfrm>
            <a:prstGeom prst="rect">
              <a:avLst/>
            </a:prstGeom>
            <a:blipFill>
              <a:blip r:embed="rId3" cstate="print"/>
              <a:stretch>
                <a:fillRect/>
              </a:stretch>
            </a:blipFill>
          </p:spPr>
          <p:txBody>
            <a:bodyPr wrap="square" lIns="0" tIns="0" rIns="0" bIns="0" rtlCol="0"/>
            <a:lstStyle/>
            <a:p>
              <a:endParaRPr/>
            </a:p>
          </p:txBody>
        </p:sp>
        <p:sp>
          <p:nvSpPr>
            <p:cNvPr id="14" name="object 12"/>
            <p:cNvSpPr/>
            <p:nvPr/>
          </p:nvSpPr>
          <p:spPr>
            <a:xfrm>
              <a:off x="11178857" y="6029866"/>
              <a:ext cx="215646" cy="216408"/>
            </a:xfrm>
            <a:prstGeom prst="rect">
              <a:avLst/>
            </a:prstGeom>
            <a:blipFill>
              <a:blip r:embed="rId4" cstate="print"/>
              <a:stretch>
                <a:fillRect/>
              </a:stretch>
            </a:blipFill>
          </p:spPr>
          <p:txBody>
            <a:bodyPr wrap="square" lIns="0" tIns="0" rIns="0" bIns="0" rtlCol="0"/>
            <a:lstStyle/>
            <a:p>
              <a:endParaRPr/>
            </a:p>
          </p:txBody>
        </p:sp>
      </p:grpSp>
      <p:sp>
        <p:nvSpPr>
          <p:cNvPr id="2" name="TextBox 1"/>
          <p:cNvSpPr txBox="1"/>
          <p:nvPr/>
        </p:nvSpPr>
        <p:spPr>
          <a:xfrm>
            <a:off x="227470" y="755484"/>
            <a:ext cx="6739052" cy="48320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en-US" sz="2200" dirty="0">
                <a:solidFill>
                  <a:schemeClr val="tx1">
                    <a:lumMod val="65000"/>
                    <a:lumOff val="35000"/>
                  </a:schemeClr>
                </a:solidFill>
                <a:latin typeface="Garamond" panose="02020404030301010803" pitchFamily="18" charset="0"/>
              </a:rPr>
              <a:t>Kubernetes volumes may be classified </a:t>
            </a:r>
            <a:endParaRPr lang="en-US" sz="2200" dirty="0" smtClean="0">
              <a:solidFill>
                <a:schemeClr val="tx1">
                  <a:lumMod val="65000"/>
                  <a:lumOff val="35000"/>
                </a:schemeClr>
              </a:solidFill>
              <a:latin typeface="Garamond" panose="02020404030301010803" pitchFamily="18" charset="0"/>
            </a:endParaRPr>
          </a:p>
          <a:p>
            <a:endParaRPr lang="en-US" sz="2200" dirty="0" smtClean="0">
              <a:solidFill>
                <a:schemeClr val="tx1">
                  <a:lumMod val="65000"/>
                  <a:lumOff val="35000"/>
                </a:schemeClr>
              </a:solidFill>
              <a:latin typeface="Garamond" panose="02020404030301010803" pitchFamily="18" charset="0"/>
            </a:endParaRPr>
          </a:p>
          <a:p>
            <a:pPr marL="285750" indent="-285750">
              <a:buClr>
                <a:srgbClr val="0070C0"/>
              </a:buClr>
              <a:buFont typeface="Arial" charset="0"/>
              <a:buChar char="•"/>
            </a:pPr>
            <a:r>
              <a:rPr lang="en-US" sz="2200" dirty="0">
                <a:solidFill>
                  <a:schemeClr val="tx1">
                    <a:lumMod val="65000"/>
                    <a:lumOff val="35000"/>
                  </a:schemeClr>
                </a:solidFill>
                <a:latin typeface="Garamond" panose="02020404030301010803" pitchFamily="18" charset="0"/>
              </a:rPr>
              <a:t>H</a:t>
            </a:r>
            <a:r>
              <a:rPr lang="en-US" sz="2200" dirty="0" smtClean="0">
                <a:solidFill>
                  <a:schemeClr val="tx1">
                    <a:lumMod val="65000"/>
                    <a:lumOff val="35000"/>
                  </a:schemeClr>
                </a:solidFill>
                <a:latin typeface="Garamond" panose="02020404030301010803" pitchFamily="18" charset="0"/>
              </a:rPr>
              <a:t>ost-based </a:t>
            </a:r>
            <a:r>
              <a:rPr lang="en-US" sz="2200" dirty="0">
                <a:solidFill>
                  <a:schemeClr val="tx1">
                    <a:lumMod val="65000"/>
                    <a:lumOff val="35000"/>
                  </a:schemeClr>
                </a:solidFill>
                <a:latin typeface="Garamond" panose="02020404030301010803" pitchFamily="18" charset="0"/>
              </a:rPr>
              <a:t>storage </a:t>
            </a:r>
            <a:endParaRPr lang="en-US" sz="2200" dirty="0" smtClean="0">
              <a:solidFill>
                <a:schemeClr val="tx1">
                  <a:lumMod val="65000"/>
                  <a:lumOff val="35000"/>
                </a:schemeClr>
              </a:solidFill>
              <a:latin typeface="Garamond" panose="02020404030301010803" pitchFamily="18" charset="0"/>
            </a:endParaRPr>
          </a:p>
          <a:p>
            <a:pPr marL="285750" indent="-285750">
              <a:buClr>
                <a:srgbClr val="0070C0"/>
              </a:buClr>
              <a:buFont typeface="Arial" charset="0"/>
              <a:buChar char="•"/>
            </a:pPr>
            <a:r>
              <a:rPr lang="en-US" sz="2200" dirty="0" smtClean="0">
                <a:solidFill>
                  <a:schemeClr val="tx1">
                    <a:lumMod val="65000"/>
                    <a:lumOff val="35000"/>
                  </a:schemeClr>
                </a:solidFill>
                <a:latin typeface="Garamond" panose="02020404030301010803" pitchFamily="18" charset="0"/>
              </a:rPr>
              <a:t>Non-Host-based storage. </a:t>
            </a:r>
          </a:p>
          <a:p>
            <a:endParaRPr lang="en-US" sz="2200" dirty="0" smtClean="0">
              <a:solidFill>
                <a:schemeClr val="tx1">
                  <a:lumMod val="65000"/>
                  <a:lumOff val="35000"/>
                </a:schemeClr>
              </a:solidFill>
              <a:latin typeface="Garamond" panose="02020404030301010803" pitchFamily="18" charset="0"/>
            </a:endParaRPr>
          </a:p>
          <a:p>
            <a:r>
              <a:rPr lang="en-US" sz="2200" b="1" dirty="0" smtClean="0">
                <a:solidFill>
                  <a:schemeClr val="tx1">
                    <a:lumMod val="65000"/>
                    <a:lumOff val="35000"/>
                  </a:schemeClr>
                </a:solidFill>
                <a:latin typeface="Garamond" panose="02020404030301010803" pitchFamily="18" charset="0"/>
              </a:rPr>
              <a:t>Host-based </a:t>
            </a:r>
            <a:r>
              <a:rPr lang="en-US" sz="2200" b="1" dirty="0">
                <a:solidFill>
                  <a:schemeClr val="tx1">
                    <a:lumMod val="65000"/>
                    <a:lumOff val="35000"/>
                  </a:schemeClr>
                </a:solidFill>
                <a:latin typeface="Garamond" panose="02020404030301010803" pitchFamily="18" charset="0"/>
              </a:rPr>
              <a:t>storage </a:t>
            </a:r>
            <a:r>
              <a:rPr lang="en-US" sz="2200" dirty="0">
                <a:solidFill>
                  <a:schemeClr val="tx1">
                    <a:lumMod val="65000"/>
                    <a:lumOff val="35000"/>
                  </a:schemeClr>
                </a:solidFill>
                <a:latin typeface="Garamond" panose="02020404030301010803" pitchFamily="18" charset="0"/>
              </a:rPr>
              <a:t>is similar to Docker volumes, where a portion of the host’s storage becomes available to the pod. Once a pod is terminated, the volume gets automatically deleted. </a:t>
            </a:r>
            <a:endParaRPr lang="en-US" sz="2200" dirty="0" smtClean="0">
              <a:solidFill>
                <a:schemeClr val="tx1">
                  <a:lumMod val="65000"/>
                  <a:lumOff val="35000"/>
                </a:schemeClr>
              </a:solidFill>
              <a:latin typeface="Garamond" panose="02020404030301010803" pitchFamily="18" charset="0"/>
            </a:endParaRPr>
          </a:p>
          <a:p>
            <a:endParaRPr lang="en-US" sz="2200" dirty="0">
              <a:solidFill>
                <a:schemeClr val="tx1">
                  <a:lumMod val="65000"/>
                  <a:lumOff val="35000"/>
                </a:schemeClr>
              </a:solidFill>
              <a:latin typeface="Garamond" panose="02020404030301010803" pitchFamily="18" charset="0"/>
            </a:endParaRPr>
          </a:p>
          <a:p>
            <a:r>
              <a:rPr lang="en-US" sz="2200" b="1" dirty="0" smtClean="0">
                <a:solidFill>
                  <a:schemeClr val="tx1">
                    <a:lumMod val="65000"/>
                    <a:lumOff val="35000"/>
                  </a:schemeClr>
                </a:solidFill>
                <a:latin typeface="Garamond" panose="02020404030301010803" pitchFamily="18" charset="0"/>
              </a:rPr>
              <a:t>Non-host-based </a:t>
            </a:r>
            <a:r>
              <a:rPr lang="en-US" sz="2200" b="1" dirty="0">
                <a:solidFill>
                  <a:schemeClr val="tx1">
                    <a:lumMod val="65000"/>
                    <a:lumOff val="35000"/>
                  </a:schemeClr>
                </a:solidFill>
                <a:latin typeface="Garamond" panose="02020404030301010803" pitchFamily="18" charset="0"/>
              </a:rPr>
              <a:t>storage </a:t>
            </a:r>
            <a:r>
              <a:rPr lang="en-US" sz="2200" dirty="0">
                <a:solidFill>
                  <a:schemeClr val="tx1">
                    <a:lumMod val="65000"/>
                    <a:lumOff val="35000"/>
                  </a:schemeClr>
                </a:solidFill>
                <a:latin typeface="Garamond" panose="02020404030301010803" pitchFamily="18" charset="0"/>
              </a:rPr>
              <a:t>doesn’t rely on a specific node. Instead, a storage volume is created from an external storage service. Volumes based on this storage type would be available even after the pods are deleted.</a:t>
            </a:r>
          </a:p>
        </p:txBody>
      </p:sp>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16423" y="1499953"/>
            <a:ext cx="4757057" cy="3681707"/>
          </a:xfrm>
          <a:prstGeom prst="rect">
            <a:avLst/>
          </a:prstGeom>
        </p:spPr>
      </p:pic>
      <p:sp>
        <p:nvSpPr>
          <p:cNvPr id="15" name="TextBox 14"/>
          <p:cNvSpPr txBox="1"/>
          <p:nvPr/>
        </p:nvSpPr>
        <p:spPr>
          <a:xfrm>
            <a:off x="227470" y="5716693"/>
            <a:ext cx="11180045" cy="76943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en-US" sz="2200" dirty="0">
                <a:solidFill>
                  <a:schemeClr val="tx1">
                    <a:lumMod val="65000"/>
                    <a:lumOff val="35000"/>
                  </a:schemeClr>
                </a:solidFill>
                <a:latin typeface="Garamond" panose="02020404030301010803" pitchFamily="18" charset="0"/>
              </a:rPr>
              <a:t>A variety of block storages, distributed filesystems and hosted filesystems — including Amazon EBS, GCE PD, </a:t>
            </a:r>
            <a:r>
              <a:rPr lang="en-US" sz="2200" dirty="0" err="1">
                <a:solidFill>
                  <a:schemeClr val="tx1">
                    <a:lumMod val="65000"/>
                    <a:lumOff val="35000"/>
                  </a:schemeClr>
                </a:solidFill>
                <a:latin typeface="Garamond" panose="02020404030301010803" pitchFamily="18" charset="0"/>
              </a:rPr>
              <a:t>Ceph</a:t>
            </a:r>
            <a:r>
              <a:rPr lang="en-US" sz="2200" dirty="0">
                <a:solidFill>
                  <a:schemeClr val="tx1">
                    <a:lumMod val="65000"/>
                    <a:lumOff val="35000"/>
                  </a:schemeClr>
                </a:solidFill>
                <a:latin typeface="Garamond" panose="02020404030301010803" pitchFamily="18" charset="0"/>
              </a:rPr>
              <a:t>, </a:t>
            </a:r>
            <a:r>
              <a:rPr lang="en-US" sz="2200" dirty="0" err="1">
                <a:solidFill>
                  <a:schemeClr val="tx1">
                    <a:lumMod val="65000"/>
                    <a:lumOff val="35000"/>
                  </a:schemeClr>
                </a:solidFill>
                <a:latin typeface="Garamond" panose="02020404030301010803" pitchFamily="18" charset="0"/>
              </a:rPr>
              <a:t>Gluster</a:t>
            </a:r>
            <a:r>
              <a:rPr lang="en-US" sz="2200" dirty="0">
                <a:solidFill>
                  <a:schemeClr val="tx1">
                    <a:lumMod val="65000"/>
                    <a:lumOff val="35000"/>
                  </a:schemeClr>
                </a:solidFill>
                <a:latin typeface="Garamond" panose="02020404030301010803" pitchFamily="18" charset="0"/>
              </a:rPr>
              <a:t>, NFS, Azure File System, </a:t>
            </a:r>
            <a:r>
              <a:rPr lang="en-US" sz="2200" dirty="0" err="1">
                <a:solidFill>
                  <a:schemeClr val="tx1">
                    <a:lumMod val="65000"/>
                    <a:lumOff val="35000"/>
                  </a:schemeClr>
                </a:solidFill>
                <a:latin typeface="Garamond" panose="02020404030301010803" pitchFamily="18" charset="0"/>
              </a:rPr>
              <a:t>Flocker</a:t>
            </a:r>
            <a:r>
              <a:rPr lang="en-US" sz="2200" dirty="0">
                <a:solidFill>
                  <a:schemeClr val="tx1">
                    <a:lumMod val="65000"/>
                    <a:lumOff val="35000"/>
                  </a:schemeClr>
                </a:solidFill>
                <a:latin typeface="Garamond" panose="02020404030301010803" pitchFamily="18" charset="0"/>
              </a:rPr>
              <a:t> and vSphere volumes — are supported. </a:t>
            </a:r>
            <a:endParaRPr lang="en-US" sz="2200" dirty="0" smtClean="0">
              <a:solidFill>
                <a:schemeClr val="tx1">
                  <a:lumMod val="65000"/>
                  <a:lumOff val="35000"/>
                </a:schemeClr>
              </a:solidFill>
              <a:latin typeface="Garamond" panose="02020404030301010803" pitchFamily="18" charset="0"/>
            </a:endParaRPr>
          </a:p>
        </p:txBody>
      </p:sp>
      <p:sp>
        <p:nvSpPr>
          <p:cNvPr id="17" name="Rectángulo 6"/>
          <p:cNvSpPr/>
          <p:nvPr/>
        </p:nvSpPr>
        <p:spPr>
          <a:xfrm>
            <a:off x="8744988" y="6316707"/>
            <a:ext cx="3447011" cy="556954"/>
          </a:xfrm>
          <a:custGeom>
            <a:avLst/>
            <a:gdLst/>
            <a:ahLst/>
            <a:cxnLst>
              <a:cxn ang="0">
                <a:pos x="wd2" y="hd2"/>
              </a:cxn>
              <a:cxn ang="5400000">
                <a:pos x="wd2" y="hd2"/>
              </a:cxn>
              <a:cxn ang="10800000">
                <a:pos x="wd2" y="hd2"/>
              </a:cxn>
              <a:cxn ang="16200000">
                <a:pos x="wd2" y="hd2"/>
              </a:cxn>
            </a:cxnLst>
            <a:rect l="0" t="0" r="r" b="b"/>
            <a:pathLst>
              <a:path w="21600" h="21600" extrusionOk="0">
                <a:moveTo>
                  <a:pt x="13439" y="322"/>
                </a:moveTo>
                <a:lnTo>
                  <a:pt x="21600" y="0"/>
                </a:lnTo>
                <a:lnTo>
                  <a:pt x="21600" y="21600"/>
                </a:lnTo>
                <a:lnTo>
                  <a:pt x="0" y="21278"/>
                </a:lnTo>
                <a:lnTo>
                  <a:pt x="13439" y="322"/>
                </a:lnTo>
                <a:close/>
              </a:path>
            </a:pathLst>
          </a:custGeom>
          <a:solidFill>
            <a:srgbClr val="0070C0"/>
          </a:solidFill>
          <a:ln w="12700">
            <a:miter lim="400000"/>
          </a:ln>
        </p:spPr>
        <p:txBody>
          <a:bodyPr lIns="45719" rIns="45719" anchor="ctr"/>
          <a:lstStyle/>
          <a:p>
            <a:pPr algn="ctr">
              <a:defRPr>
                <a:solidFill>
                  <a:srgbClr val="FFFFFF"/>
                </a:solidFill>
              </a:defRPr>
            </a:pPr>
            <a:endParaRPr/>
          </a:p>
        </p:txBody>
      </p:sp>
      <p:grpSp>
        <p:nvGrpSpPr>
          <p:cNvPr id="18" name="Group 17"/>
          <p:cNvGrpSpPr/>
          <p:nvPr/>
        </p:nvGrpSpPr>
        <p:grpSpPr>
          <a:xfrm>
            <a:off x="10331355" y="6316707"/>
            <a:ext cx="1861153" cy="555251"/>
            <a:chOff x="9523412" y="6029866"/>
            <a:chExt cx="1871091" cy="525780"/>
          </a:xfrm>
        </p:grpSpPr>
        <p:sp>
          <p:nvSpPr>
            <p:cNvPr id="19" name="object 10"/>
            <p:cNvSpPr/>
            <p:nvPr/>
          </p:nvSpPr>
          <p:spPr>
            <a:xfrm>
              <a:off x="9523412" y="6138070"/>
              <a:ext cx="1763268" cy="417576"/>
            </a:xfrm>
            <a:prstGeom prst="rect">
              <a:avLst/>
            </a:prstGeom>
            <a:blipFill>
              <a:blip r:embed="rId3" cstate="print"/>
              <a:stretch>
                <a:fillRect/>
              </a:stretch>
            </a:blipFill>
          </p:spPr>
          <p:txBody>
            <a:bodyPr wrap="square" lIns="0" tIns="0" rIns="0" bIns="0" rtlCol="0"/>
            <a:lstStyle/>
            <a:p>
              <a:endParaRPr/>
            </a:p>
          </p:txBody>
        </p:sp>
        <p:sp>
          <p:nvSpPr>
            <p:cNvPr id="20" name="object 12"/>
            <p:cNvSpPr/>
            <p:nvPr/>
          </p:nvSpPr>
          <p:spPr>
            <a:xfrm>
              <a:off x="11178857" y="6029866"/>
              <a:ext cx="215646" cy="216408"/>
            </a:xfrm>
            <a:prstGeom prst="rect">
              <a:avLst/>
            </a:prstGeom>
            <a:blipFill>
              <a:blip r:embed="rId4" cstate="print"/>
              <a:stretch>
                <a:fillRect/>
              </a:stretch>
            </a:blipFill>
          </p:spPr>
          <p:txBody>
            <a:bodyPr wrap="square" lIns="0" tIns="0" rIns="0" bIns="0" rtlCol="0"/>
            <a:lstStyle/>
            <a:p>
              <a:endParaRPr/>
            </a:p>
          </p:txBody>
        </p:sp>
      </p:grpSp>
      <p:sp>
        <p:nvSpPr>
          <p:cNvPr id="21" name="Content Placeholder 1"/>
          <p:cNvSpPr txBox="1"/>
          <p:nvPr/>
        </p:nvSpPr>
        <p:spPr>
          <a:xfrm>
            <a:off x="-13648" y="0"/>
            <a:ext cx="5609775" cy="523216"/>
          </a:xfrm>
          <a:prstGeom prst="rect">
            <a:avLst/>
          </a:prstGeom>
          <a:solidFill>
            <a:srgbClr val="0070C0"/>
          </a:solidFill>
          <a:ln/>
          <a:extLst>
            <a:ext uri="{C572A759-6A51-4108-AA02-DFA0A04FC94B}">
              <ma14:wrappingTextBoxFlag xmlns:ma14="http://schemas.microsoft.com/office/mac/drawingml/2011/main" xmlns="" val="1"/>
            </a:ext>
          </a:extLst>
        </p:spPr>
        <p:style>
          <a:lnRef idx="1">
            <a:schemeClr val="accent1"/>
          </a:lnRef>
          <a:fillRef idx="2">
            <a:schemeClr val="accent1"/>
          </a:fillRef>
          <a:effectRef idx="1">
            <a:schemeClr val="accent1"/>
          </a:effectRef>
          <a:fontRef idx="minor">
            <a:schemeClr val="dk1"/>
          </a:fontRef>
        </p:style>
        <p:txBody>
          <a:bodyPr wrap="square" lIns="60958" tIns="60958" rIns="60958" bIns="60958">
            <a:spAutoFit/>
          </a:bodyPr>
          <a:lstStyle>
            <a:lvl1pPr indent="609584" defTabSz="914378">
              <a:spcBef>
                <a:spcPts val="800"/>
              </a:spcBef>
              <a:defRPr sz="2600" cap="small">
                <a:solidFill>
                  <a:srgbClr val="F2F2F2"/>
                </a:solidFill>
                <a:latin typeface="Trebuchet MS"/>
                <a:ea typeface="Trebuchet MS"/>
                <a:cs typeface="Trebuchet MS"/>
                <a:sym typeface="Trebuchet MS"/>
              </a:defRPr>
            </a:lvl1pPr>
          </a:lstStyle>
          <a:p>
            <a:r>
              <a:rPr lang="en-US" b="1" dirty="0">
                <a:latin typeface="Garamond" panose="02020404030301010803" pitchFamily="18" charset="0"/>
              </a:rPr>
              <a:t>Storage with </a:t>
            </a:r>
            <a:r>
              <a:rPr lang="en-US" b="1" dirty="0" err="1">
                <a:latin typeface="Garamond" panose="02020404030301010803" pitchFamily="18" charset="0"/>
              </a:rPr>
              <a:t>Kubernetes</a:t>
            </a:r>
            <a:endParaRPr lang="en-US" b="1" dirty="0">
              <a:latin typeface="Garamond" panose="02020404030301010803" pitchFamily="18" charset="0"/>
            </a:endParaRPr>
          </a:p>
        </p:txBody>
      </p:sp>
    </p:spTree>
    <p:extLst>
      <p:ext uri="{BB962C8B-B14F-4D97-AF65-F5344CB8AC3E}">
        <p14:creationId xmlns:p14="http://schemas.microsoft.com/office/powerpoint/2010/main" val="1157166277"/>
      </p:ext>
    </p:extLst>
  </p:cSld>
  <p:clrMapOvr>
    <a:masterClrMapping/>
  </p:clrMapOvr>
  <mc:AlternateContent xmlns:mc="http://schemas.openxmlformats.org/markup-compatibility/2006" xmlns:p14="http://schemas.microsoft.com/office/powerpoint/2010/main">
    <mc:Choice Requires="p14">
      <p:transition spd="slow" p14:dur="1200">
        <p:push dir="u"/>
      </p:transition>
    </mc:Choice>
    <mc:Fallback xmlns="">
      <p:transition spd="slow">
        <p:push dir="u"/>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 name="Rectángulo 6"/>
          <p:cNvSpPr/>
          <p:nvPr/>
        </p:nvSpPr>
        <p:spPr>
          <a:xfrm>
            <a:off x="1592073" y="-3081"/>
            <a:ext cx="3906482" cy="151478"/>
          </a:xfrm>
          <a:custGeom>
            <a:avLst/>
            <a:gdLst/>
            <a:ahLst/>
            <a:cxnLst>
              <a:cxn ang="0">
                <a:pos x="wd2" y="hd2"/>
              </a:cxn>
              <a:cxn ang="5400000">
                <a:pos x="wd2" y="hd2"/>
              </a:cxn>
              <a:cxn ang="10800000">
                <a:pos x="wd2" y="hd2"/>
              </a:cxn>
              <a:cxn ang="16200000">
                <a:pos x="wd2" y="hd2"/>
              </a:cxn>
            </a:cxnLst>
            <a:rect l="0" t="0" r="r" b="b"/>
            <a:pathLst>
              <a:path w="21600" h="21600" extrusionOk="0">
                <a:moveTo>
                  <a:pt x="5083" y="1624"/>
                </a:moveTo>
                <a:lnTo>
                  <a:pt x="13357" y="0"/>
                </a:lnTo>
                <a:cubicBezTo>
                  <a:pt x="15919" y="7367"/>
                  <a:pt x="19480" y="18203"/>
                  <a:pt x="21600" y="21108"/>
                </a:cubicBezTo>
                <a:lnTo>
                  <a:pt x="0" y="21600"/>
                </a:lnTo>
                <a:lnTo>
                  <a:pt x="5083" y="1624"/>
                </a:lnTo>
                <a:close/>
              </a:path>
            </a:pathLst>
          </a:custGeom>
          <a:solidFill>
            <a:srgbClr val="29C2EC"/>
          </a:solidFill>
          <a:ln w="12700">
            <a:miter lim="400000"/>
          </a:ln>
        </p:spPr>
        <p:txBody>
          <a:bodyPr lIns="45719" rIns="45719" anchor="ctr"/>
          <a:lstStyle/>
          <a:p>
            <a:pPr algn="ctr">
              <a:defRPr>
                <a:solidFill>
                  <a:srgbClr val="FFFFFF"/>
                </a:solidFill>
              </a:defRPr>
            </a:pPr>
            <a:endParaRPr/>
          </a:p>
        </p:txBody>
      </p:sp>
      <p:grpSp>
        <p:nvGrpSpPr>
          <p:cNvPr id="12" name="Group 11"/>
          <p:cNvGrpSpPr/>
          <p:nvPr/>
        </p:nvGrpSpPr>
        <p:grpSpPr>
          <a:xfrm>
            <a:off x="10681666" y="6318409"/>
            <a:ext cx="1347065" cy="526253"/>
            <a:chOff x="9523412" y="6029866"/>
            <a:chExt cx="1871091" cy="525780"/>
          </a:xfrm>
        </p:grpSpPr>
        <p:sp>
          <p:nvSpPr>
            <p:cNvPr id="13" name="object 10"/>
            <p:cNvSpPr/>
            <p:nvPr/>
          </p:nvSpPr>
          <p:spPr>
            <a:xfrm>
              <a:off x="9523412" y="6138070"/>
              <a:ext cx="1763268" cy="417576"/>
            </a:xfrm>
            <a:prstGeom prst="rect">
              <a:avLst/>
            </a:prstGeom>
            <a:blipFill>
              <a:blip r:embed="rId3" cstate="print"/>
              <a:stretch>
                <a:fillRect/>
              </a:stretch>
            </a:blipFill>
          </p:spPr>
          <p:txBody>
            <a:bodyPr wrap="square" lIns="0" tIns="0" rIns="0" bIns="0" rtlCol="0"/>
            <a:lstStyle/>
            <a:p>
              <a:endParaRPr/>
            </a:p>
          </p:txBody>
        </p:sp>
        <p:sp>
          <p:nvSpPr>
            <p:cNvPr id="14" name="object 12"/>
            <p:cNvSpPr/>
            <p:nvPr/>
          </p:nvSpPr>
          <p:spPr>
            <a:xfrm>
              <a:off x="11178857" y="6029866"/>
              <a:ext cx="215646" cy="216408"/>
            </a:xfrm>
            <a:prstGeom prst="rect">
              <a:avLst/>
            </a:prstGeom>
            <a:blipFill>
              <a:blip r:embed="rId4" cstate="print"/>
              <a:stretch>
                <a:fillRect/>
              </a:stretch>
            </a:blipFill>
          </p:spPr>
          <p:txBody>
            <a:bodyPr wrap="square" lIns="0" tIns="0" rIns="0" bIns="0" rtlCol="0"/>
            <a:lstStyle/>
            <a:p>
              <a:endParaRPr/>
            </a:p>
          </p:txBody>
        </p:sp>
      </p:grpSp>
      <p:sp>
        <p:nvSpPr>
          <p:cNvPr id="2" name="TextBox 1"/>
          <p:cNvSpPr txBox="1"/>
          <p:nvPr/>
        </p:nvSpPr>
        <p:spPr>
          <a:xfrm>
            <a:off x="925935" y="727545"/>
            <a:ext cx="10870093" cy="246221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en-US" sz="2200" dirty="0">
                <a:solidFill>
                  <a:schemeClr val="tx1">
                    <a:lumMod val="65000"/>
                    <a:lumOff val="35000"/>
                  </a:schemeClr>
                </a:solidFill>
                <a:latin typeface="Garamond" panose="02020404030301010803" pitchFamily="18" charset="0"/>
              </a:rPr>
              <a:t>A variety of </a:t>
            </a:r>
            <a:r>
              <a:rPr lang="en-US" sz="2200" dirty="0" smtClean="0">
                <a:solidFill>
                  <a:schemeClr val="tx1">
                    <a:lumMod val="65000"/>
                    <a:lumOff val="35000"/>
                  </a:schemeClr>
                </a:solidFill>
                <a:latin typeface="Garamond" panose="02020404030301010803" pitchFamily="18" charset="0"/>
              </a:rPr>
              <a:t>volume types</a:t>
            </a:r>
          </a:p>
          <a:p>
            <a:endParaRPr lang="en-US" sz="2200" dirty="0" smtClean="0">
              <a:solidFill>
                <a:schemeClr val="tx1">
                  <a:lumMod val="65000"/>
                  <a:lumOff val="35000"/>
                </a:schemeClr>
              </a:solidFill>
              <a:latin typeface="Garamond" panose="02020404030301010803" pitchFamily="18" charset="0"/>
            </a:endParaRPr>
          </a:p>
          <a:p>
            <a:pPr marL="285750" indent="-285750">
              <a:buClr>
                <a:srgbClr val="0070C0"/>
              </a:buClr>
              <a:buFont typeface="Arial" charset="0"/>
              <a:buChar char="•"/>
            </a:pPr>
            <a:r>
              <a:rPr lang="en-US" sz="2200" dirty="0" smtClean="0">
                <a:solidFill>
                  <a:schemeClr val="tx1">
                    <a:lumMod val="65000"/>
                    <a:lumOff val="35000"/>
                  </a:schemeClr>
                </a:solidFill>
                <a:latin typeface="Garamond" panose="02020404030301010803" pitchFamily="18" charset="0"/>
              </a:rPr>
              <a:t>Host Based </a:t>
            </a:r>
            <a:r>
              <a:rPr lang="mr-IN" sz="2200" dirty="0" smtClean="0">
                <a:solidFill>
                  <a:schemeClr val="tx1">
                    <a:lumMod val="65000"/>
                    <a:lumOff val="35000"/>
                  </a:schemeClr>
                </a:solidFill>
                <a:latin typeface="Garamond" panose="02020404030301010803" pitchFamily="18" charset="0"/>
              </a:rPr>
              <a:t>–</a:t>
            </a:r>
            <a:r>
              <a:rPr lang="en-US" sz="2200" dirty="0" smtClean="0">
                <a:solidFill>
                  <a:schemeClr val="tx1">
                    <a:lumMod val="65000"/>
                    <a:lumOff val="35000"/>
                  </a:schemeClr>
                </a:solidFill>
                <a:latin typeface="Garamond" panose="02020404030301010803" pitchFamily="18" charset="0"/>
              </a:rPr>
              <a:t> </a:t>
            </a:r>
            <a:r>
              <a:rPr lang="en-US" sz="2200" dirty="0" err="1" smtClean="0">
                <a:solidFill>
                  <a:schemeClr val="tx1">
                    <a:lumMod val="65000"/>
                    <a:lumOff val="35000"/>
                  </a:schemeClr>
                </a:solidFill>
                <a:latin typeface="Garamond" panose="02020404030301010803" pitchFamily="18" charset="0"/>
              </a:rPr>
              <a:t>EmptyDir</a:t>
            </a:r>
            <a:r>
              <a:rPr lang="en-US" sz="2200" dirty="0" smtClean="0">
                <a:solidFill>
                  <a:schemeClr val="tx1">
                    <a:lumMod val="65000"/>
                    <a:lumOff val="35000"/>
                  </a:schemeClr>
                </a:solidFill>
                <a:latin typeface="Garamond" panose="02020404030301010803" pitchFamily="18" charset="0"/>
              </a:rPr>
              <a:t>, </a:t>
            </a:r>
            <a:r>
              <a:rPr lang="en-US" sz="2200" dirty="0" err="1" smtClean="0">
                <a:solidFill>
                  <a:schemeClr val="tx1">
                    <a:lumMod val="65000"/>
                    <a:lumOff val="35000"/>
                  </a:schemeClr>
                </a:solidFill>
                <a:latin typeface="Garamond" panose="02020404030301010803" pitchFamily="18" charset="0"/>
              </a:rPr>
              <a:t>HostPath</a:t>
            </a:r>
            <a:endParaRPr lang="en-US" sz="2200" dirty="0">
              <a:solidFill>
                <a:schemeClr val="tx1">
                  <a:lumMod val="65000"/>
                  <a:lumOff val="35000"/>
                </a:schemeClr>
              </a:solidFill>
              <a:latin typeface="Garamond" panose="02020404030301010803" pitchFamily="18" charset="0"/>
            </a:endParaRPr>
          </a:p>
          <a:p>
            <a:pPr marL="285750" indent="-285750">
              <a:buClr>
                <a:srgbClr val="0070C0"/>
              </a:buClr>
              <a:buFont typeface="Arial" charset="0"/>
              <a:buChar char="•"/>
            </a:pPr>
            <a:r>
              <a:rPr lang="en-US" sz="2200" dirty="0" smtClean="0">
                <a:solidFill>
                  <a:schemeClr val="tx1">
                    <a:lumMod val="65000"/>
                    <a:lumOff val="35000"/>
                  </a:schemeClr>
                </a:solidFill>
                <a:latin typeface="Garamond" panose="02020404030301010803" pitchFamily="18" charset="0"/>
              </a:rPr>
              <a:t>block storages</a:t>
            </a:r>
            <a:r>
              <a:rPr lang="en-US" sz="2200" dirty="0">
                <a:solidFill>
                  <a:schemeClr val="tx1">
                    <a:lumMod val="65000"/>
                    <a:lumOff val="35000"/>
                  </a:schemeClr>
                </a:solidFill>
                <a:latin typeface="Garamond" panose="02020404030301010803" pitchFamily="18" charset="0"/>
              </a:rPr>
              <a:t> </a:t>
            </a:r>
            <a:r>
              <a:rPr lang="en-US" sz="2200" dirty="0" smtClean="0">
                <a:solidFill>
                  <a:schemeClr val="tx1">
                    <a:lumMod val="65000"/>
                    <a:lumOff val="35000"/>
                  </a:schemeClr>
                </a:solidFill>
                <a:latin typeface="Garamond" panose="02020404030301010803" pitchFamily="18" charset="0"/>
              </a:rPr>
              <a:t>- Amazon </a:t>
            </a:r>
            <a:r>
              <a:rPr lang="en-US" sz="2200" dirty="0">
                <a:solidFill>
                  <a:schemeClr val="tx1">
                    <a:lumMod val="65000"/>
                    <a:lumOff val="35000"/>
                  </a:schemeClr>
                </a:solidFill>
                <a:latin typeface="Garamond" panose="02020404030301010803" pitchFamily="18" charset="0"/>
              </a:rPr>
              <a:t>EBS, GCE PD, </a:t>
            </a:r>
            <a:r>
              <a:rPr lang="en-US" sz="2200" dirty="0" err="1" smtClean="0">
                <a:solidFill>
                  <a:schemeClr val="tx1">
                    <a:lumMod val="65000"/>
                    <a:lumOff val="35000"/>
                  </a:schemeClr>
                </a:solidFill>
                <a:latin typeface="Garamond" panose="02020404030301010803" pitchFamily="18" charset="0"/>
              </a:rPr>
              <a:t>Ceph</a:t>
            </a:r>
            <a:r>
              <a:rPr lang="en-US" sz="2200" dirty="0" smtClean="0">
                <a:solidFill>
                  <a:schemeClr val="tx1">
                    <a:lumMod val="65000"/>
                    <a:lumOff val="35000"/>
                  </a:schemeClr>
                </a:solidFill>
                <a:latin typeface="Garamond" panose="02020404030301010803" pitchFamily="18" charset="0"/>
              </a:rPr>
              <a:t>, </a:t>
            </a:r>
            <a:r>
              <a:rPr lang="en-US" sz="2200" dirty="0" err="1" smtClean="0">
                <a:solidFill>
                  <a:schemeClr val="tx1">
                    <a:lumMod val="65000"/>
                    <a:lumOff val="35000"/>
                  </a:schemeClr>
                </a:solidFill>
                <a:latin typeface="Garamond" panose="02020404030301010803" pitchFamily="18" charset="0"/>
              </a:rPr>
              <a:t>Gluster</a:t>
            </a:r>
            <a:r>
              <a:rPr lang="en-US" sz="2200" dirty="0">
                <a:solidFill>
                  <a:schemeClr val="tx1">
                    <a:lumMod val="65000"/>
                    <a:lumOff val="35000"/>
                  </a:schemeClr>
                </a:solidFill>
                <a:latin typeface="Garamond" panose="02020404030301010803" pitchFamily="18" charset="0"/>
              </a:rPr>
              <a:t>, NFS, Azure File </a:t>
            </a:r>
            <a:r>
              <a:rPr lang="en-US" sz="2200" dirty="0" smtClean="0">
                <a:solidFill>
                  <a:schemeClr val="tx1">
                    <a:lumMod val="65000"/>
                    <a:lumOff val="35000"/>
                  </a:schemeClr>
                </a:solidFill>
                <a:latin typeface="Garamond" panose="02020404030301010803" pitchFamily="18" charset="0"/>
              </a:rPr>
              <a:t>System and vSphere volumes </a:t>
            </a:r>
            <a:r>
              <a:rPr lang="mr-IN" sz="2200" dirty="0" smtClean="0">
                <a:solidFill>
                  <a:schemeClr val="tx1">
                    <a:lumMod val="65000"/>
                    <a:lumOff val="35000"/>
                  </a:schemeClr>
                </a:solidFill>
                <a:latin typeface="Garamond" panose="02020404030301010803" pitchFamily="18" charset="0"/>
              </a:rPr>
              <a:t>…</a:t>
            </a:r>
            <a:endParaRPr lang="en-US" sz="2200" dirty="0">
              <a:solidFill>
                <a:schemeClr val="tx1">
                  <a:lumMod val="65000"/>
                  <a:lumOff val="35000"/>
                </a:schemeClr>
              </a:solidFill>
              <a:latin typeface="Garamond" panose="02020404030301010803" pitchFamily="18" charset="0"/>
            </a:endParaRPr>
          </a:p>
          <a:p>
            <a:pPr marL="285750" indent="-285750">
              <a:buClr>
                <a:srgbClr val="0070C0"/>
              </a:buClr>
              <a:buFont typeface="Arial" charset="0"/>
              <a:buChar char="•"/>
            </a:pPr>
            <a:r>
              <a:rPr lang="en-US" sz="2200" dirty="0" smtClean="0">
                <a:solidFill>
                  <a:schemeClr val="tx1">
                    <a:lumMod val="65000"/>
                    <a:lumOff val="35000"/>
                  </a:schemeClr>
                </a:solidFill>
                <a:latin typeface="Garamond" panose="02020404030301010803" pitchFamily="18" charset="0"/>
              </a:rPr>
              <a:t>distributed </a:t>
            </a:r>
            <a:r>
              <a:rPr lang="en-US" sz="2200" dirty="0">
                <a:solidFill>
                  <a:schemeClr val="tx1">
                    <a:lumMod val="65000"/>
                    <a:lumOff val="35000"/>
                  </a:schemeClr>
                </a:solidFill>
                <a:latin typeface="Garamond" panose="02020404030301010803" pitchFamily="18" charset="0"/>
              </a:rPr>
              <a:t>filesystems </a:t>
            </a:r>
            <a:r>
              <a:rPr lang="mr-IN" sz="2200" dirty="0" smtClean="0">
                <a:solidFill>
                  <a:schemeClr val="tx1">
                    <a:lumMod val="65000"/>
                    <a:lumOff val="35000"/>
                  </a:schemeClr>
                </a:solidFill>
                <a:latin typeface="Garamond" panose="02020404030301010803" pitchFamily="18" charset="0"/>
              </a:rPr>
              <a:t>–</a:t>
            </a:r>
            <a:r>
              <a:rPr lang="en-US" sz="2200" dirty="0" smtClean="0">
                <a:solidFill>
                  <a:schemeClr val="tx1">
                    <a:lumMod val="65000"/>
                    <a:lumOff val="35000"/>
                  </a:schemeClr>
                </a:solidFill>
                <a:latin typeface="Garamond" panose="02020404030301010803" pitchFamily="18" charset="0"/>
              </a:rPr>
              <a:t> NFS, </a:t>
            </a:r>
            <a:r>
              <a:rPr lang="en-US" sz="2200" dirty="0" err="1" smtClean="0">
                <a:solidFill>
                  <a:schemeClr val="tx1">
                    <a:lumMod val="65000"/>
                    <a:lumOff val="35000"/>
                  </a:schemeClr>
                </a:solidFill>
                <a:latin typeface="Garamond" panose="02020404030301010803" pitchFamily="18" charset="0"/>
              </a:rPr>
              <a:t>Ceph</a:t>
            </a:r>
            <a:r>
              <a:rPr lang="en-US" sz="2200" dirty="0" smtClean="0">
                <a:solidFill>
                  <a:schemeClr val="tx1">
                    <a:lumMod val="65000"/>
                    <a:lumOff val="35000"/>
                  </a:schemeClr>
                </a:solidFill>
                <a:latin typeface="Garamond" panose="02020404030301010803" pitchFamily="18" charset="0"/>
              </a:rPr>
              <a:t>, </a:t>
            </a:r>
            <a:r>
              <a:rPr lang="en-US" sz="2200" dirty="0" err="1" smtClean="0">
                <a:solidFill>
                  <a:schemeClr val="tx1">
                    <a:lumMod val="65000"/>
                    <a:lumOff val="35000"/>
                  </a:schemeClr>
                </a:solidFill>
                <a:latin typeface="Garamond" panose="02020404030301010803" pitchFamily="18" charset="0"/>
              </a:rPr>
              <a:t>Gluster</a:t>
            </a:r>
            <a:r>
              <a:rPr lang="mr-IN" sz="2200" dirty="0" smtClean="0">
                <a:solidFill>
                  <a:schemeClr val="tx1">
                    <a:lumMod val="65000"/>
                    <a:lumOff val="35000"/>
                  </a:schemeClr>
                </a:solidFill>
                <a:latin typeface="Garamond" panose="02020404030301010803" pitchFamily="18" charset="0"/>
              </a:rPr>
              <a:t>…</a:t>
            </a:r>
            <a:endParaRPr lang="en-US" sz="2200" dirty="0" smtClean="0">
              <a:solidFill>
                <a:schemeClr val="tx1">
                  <a:lumMod val="65000"/>
                  <a:lumOff val="35000"/>
                </a:schemeClr>
              </a:solidFill>
              <a:latin typeface="Garamond" panose="02020404030301010803" pitchFamily="18" charset="0"/>
            </a:endParaRPr>
          </a:p>
          <a:p>
            <a:pPr marL="285750" indent="-285750">
              <a:buClr>
                <a:srgbClr val="0070C0"/>
              </a:buClr>
              <a:buFont typeface="Arial" charset="0"/>
              <a:buChar char="•"/>
            </a:pPr>
            <a:r>
              <a:rPr lang="en-US" sz="2200" dirty="0" smtClean="0">
                <a:solidFill>
                  <a:schemeClr val="tx1">
                    <a:lumMod val="65000"/>
                    <a:lumOff val="35000"/>
                  </a:schemeClr>
                </a:solidFill>
                <a:latin typeface="Garamond" panose="02020404030301010803" pitchFamily="18" charset="0"/>
              </a:rPr>
              <a:t>Other filesystems —</a:t>
            </a:r>
            <a:r>
              <a:rPr lang="en-US" sz="2200" dirty="0" err="1" smtClean="0">
                <a:solidFill>
                  <a:schemeClr val="tx1">
                    <a:lumMod val="65000"/>
                    <a:lumOff val="35000"/>
                  </a:schemeClr>
                </a:solidFill>
                <a:latin typeface="Garamond" panose="02020404030301010803" pitchFamily="18" charset="0"/>
              </a:rPr>
              <a:t>Flocker</a:t>
            </a:r>
            <a:r>
              <a:rPr lang="en-US" sz="2200" dirty="0" smtClean="0">
                <a:solidFill>
                  <a:schemeClr val="tx1">
                    <a:lumMod val="65000"/>
                    <a:lumOff val="35000"/>
                  </a:schemeClr>
                </a:solidFill>
                <a:latin typeface="Garamond" panose="02020404030301010803" pitchFamily="18" charset="0"/>
              </a:rPr>
              <a:t> </a:t>
            </a:r>
            <a:r>
              <a:rPr lang="en-US" sz="2200" dirty="0">
                <a:solidFill>
                  <a:schemeClr val="tx1">
                    <a:lumMod val="65000"/>
                    <a:lumOff val="35000"/>
                  </a:schemeClr>
                </a:solidFill>
                <a:latin typeface="Garamond" panose="02020404030301010803" pitchFamily="18" charset="0"/>
              </a:rPr>
              <a:t>and </a:t>
            </a:r>
            <a:r>
              <a:rPr lang="en-US" sz="2200" dirty="0" err="1" smtClean="0">
                <a:solidFill>
                  <a:schemeClr val="tx1">
                    <a:lumMod val="65000"/>
                    <a:lumOff val="35000"/>
                  </a:schemeClr>
                </a:solidFill>
                <a:latin typeface="Garamond" panose="02020404030301010803" pitchFamily="18" charset="0"/>
              </a:rPr>
              <a:t>GitRepo</a:t>
            </a:r>
            <a:endParaRPr lang="en-US" sz="2200" dirty="0" smtClean="0">
              <a:solidFill>
                <a:schemeClr val="tx1">
                  <a:lumMod val="65000"/>
                  <a:lumOff val="35000"/>
                </a:schemeClr>
              </a:solidFill>
              <a:latin typeface="Garamond" panose="02020404030301010803" pitchFamily="18" charset="0"/>
            </a:endParaRPr>
          </a:p>
        </p:txBody>
      </p:sp>
      <p:sp>
        <p:nvSpPr>
          <p:cNvPr id="4" name="TextBox 3"/>
          <p:cNvSpPr txBox="1"/>
          <p:nvPr/>
        </p:nvSpPr>
        <p:spPr>
          <a:xfrm>
            <a:off x="925935" y="3394084"/>
            <a:ext cx="7468557" cy="381642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2200" b="0" i="0" u="none" strike="noStrike" cap="none" spc="0" normalizeH="0" baseline="0" dirty="0" smtClean="0">
                <a:ln>
                  <a:noFill/>
                </a:ln>
                <a:solidFill>
                  <a:schemeClr val="tx1">
                    <a:lumMod val="65000"/>
                    <a:lumOff val="35000"/>
                  </a:schemeClr>
                </a:solidFill>
                <a:effectLst/>
                <a:uFillTx/>
                <a:latin typeface="Garamond" panose="02020404030301010803" pitchFamily="18" charset="0"/>
                <a:sym typeface="Calibri"/>
              </a:rPr>
              <a:t>Persistence in PODs</a:t>
            </a:r>
          </a:p>
          <a:p>
            <a:pPr marL="0" marR="0" indent="0" algn="l" defTabSz="914400" rtl="0" fontAlgn="auto" latinLnBrk="0" hangingPunct="0">
              <a:lnSpc>
                <a:spcPct val="100000"/>
              </a:lnSpc>
              <a:spcBef>
                <a:spcPts val="0"/>
              </a:spcBef>
              <a:spcAft>
                <a:spcPts val="0"/>
              </a:spcAft>
              <a:buClrTx/>
              <a:buSzTx/>
              <a:buFontTx/>
              <a:buNone/>
              <a:tabLst/>
            </a:pPr>
            <a:endParaRPr lang="en-US" sz="2200" dirty="0">
              <a:solidFill>
                <a:schemeClr val="tx1">
                  <a:lumMod val="65000"/>
                  <a:lumOff val="35000"/>
                </a:schemeClr>
              </a:solidFill>
              <a:latin typeface="Garamond" panose="02020404030301010803" pitchFamily="18" charset="0"/>
            </a:endParaRPr>
          </a:p>
          <a:p>
            <a:pPr marL="285750" marR="0" indent="-285750" algn="l" defTabSz="914400" rtl="0" fontAlgn="auto" latinLnBrk="0" hangingPunct="0">
              <a:lnSpc>
                <a:spcPct val="100000"/>
              </a:lnSpc>
              <a:spcBef>
                <a:spcPts val="0"/>
              </a:spcBef>
              <a:spcAft>
                <a:spcPts val="0"/>
              </a:spcAft>
              <a:buClr>
                <a:srgbClr val="0070C0"/>
              </a:buClr>
              <a:buSzTx/>
              <a:buFontTx/>
              <a:buChar char="-"/>
              <a:tabLst/>
            </a:pPr>
            <a:r>
              <a:rPr kumimoji="0" lang="en-US" sz="2200" b="0" i="0" u="none" strike="noStrike" cap="none" spc="0" normalizeH="0" dirty="0" smtClean="0">
                <a:ln>
                  <a:noFill/>
                </a:ln>
                <a:solidFill>
                  <a:schemeClr val="tx1">
                    <a:lumMod val="65000"/>
                    <a:lumOff val="35000"/>
                  </a:schemeClr>
                </a:solidFill>
                <a:effectLst/>
                <a:uFillTx/>
                <a:latin typeface="Garamond" panose="02020404030301010803" pitchFamily="18" charset="0"/>
                <a:sym typeface="Calibri"/>
              </a:rPr>
              <a:t>PODS are ephemeral and stateless</a:t>
            </a:r>
          </a:p>
          <a:p>
            <a:pPr marL="285750" marR="0" indent="-285750" algn="l" defTabSz="914400" rtl="0" fontAlgn="auto" latinLnBrk="0" hangingPunct="0">
              <a:lnSpc>
                <a:spcPct val="100000"/>
              </a:lnSpc>
              <a:spcBef>
                <a:spcPts val="0"/>
              </a:spcBef>
              <a:spcAft>
                <a:spcPts val="0"/>
              </a:spcAft>
              <a:buClr>
                <a:srgbClr val="0070C0"/>
              </a:buClr>
              <a:buSzTx/>
              <a:buFontTx/>
              <a:buChar char="-"/>
              <a:tabLst/>
            </a:pPr>
            <a:r>
              <a:rPr lang="en-US" sz="2200" dirty="0" smtClean="0">
                <a:solidFill>
                  <a:schemeClr val="tx1">
                    <a:lumMod val="65000"/>
                    <a:lumOff val="35000"/>
                  </a:schemeClr>
                </a:solidFill>
                <a:latin typeface="Garamond" panose="02020404030301010803" pitchFamily="18" charset="0"/>
              </a:rPr>
              <a:t>Volumes persistence to pods</a:t>
            </a:r>
            <a:endParaRPr lang="en-US" sz="2200" baseline="0" dirty="0" smtClean="0">
              <a:solidFill>
                <a:schemeClr val="tx1">
                  <a:lumMod val="65000"/>
                  <a:lumOff val="35000"/>
                </a:schemeClr>
              </a:solidFill>
              <a:latin typeface="Garamond" panose="02020404030301010803" pitchFamily="18" charset="0"/>
            </a:endParaRPr>
          </a:p>
          <a:p>
            <a:pPr marL="285750" marR="0" indent="-285750" algn="l" defTabSz="914400" rtl="0" fontAlgn="auto" latinLnBrk="0" hangingPunct="0">
              <a:lnSpc>
                <a:spcPct val="100000"/>
              </a:lnSpc>
              <a:spcBef>
                <a:spcPts val="0"/>
              </a:spcBef>
              <a:spcAft>
                <a:spcPts val="0"/>
              </a:spcAft>
              <a:buClr>
                <a:srgbClr val="0070C0"/>
              </a:buClr>
              <a:buSzTx/>
              <a:buFontTx/>
              <a:buChar char="-"/>
              <a:tabLst/>
            </a:pPr>
            <a:r>
              <a:rPr lang="en-US" sz="2200" baseline="0" dirty="0" smtClean="0">
                <a:solidFill>
                  <a:schemeClr val="tx1">
                    <a:lumMod val="65000"/>
                    <a:lumOff val="35000"/>
                  </a:schemeClr>
                </a:solidFill>
                <a:latin typeface="Garamond" panose="02020404030301010803" pitchFamily="18" charset="0"/>
              </a:rPr>
              <a:t>All containers in POD</a:t>
            </a:r>
            <a:r>
              <a:rPr lang="en-US" sz="2200" dirty="0" smtClean="0">
                <a:solidFill>
                  <a:schemeClr val="tx1">
                    <a:lumMod val="65000"/>
                    <a:lumOff val="35000"/>
                  </a:schemeClr>
                </a:solidFill>
                <a:latin typeface="Garamond" panose="02020404030301010803" pitchFamily="18" charset="0"/>
              </a:rPr>
              <a:t> can access volumes</a:t>
            </a:r>
          </a:p>
          <a:p>
            <a:pPr marL="285750" marR="0" indent="-285750" algn="l" defTabSz="914400" rtl="0" fontAlgn="auto" latinLnBrk="0" hangingPunct="0">
              <a:lnSpc>
                <a:spcPct val="100000"/>
              </a:lnSpc>
              <a:spcBef>
                <a:spcPts val="0"/>
              </a:spcBef>
              <a:spcAft>
                <a:spcPts val="0"/>
              </a:spcAft>
              <a:buClr>
                <a:srgbClr val="0070C0"/>
              </a:buClr>
              <a:buSzTx/>
              <a:buFontTx/>
              <a:buChar char="-"/>
              <a:tabLst/>
            </a:pPr>
            <a:r>
              <a:rPr lang="en-US" sz="2200" dirty="0" smtClean="0">
                <a:solidFill>
                  <a:schemeClr val="tx1">
                    <a:lumMod val="65000"/>
                    <a:lumOff val="35000"/>
                  </a:schemeClr>
                </a:solidFill>
                <a:latin typeface="Garamond" panose="02020404030301010803" pitchFamily="18" charset="0"/>
              </a:rPr>
              <a:t>Volumes are associated with the lifecycle of pods</a:t>
            </a:r>
          </a:p>
          <a:p>
            <a:pPr marL="285750" marR="0" indent="-285750" algn="l" defTabSz="914400" rtl="0" fontAlgn="auto" latinLnBrk="0" hangingPunct="0">
              <a:lnSpc>
                <a:spcPct val="100000"/>
              </a:lnSpc>
              <a:spcBef>
                <a:spcPts val="0"/>
              </a:spcBef>
              <a:spcAft>
                <a:spcPts val="0"/>
              </a:spcAft>
              <a:buClr>
                <a:srgbClr val="0070C0"/>
              </a:buClr>
              <a:buSzTx/>
              <a:buFontTx/>
              <a:buChar char="-"/>
              <a:tabLst/>
            </a:pPr>
            <a:r>
              <a:rPr lang="en-US" sz="2200" dirty="0" smtClean="0">
                <a:solidFill>
                  <a:schemeClr val="tx1">
                    <a:lumMod val="65000"/>
                    <a:lumOff val="35000"/>
                  </a:schemeClr>
                </a:solidFill>
                <a:latin typeface="Garamond" panose="02020404030301010803" pitchFamily="18" charset="0"/>
              </a:rPr>
              <a:t>Directories in the host are exposed as volumes</a:t>
            </a:r>
          </a:p>
          <a:p>
            <a:pPr marL="285750" marR="0" indent="-285750" algn="l" defTabSz="914400" rtl="0" fontAlgn="auto" latinLnBrk="0" hangingPunct="0">
              <a:lnSpc>
                <a:spcPct val="100000"/>
              </a:lnSpc>
              <a:spcBef>
                <a:spcPts val="0"/>
              </a:spcBef>
              <a:spcAft>
                <a:spcPts val="0"/>
              </a:spcAft>
              <a:buClr>
                <a:srgbClr val="0070C0"/>
              </a:buClr>
              <a:buSzTx/>
              <a:buFontTx/>
              <a:buChar char="-"/>
              <a:tabLst/>
            </a:pPr>
            <a:r>
              <a:rPr lang="en-US" sz="2200" dirty="0" smtClean="0">
                <a:solidFill>
                  <a:schemeClr val="tx1">
                    <a:lumMod val="65000"/>
                    <a:lumOff val="35000"/>
                  </a:schemeClr>
                </a:solidFill>
                <a:latin typeface="Garamond" panose="02020404030301010803" pitchFamily="18" charset="0"/>
              </a:rPr>
              <a:t>Volumes may be based on variety storage </a:t>
            </a:r>
            <a:r>
              <a:rPr lang="en-US" sz="2200" dirty="0" err="1" smtClean="0">
                <a:solidFill>
                  <a:schemeClr val="tx1">
                    <a:lumMod val="65000"/>
                    <a:lumOff val="35000"/>
                  </a:schemeClr>
                </a:solidFill>
                <a:latin typeface="Garamond" panose="02020404030301010803" pitchFamily="18" charset="0"/>
              </a:rPr>
              <a:t>backends</a:t>
            </a:r>
            <a:endParaRPr lang="en-US" sz="2200" dirty="0" smtClean="0">
              <a:solidFill>
                <a:schemeClr val="tx1">
                  <a:lumMod val="65000"/>
                  <a:lumOff val="35000"/>
                </a:schemeClr>
              </a:solidFill>
              <a:latin typeface="Garamond" panose="02020404030301010803" pitchFamily="18" charset="0"/>
            </a:endParaRPr>
          </a:p>
          <a:p>
            <a:pPr marL="285750" marR="0" indent="-285750" algn="l" defTabSz="914400" rtl="0" fontAlgn="auto" latinLnBrk="0" hangingPunct="0">
              <a:lnSpc>
                <a:spcPct val="100000"/>
              </a:lnSpc>
              <a:spcBef>
                <a:spcPts val="0"/>
              </a:spcBef>
              <a:spcAft>
                <a:spcPts val="0"/>
              </a:spcAft>
              <a:buClr>
                <a:srgbClr val="0070C0"/>
              </a:buClr>
              <a:buSzTx/>
              <a:buFontTx/>
              <a:buChar char="-"/>
              <a:tabLst/>
            </a:pPr>
            <a:endParaRPr lang="en-US" sz="2200" dirty="0" smtClean="0">
              <a:solidFill>
                <a:schemeClr val="tx1">
                  <a:lumMod val="65000"/>
                  <a:lumOff val="35000"/>
                </a:schemeClr>
              </a:solidFill>
              <a:latin typeface="Garamond" panose="02020404030301010803" pitchFamily="18" charset="0"/>
            </a:endParaRPr>
          </a:p>
          <a:p>
            <a:pPr marL="285750" marR="0" indent="-285750" algn="l" defTabSz="914400" rtl="0" fontAlgn="auto" latinLnBrk="0" hangingPunct="0">
              <a:lnSpc>
                <a:spcPct val="100000"/>
              </a:lnSpc>
              <a:spcBef>
                <a:spcPts val="0"/>
              </a:spcBef>
              <a:spcAft>
                <a:spcPts val="0"/>
              </a:spcAft>
              <a:buClrTx/>
              <a:buSzTx/>
              <a:buFontTx/>
              <a:buChar char="-"/>
              <a:tabLst/>
            </a:pPr>
            <a:endParaRPr lang="en-US" sz="2200" dirty="0" smtClean="0">
              <a:solidFill>
                <a:schemeClr val="tx1">
                  <a:lumMod val="65000"/>
                  <a:lumOff val="35000"/>
                </a:schemeClr>
              </a:solidFill>
              <a:latin typeface="Garamond" panose="02020404030301010803" pitchFamily="18" charset="0"/>
            </a:endParaRPr>
          </a:p>
          <a:p>
            <a:pPr marL="285750" marR="0" indent="-285750" algn="l" defTabSz="914400" rtl="0" fontAlgn="auto" latinLnBrk="0" hangingPunct="0">
              <a:lnSpc>
                <a:spcPct val="100000"/>
              </a:lnSpc>
              <a:spcBef>
                <a:spcPts val="0"/>
              </a:spcBef>
              <a:spcAft>
                <a:spcPts val="0"/>
              </a:spcAft>
              <a:buClrTx/>
              <a:buSzTx/>
              <a:buFontTx/>
              <a:buChar char="-"/>
              <a:tabLst/>
            </a:pPr>
            <a:endParaRPr kumimoji="0" lang="en-US" sz="2200" b="0" i="0" u="none" strike="noStrike" cap="none" spc="0" normalizeH="0" baseline="0" dirty="0" smtClean="0">
              <a:ln>
                <a:noFill/>
              </a:ln>
              <a:solidFill>
                <a:schemeClr val="tx1">
                  <a:lumMod val="65000"/>
                  <a:lumOff val="35000"/>
                </a:schemeClr>
              </a:solidFill>
              <a:effectLst/>
              <a:uFillTx/>
              <a:latin typeface="Garamond" panose="02020404030301010803" pitchFamily="18" charset="0"/>
              <a:sym typeface="Calibri"/>
            </a:endParaRPr>
          </a:p>
        </p:txBody>
      </p:sp>
      <p:sp>
        <p:nvSpPr>
          <p:cNvPr id="16" name="Rectángulo 6"/>
          <p:cNvSpPr/>
          <p:nvPr/>
        </p:nvSpPr>
        <p:spPr>
          <a:xfrm>
            <a:off x="8744988" y="6316707"/>
            <a:ext cx="3447011" cy="556954"/>
          </a:xfrm>
          <a:custGeom>
            <a:avLst/>
            <a:gdLst/>
            <a:ahLst/>
            <a:cxnLst>
              <a:cxn ang="0">
                <a:pos x="wd2" y="hd2"/>
              </a:cxn>
              <a:cxn ang="5400000">
                <a:pos x="wd2" y="hd2"/>
              </a:cxn>
              <a:cxn ang="10800000">
                <a:pos x="wd2" y="hd2"/>
              </a:cxn>
              <a:cxn ang="16200000">
                <a:pos x="wd2" y="hd2"/>
              </a:cxn>
            </a:cxnLst>
            <a:rect l="0" t="0" r="r" b="b"/>
            <a:pathLst>
              <a:path w="21600" h="21600" extrusionOk="0">
                <a:moveTo>
                  <a:pt x="13439" y="322"/>
                </a:moveTo>
                <a:lnTo>
                  <a:pt x="21600" y="0"/>
                </a:lnTo>
                <a:lnTo>
                  <a:pt x="21600" y="21600"/>
                </a:lnTo>
                <a:lnTo>
                  <a:pt x="0" y="21278"/>
                </a:lnTo>
                <a:lnTo>
                  <a:pt x="13439" y="322"/>
                </a:lnTo>
                <a:close/>
              </a:path>
            </a:pathLst>
          </a:custGeom>
          <a:solidFill>
            <a:srgbClr val="0070C0"/>
          </a:solidFill>
          <a:ln w="12700">
            <a:miter lim="400000"/>
          </a:ln>
        </p:spPr>
        <p:txBody>
          <a:bodyPr lIns="45719" rIns="45719" anchor="ctr"/>
          <a:lstStyle/>
          <a:p>
            <a:pPr algn="ctr">
              <a:defRPr>
                <a:solidFill>
                  <a:srgbClr val="FFFFFF"/>
                </a:solidFill>
              </a:defRPr>
            </a:pPr>
            <a:endParaRPr/>
          </a:p>
        </p:txBody>
      </p:sp>
      <p:grpSp>
        <p:nvGrpSpPr>
          <p:cNvPr id="17" name="Group 16"/>
          <p:cNvGrpSpPr/>
          <p:nvPr/>
        </p:nvGrpSpPr>
        <p:grpSpPr>
          <a:xfrm>
            <a:off x="10331355" y="6316707"/>
            <a:ext cx="1861153" cy="555251"/>
            <a:chOff x="9523412" y="6029866"/>
            <a:chExt cx="1871091" cy="525780"/>
          </a:xfrm>
        </p:grpSpPr>
        <p:sp>
          <p:nvSpPr>
            <p:cNvPr id="18" name="object 10"/>
            <p:cNvSpPr/>
            <p:nvPr/>
          </p:nvSpPr>
          <p:spPr>
            <a:xfrm>
              <a:off x="9523412" y="6138070"/>
              <a:ext cx="1763268" cy="417576"/>
            </a:xfrm>
            <a:prstGeom prst="rect">
              <a:avLst/>
            </a:prstGeom>
            <a:blipFill>
              <a:blip r:embed="rId3" cstate="print"/>
              <a:stretch>
                <a:fillRect/>
              </a:stretch>
            </a:blipFill>
          </p:spPr>
          <p:txBody>
            <a:bodyPr wrap="square" lIns="0" tIns="0" rIns="0" bIns="0" rtlCol="0"/>
            <a:lstStyle/>
            <a:p>
              <a:endParaRPr/>
            </a:p>
          </p:txBody>
        </p:sp>
        <p:sp>
          <p:nvSpPr>
            <p:cNvPr id="19" name="object 12"/>
            <p:cNvSpPr/>
            <p:nvPr/>
          </p:nvSpPr>
          <p:spPr>
            <a:xfrm>
              <a:off x="11178857" y="6029866"/>
              <a:ext cx="215646" cy="216408"/>
            </a:xfrm>
            <a:prstGeom prst="rect">
              <a:avLst/>
            </a:prstGeom>
            <a:blipFill>
              <a:blip r:embed="rId4" cstate="print"/>
              <a:stretch>
                <a:fillRect/>
              </a:stretch>
            </a:blipFill>
          </p:spPr>
          <p:txBody>
            <a:bodyPr wrap="square" lIns="0" tIns="0" rIns="0" bIns="0" rtlCol="0"/>
            <a:lstStyle/>
            <a:p>
              <a:endParaRPr/>
            </a:p>
          </p:txBody>
        </p:sp>
      </p:grpSp>
      <p:sp>
        <p:nvSpPr>
          <p:cNvPr id="20" name="Content Placeholder 1"/>
          <p:cNvSpPr txBox="1"/>
          <p:nvPr/>
        </p:nvSpPr>
        <p:spPr>
          <a:xfrm>
            <a:off x="-13648" y="0"/>
            <a:ext cx="5609775" cy="523216"/>
          </a:xfrm>
          <a:prstGeom prst="rect">
            <a:avLst/>
          </a:prstGeom>
          <a:solidFill>
            <a:srgbClr val="0070C0"/>
          </a:solidFill>
          <a:ln/>
          <a:extLst>
            <a:ext uri="{C572A759-6A51-4108-AA02-DFA0A04FC94B}">
              <ma14:wrappingTextBoxFlag xmlns:ma14="http://schemas.microsoft.com/office/mac/drawingml/2011/main" xmlns="" val="1"/>
            </a:ext>
          </a:extLst>
        </p:spPr>
        <p:style>
          <a:lnRef idx="1">
            <a:schemeClr val="accent1"/>
          </a:lnRef>
          <a:fillRef idx="2">
            <a:schemeClr val="accent1"/>
          </a:fillRef>
          <a:effectRef idx="1">
            <a:schemeClr val="accent1"/>
          </a:effectRef>
          <a:fontRef idx="minor">
            <a:schemeClr val="dk1"/>
          </a:fontRef>
        </p:style>
        <p:txBody>
          <a:bodyPr wrap="square" lIns="60958" tIns="60958" rIns="60958" bIns="60958">
            <a:spAutoFit/>
          </a:bodyPr>
          <a:lstStyle>
            <a:lvl1pPr indent="609584" defTabSz="914378">
              <a:spcBef>
                <a:spcPts val="800"/>
              </a:spcBef>
              <a:defRPr sz="2600" cap="small">
                <a:solidFill>
                  <a:srgbClr val="F2F2F2"/>
                </a:solidFill>
                <a:latin typeface="Trebuchet MS"/>
                <a:ea typeface="Trebuchet MS"/>
                <a:cs typeface="Trebuchet MS"/>
                <a:sym typeface="Trebuchet MS"/>
              </a:defRPr>
            </a:lvl1pPr>
          </a:lstStyle>
          <a:p>
            <a:r>
              <a:rPr lang="en-US" b="1" dirty="0">
                <a:latin typeface="Garamond" panose="02020404030301010803" pitchFamily="18" charset="0"/>
              </a:rPr>
              <a:t>Storage with </a:t>
            </a:r>
            <a:r>
              <a:rPr lang="en-US" b="1" dirty="0" err="1">
                <a:latin typeface="Garamond" panose="02020404030301010803" pitchFamily="18" charset="0"/>
              </a:rPr>
              <a:t>Kubernetes</a:t>
            </a:r>
            <a:endParaRPr lang="en-US" b="1" dirty="0">
              <a:latin typeface="Garamond" panose="02020404030301010803" pitchFamily="18" charset="0"/>
            </a:endParaRPr>
          </a:p>
        </p:txBody>
      </p:sp>
    </p:spTree>
    <p:extLst>
      <p:ext uri="{BB962C8B-B14F-4D97-AF65-F5344CB8AC3E}">
        <p14:creationId xmlns:p14="http://schemas.microsoft.com/office/powerpoint/2010/main" val="577394876"/>
      </p:ext>
    </p:extLst>
  </p:cSld>
  <p:clrMapOvr>
    <a:masterClrMapping/>
  </p:clrMapOvr>
  <mc:AlternateContent xmlns:mc="http://schemas.openxmlformats.org/markup-compatibility/2006" xmlns:p14="http://schemas.microsoft.com/office/powerpoint/2010/main">
    <mc:Choice Requires="p14">
      <p:transition spd="slow" p14:dur="1200">
        <p:push dir="u"/>
      </p:transition>
    </mc:Choice>
    <mc:Fallback xmlns="">
      <p:transition spd="slow">
        <p:push dir="u"/>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 name="Rectángulo 6"/>
          <p:cNvSpPr/>
          <p:nvPr/>
        </p:nvSpPr>
        <p:spPr>
          <a:xfrm>
            <a:off x="1592073" y="-3081"/>
            <a:ext cx="3906482" cy="151478"/>
          </a:xfrm>
          <a:custGeom>
            <a:avLst/>
            <a:gdLst/>
            <a:ahLst/>
            <a:cxnLst>
              <a:cxn ang="0">
                <a:pos x="wd2" y="hd2"/>
              </a:cxn>
              <a:cxn ang="5400000">
                <a:pos x="wd2" y="hd2"/>
              </a:cxn>
              <a:cxn ang="10800000">
                <a:pos x="wd2" y="hd2"/>
              </a:cxn>
              <a:cxn ang="16200000">
                <a:pos x="wd2" y="hd2"/>
              </a:cxn>
            </a:cxnLst>
            <a:rect l="0" t="0" r="r" b="b"/>
            <a:pathLst>
              <a:path w="21600" h="21600" extrusionOk="0">
                <a:moveTo>
                  <a:pt x="5083" y="1624"/>
                </a:moveTo>
                <a:lnTo>
                  <a:pt x="13357" y="0"/>
                </a:lnTo>
                <a:cubicBezTo>
                  <a:pt x="15919" y="7367"/>
                  <a:pt x="19480" y="18203"/>
                  <a:pt x="21600" y="21108"/>
                </a:cubicBezTo>
                <a:lnTo>
                  <a:pt x="0" y="21600"/>
                </a:lnTo>
                <a:lnTo>
                  <a:pt x="5083" y="1624"/>
                </a:lnTo>
                <a:close/>
              </a:path>
            </a:pathLst>
          </a:custGeom>
          <a:solidFill>
            <a:srgbClr val="29C2EC"/>
          </a:solidFill>
          <a:ln w="12700">
            <a:miter lim="400000"/>
          </a:ln>
        </p:spPr>
        <p:txBody>
          <a:bodyPr lIns="45719" rIns="45719" anchor="ctr"/>
          <a:lstStyle/>
          <a:p>
            <a:pPr algn="ctr">
              <a:defRPr>
                <a:solidFill>
                  <a:srgbClr val="FFFFFF"/>
                </a:solidFill>
              </a:defRPr>
            </a:pPr>
            <a:endParaRPr/>
          </a:p>
        </p:txBody>
      </p:sp>
      <p:grpSp>
        <p:nvGrpSpPr>
          <p:cNvPr id="12" name="Group 11"/>
          <p:cNvGrpSpPr/>
          <p:nvPr/>
        </p:nvGrpSpPr>
        <p:grpSpPr>
          <a:xfrm>
            <a:off x="10681666" y="6318409"/>
            <a:ext cx="1347065" cy="526253"/>
            <a:chOff x="9523412" y="6029866"/>
            <a:chExt cx="1871091" cy="525780"/>
          </a:xfrm>
        </p:grpSpPr>
        <p:sp>
          <p:nvSpPr>
            <p:cNvPr id="13" name="object 10"/>
            <p:cNvSpPr/>
            <p:nvPr/>
          </p:nvSpPr>
          <p:spPr>
            <a:xfrm>
              <a:off x="9523412" y="6138070"/>
              <a:ext cx="1763268" cy="417576"/>
            </a:xfrm>
            <a:prstGeom prst="rect">
              <a:avLst/>
            </a:prstGeom>
            <a:blipFill>
              <a:blip r:embed="rId3" cstate="print"/>
              <a:stretch>
                <a:fillRect/>
              </a:stretch>
            </a:blipFill>
          </p:spPr>
          <p:txBody>
            <a:bodyPr wrap="square" lIns="0" tIns="0" rIns="0" bIns="0" rtlCol="0"/>
            <a:lstStyle/>
            <a:p>
              <a:endParaRPr/>
            </a:p>
          </p:txBody>
        </p:sp>
        <p:sp>
          <p:nvSpPr>
            <p:cNvPr id="14" name="object 12"/>
            <p:cNvSpPr/>
            <p:nvPr/>
          </p:nvSpPr>
          <p:spPr>
            <a:xfrm>
              <a:off x="11178857" y="6029866"/>
              <a:ext cx="215646" cy="216408"/>
            </a:xfrm>
            <a:prstGeom prst="rect">
              <a:avLst/>
            </a:prstGeom>
            <a:blipFill>
              <a:blip r:embed="rId4" cstate="print"/>
              <a:stretch>
                <a:fillRect/>
              </a:stretch>
            </a:blipFill>
          </p:spPr>
          <p:txBody>
            <a:bodyPr wrap="square" lIns="0" tIns="0" rIns="0" bIns="0" rtlCol="0"/>
            <a:lstStyle/>
            <a:p>
              <a:endParaRPr/>
            </a:p>
          </p:txBody>
        </p:sp>
      </p:grpSp>
      <p:sp>
        <p:nvSpPr>
          <p:cNvPr id="2" name="TextBox 1"/>
          <p:cNvSpPr txBox="1"/>
          <p:nvPr/>
        </p:nvSpPr>
        <p:spPr>
          <a:xfrm>
            <a:off x="377371" y="564077"/>
            <a:ext cx="11651360" cy="364715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en-US" sz="2100" dirty="0">
                <a:solidFill>
                  <a:schemeClr val="tx1">
                    <a:lumMod val="65000"/>
                    <a:lumOff val="35000"/>
                  </a:schemeClr>
                </a:solidFill>
                <a:latin typeface="Garamond" panose="02020404030301010803" pitchFamily="18" charset="0"/>
              </a:rPr>
              <a:t>Developers “ask” for the resources they need to run their applications through a declarative mechanism, typically described in YAML or JSON. </a:t>
            </a:r>
            <a:endParaRPr lang="en-US" sz="2100" dirty="0" smtClean="0">
              <a:solidFill>
                <a:schemeClr val="tx1">
                  <a:lumMod val="65000"/>
                  <a:lumOff val="35000"/>
                </a:schemeClr>
              </a:solidFill>
              <a:latin typeface="Garamond" panose="02020404030301010803" pitchFamily="18" charset="0"/>
            </a:endParaRPr>
          </a:p>
          <a:p>
            <a:endParaRPr lang="en-US" sz="2100" dirty="0">
              <a:solidFill>
                <a:schemeClr val="tx1">
                  <a:lumMod val="65000"/>
                  <a:lumOff val="35000"/>
                </a:schemeClr>
              </a:solidFill>
              <a:latin typeface="Garamond" panose="02020404030301010803" pitchFamily="18" charset="0"/>
            </a:endParaRPr>
          </a:p>
          <a:p>
            <a:r>
              <a:rPr lang="en-US" sz="2100" dirty="0" smtClean="0">
                <a:solidFill>
                  <a:schemeClr val="tx1">
                    <a:lumMod val="65000"/>
                    <a:lumOff val="35000"/>
                  </a:schemeClr>
                </a:solidFill>
                <a:latin typeface="Garamond" panose="02020404030301010803" pitchFamily="18" charset="0"/>
              </a:rPr>
              <a:t>The </a:t>
            </a:r>
            <a:r>
              <a:rPr lang="en-US" sz="2100" dirty="0">
                <a:solidFill>
                  <a:schemeClr val="tx1">
                    <a:lumMod val="65000"/>
                    <a:lumOff val="35000"/>
                  </a:schemeClr>
                </a:solidFill>
                <a:latin typeface="Garamond" panose="02020404030301010803" pitchFamily="18" charset="0"/>
              </a:rPr>
              <a:t>Kubernetes master is responsible for ensuring that the appropriate resources are selected as requested by the developers</a:t>
            </a:r>
            <a:r>
              <a:rPr lang="en-US" sz="2100" dirty="0" smtClean="0">
                <a:solidFill>
                  <a:schemeClr val="tx1">
                    <a:lumMod val="65000"/>
                    <a:lumOff val="35000"/>
                  </a:schemeClr>
                </a:solidFill>
                <a:latin typeface="Garamond" panose="02020404030301010803" pitchFamily="18" charset="0"/>
              </a:rPr>
              <a:t>.</a:t>
            </a:r>
            <a:endParaRPr lang="en-US" sz="2100" dirty="0">
              <a:solidFill>
                <a:schemeClr val="tx1">
                  <a:lumMod val="65000"/>
                  <a:lumOff val="35000"/>
                </a:schemeClr>
              </a:solidFill>
              <a:latin typeface="Garamond" panose="02020404030301010803" pitchFamily="18" charset="0"/>
            </a:endParaRPr>
          </a:p>
          <a:p>
            <a:r>
              <a:rPr lang="en-US" sz="2100" dirty="0">
                <a:solidFill>
                  <a:schemeClr val="tx1">
                    <a:lumMod val="65000"/>
                    <a:lumOff val="35000"/>
                  </a:schemeClr>
                </a:solidFill>
                <a:latin typeface="Garamond" panose="02020404030301010803" pitchFamily="18" charset="0"/>
              </a:rPr>
              <a:t>But before it can do that, the administrators will need to provision the required compute, storage, and networking capacity</a:t>
            </a:r>
            <a:r>
              <a:rPr lang="en-US" sz="2100" dirty="0" smtClean="0">
                <a:solidFill>
                  <a:schemeClr val="tx1">
                    <a:lumMod val="65000"/>
                    <a:lumOff val="35000"/>
                  </a:schemeClr>
                </a:solidFill>
                <a:latin typeface="Garamond" panose="02020404030301010803" pitchFamily="18" charset="0"/>
              </a:rPr>
              <a:t>.</a:t>
            </a:r>
            <a:r>
              <a:rPr lang="en-US" sz="2100" dirty="0">
                <a:solidFill>
                  <a:schemeClr val="tx1">
                    <a:lumMod val="65000"/>
                    <a:lumOff val="35000"/>
                  </a:schemeClr>
                </a:solidFill>
                <a:latin typeface="Garamond" panose="02020404030301010803" pitchFamily="18" charset="0"/>
              </a:rPr>
              <a:t>  Unlike volumes, persistent volumes are not associated with any specific pod or containers when they are created. They are pre-provisioned storage resources that can be used by developers during the creation of a pod. Once persistence volumes (</a:t>
            </a:r>
            <a:r>
              <a:rPr lang="en-US" sz="2100" b="1" dirty="0">
                <a:solidFill>
                  <a:schemeClr val="tx1">
                    <a:lumMod val="65000"/>
                    <a:lumOff val="35000"/>
                  </a:schemeClr>
                </a:solidFill>
                <a:latin typeface="Garamond" panose="02020404030301010803" pitchFamily="18" charset="0"/>
              </a:rPr>
              <a:t>PersistentVolume</a:t>
            </a:r>
            <a:r>
              <a:rPr lang="en-US" sz="2100" dirty="0">
                <a:solidFill>
                  <a:schemeClr val="tx1">
                    <a:lumMod val="65000"/>
                    <a:lumOff val="35000"/>
                  </a:schemeClr>
                </a:solidFill>
                <a:latin typeface="Garamond" panose="02020404030301010803" pitchFamily="18" charset="0"/>
              </a:rPr>
              <a:t>) are provisioned by administrators, developers create a claim (</a:t>
            </a:r>
            <a:r>
              <a:rPr lang="en-US" sz="2100" b="1" dirty="0" err="1">
                <a:solidFill>
                  <a:schemeClr val="tx1">
                    <a:lumMod val="65000"/>
                    <a:lumOff val="35000"/>
                  </a:schemeClr>
                </a:solidFill>
                <a:latin typeface="Garamond" panose="02020404030301010803" pitchFamily="18" charset="0"/>
              </a:rPr>
              <a:t>PersistentVolumeClaim</a:t>
            </a:r>
            <a:r>
              <a:rPr lang="en-US" sz="2100" dirty="0">
                <a:solidFill>
                  <a:schemeClr val="tx1">
                    <a:lumMod val="65000"/>
                    <a:lumOff val="35000"/>
                  </a:schemeClr>
                </a:solidFill>
                <a:latin typeface="Garamond" panose="02020404030301010803" pitchFamily="18" charset="0"/>
              </a:rPr>
              <a:t>) to start consuming the storage resources exposed as persistent volumes.</a:t>
            </a:r>
          </a:p>
        </p:txBody>
      </p:sp>
      <p:pic>
        <p:nvPicPr>
          <p:cNvPr id="5" name="Picture 4"/>
          <p:cNvPicPr>
            <a:picLocks noChangeAspect="1"/>
          </p:cNvPicPr>
          <p:nvPr/>
        </p:nvPicPr>
        <p:blipFill rotWithShape="1">
          <a:blip r:embed="rId5">
            <a:extLst>
              <a:ext uri="{28A0092B-C50C-407E-A947-70E740481C1C}">
                <a14:useLocalDpi xmlns:a14="http://schemas.microsoft.com/office/drawing/2010/main" val="0"/>
              </a:ext>
            </a:extLst>
          </a:blip>
          <a:srcRect t="6417"/>
          <a:stretch/>
        </p:blipFill>
        <p:spPr>
          <a:xfrm>
            <a:off x="2759016" y="4107305"/>
            <a:ext cx="6604000" cy="2737357"/>
          </a:xfrm>
          <a:prstGeom prst="rect">
            <a:avLst/>
          </a:prstGeom>
        </p:spPr>
      </p:pic>
      <p:sp>
        <p:nvSpPr>
          <p:cNvPr id="16" name="Rectángulo 6"/>
          <p:cNvSpPr/>
          <p:nvPr/>
        </p:nvSpPr>
        <p:spPr>
          <a:xfrm>
            <a:off x="8744988" y="6316707"/>
            <a:ext cx="3447011" cy="556954"/>
          </a:xfrm>
          <a:custGeom>
            <a:avLst/>
            <a:gdLst/>
            <a:ahLst/>
            <a:cxnLst>
              <a:cxn ang="0">
                <a:pos x="wd2" y="hd2"/>
              </a:cxn>
              <a:cxn ang="5400000">
                <a:pos x="wd2" y="hd2"/>
              </a:cxn>
              <a:cxn ang="10800000">
                <a:pos x="wd2" y="hd2"/>
              </a:cxn>
              <a:cxn ang="16200000">
                <a:pos x="wd2" y="hd2"/>
              </a:cxn>
            </a:cxnLst>
            <a:rect l="0" t="0" r="r" b="b"/>
            <a:pathLst>
              <a:path w="21600" h="21600" extrusionOk="0">
                <a:moveTo>
                  <a:pt x="13439" y="322"/>
                </a:moveTo>
                <a:lnTo>
                  <a:pt x="21600" y="0"/>
                </a:lnTo>
                <a:lnTo>
                  <a:pt x="21600" y="21600"/>
                </a:lnTo>
                <a:lnTo>
                  <a:pt x="0" y="21278"/>
                </a:lnTo>
                <a:lnTo>
                  <a:pt x="13439" y="322"/>
                </a:lnTo>
                <a:close/>
              </a:path>
            </a:pathLst>
          </a:custGeom>
          <a:solidFill>
            <a:srgbClr val="0070C0"/>
          </a:solidFill>
          <a:ln w="12700">
            <a:miter lim="400000"/>
          </a:ln>
        </p:spPr>
        <p:txBody>
          <a:bodyPr lIns="45719" rIns="45719" anchor="ctr"/>
          <a:lstStyle/>
          <a:p>
            <a:pPr algn="ctr">
              <a:defRPr>
                <a:solidFill>
                  <a:srgbClr val="FFFFFF"/>
                </a:solidFill>
              </a:defRPr>
            </a:pPr>
            <a:endParaRPr/>
          </a:p>
        </p:txBody>
      </p:sp>
      <p:grpSp>
        <p:nvGrpSpPr>
          <p:cNvPr id="17" name="Group 16"/>
          <p:cNvGrpSpPr/>
          <p:nvPr/>
        </p:nvGrpSpPr>
        <p:grpSpPr>
          <a:xfrm>
            <a:off x="10331355" y="6316707"/>
            <a:ext cx="1861153" cy="555251"/>
            <a:chOff x="9523412" y="6029866"/>
            <a:chExt cx="1871091" cy="525780"/>
          </a:xfrm>
        </p:grpSpPr>
        <p:sp>
          <p:nvSpPr>
            <p:cNvPr id="18" name="object 10"/>
            <p:cNvSpPr/>
            <p:nvPr/>
          </p:nvSpPr>
          <p:spPr>
            <a:xfrm>
              <a:off x="9523412" y="6138070"/>
              <a:ext cx="1763268" cy="417576"/>
            </a:xfrm>
            <a:prstGeom prst="rect">
              <a:avLst/>
            </a:prstGeom>
            <a:blipFill>
              <a:blip r:embed="rId3" cstate="print"/>
              <a:stretch>
                <a:fillRect/>
              </a:stretch>
            </a:blipFill>
          </p:spPr>
          <p:txBody>
            <a:bodyPr wrap="square" lIns="0" tIns="0" rIns="0" bIns="0" rtlCol="0"/>
            <a:lstStyle/>
            <a:p>
              <a:endParaRPr/>
            </a:p>
          </p:txBody>
        </p:sp>
        <p:sp>
          <p:nvSpPr>
            <p:cNvPr id="19" name="object 12"/>
            <p:cNvSpPr/>
            <p:nvPr/>
          </p:nvSpPr>
          <p:spPr>
            <a:xfrm>
              <a:off x="11178857" y="6029866"/>
              <a:ext cx="215646" cy="216408"/>
            </a:xfrm>
            <a:prstGeom prst="rect">
              <a:avLst/>
            </a:prstGeom>
            <a:blipFill>
              <a:blip r:embed="rId4" cstate="print"/>
              <a:stretch>
                <a:fillRect/>
              </a:stretch>
            </a:blipFill>
          </p:spPr>
          <p:txBody>
            <a:bodyPr wrap="square" lIns="0" tIns="0" rIns="0" bIns="0" rtlCol="0"/>
            <a:lstStyle/>
            <a:p>
              <a:endParaRPr/>
            </a:p>
          </p:txBody>
        </p:sp>
      </p:grpSp>
      <p:sp>
        <p:nvSpPr>
          <p:cNvPr id="20" name="Content Placeholder 1"/>
          <p:cNvSpPr txBox="1"/>
          <p:nvPr/>
        </p:nvSpPr>
        <p:spPr>
          <a:xfrm>
            <a:off x="0" y="0"/>
            <a:ext cx="5609775" cy="523216"/>
          </a:xfrm>
          <a:prstGeom prst="rect">
            <a:avLst/>
          </a:prstGeom>
          <a:solidFill>
            <a:srgbClr val="0070C0"/>
          </a:solidFill>
          <a:ln/>
          <a:extLst>
            <a:ext uri="{C572A759-6A51-4108-AA02-DFA0A04FC94B}">
              <ma14:wrappingTextBoxFlag xmlns:ma14="http://schemas.microsoft.com/office/mac/drawingml/2011/main" xmlns="" val="1"/>
            </a:ext>
          </a:extLst>
        </p:spPr>
        <p:style>
          <a:lnRef idx="1">
            <a:schemeClr val="accent1"/>
          </a:lnRef>
          <a:fillRef idx="2">
            <a:schemeClr val="accent1"/>
          </a:fillRef>
          <a:effectRef idx="1">
            <a:schemeClr val="accent1"/>
          </a:effectRef>
          <a:fontRef idx="minor">
            <a:schemeClr val="dk1"/>
          </a:fontRef>
        </p:style>
        <p:txBody>
          <a:bodyPr wrap="square" lIns="60958" tIns="60958" rIns="60958" bIns="60958">
            <a:spAutoFit/>
          </a:bodyPr>
          <a:lstStyle>
            <a:lvl1pPr indent="609584" defTabSz="914378">
              <a:spcBef>
                <a:spcPts val="800"/>
              </a:spcBef>
              <a:defRPr sz="2600" cap="small">
                <a:solidFill>
                  <a:srgbClr val="F2F2F2"/>
                </a:solidFill>
                <a:latin typeface="Trebuchet MS"/>
                <a:ea typeface="Trebuchet MS"/>
                <a:cs typeface="Trebuchet MS"/>
                <a:sym typeface="Trebuchet MS"/>
              </a:defRPr>
            </a:lvl1pPr>
          </a:lstStyle>
          <a:p>
            <a:r>
              <a:rPr lang="en-US" b="1" dirty="0">
                <a:latin typeface="Garamond" panose="02020404030301010803" pitchFamily="18" charset="0"/>
              </a:rPr>
              <a:t>Storage with </a:t>
            </a:r>
            <a:r>
              <a:rPr lang="en-US" b="1" dirty="0" err="1">
                <a:latin typeface="Garamond" panose="02020404030301010803" pitchFamily="18" charset="0"/>
              </a:rPr>
              <a:t>Kubernetes</a:t>
            </a:r>
            <a:endParaRPr lang="en-US" b="1" dirty="0">
              <a:latin typeface="Garamond" panose="02020404030301010803" pitchFamily="18" charset="0"/>
            </a:endParaRPr>
          </a:p>
        </p:txBody>
      </p:sp>
    </p:spTree>
    <p:extLst>
      <p:ext uri="{BB962C8B-B14F-4D97-AF65-F5344CB8AC3E}">
        <p14:creationId xmlns:p14="http://schemas.microsoft.com/office/powerpoint/2010/main" val="917518072"/>
      </p:ext>
    </p:extLst>
  </p:cSld>
  <p:clrMapOvr>
    <a:masterClrMapping/>
  </p:clrMapOvr>
  <mc:AlternateContent xmlns:mc="http://schemas.openxmlformats.org/markup-compatibility/2006" xmlns:p14="http://schemas.microsoft.com/office/powerpoint/2010/main">
    <mc:Choice Requires="p14">
      <p:transition spd="slow" p14:dur="1200">
        <p:push dir="u"/>
      </p:transition>
    </mc:Choice>
    <mc:Fallback xmlns="">
      <p:transition spd="slow">
        <p:push dir="u"/>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 name="Rectángulo 6"/>
          <p:cNvSpPr/>
          <p:nvPr/>
        </p:nvSpPr>
        <p:spPr>
          <a:xfrm>
            <a:off x="1592073" y="-3081"/>
            <a:ext cx="3906482" cy="151478"/>
          </a:xfrm>
          <a:custGeom>
            <a:avLst/>
            <a:gdLst/>
            <a:ahLst/>
            <a:cxnLst>
              <a:cxn ang="0">
                <a:pos x="wd2" y="hd2"/>
              </a:cxn>
              <a:cxn ang="5400000">
                <a:pos x="wd2" y="hd2"/>
              </a:cxn>
              <a:cxn ang="10800000">
                <a:pos x="wd2" y="hd2"/>
              </a:cxn>
              <a:cxn ang="16200000">
                <a:pos x="wd2" y="hd2"/>
              </a:cxn>
            </a:cxnLst>
            <a:rect l="0" t="0" r="r" b="b"/>
            <a:pathLst>
              <a:path w="21600" h="21600" extrusionOk="0">
                <a:moveTo>
                  <a:pt x="5083" y="1624"/>
                </a:moveTo>
                <a:lnTo>
                  <a:pt x="13357" y="0"/>
                </a:lnTo>
                <a:cubicBezTo>
                  <a:pt x="15919" y="7367"/>
                  <a:pt x="19480" y="18203"/>
                  <a:pt x="21600" y="21108"/>
                </a:cubicBezTo>
                <a:lnTo>
                  <a:pt x="0" y="21600"/>
                </a:lnTo>
                <a:lnTo>
                  <a:pt x="5083" y="1624"/>
                </a:lnTo>
                <a:close/>
              </a:path>
            </a:pathLst>
          </a:custGeom>
          <a:solidFill>
            <a:srgbClr val="29C2EC"/>
          </a:solidFill>
          <a:ln w="12700">
            <a:miter lim="400000"/>
          </a:ln>
        </p:spPr>
        <p:txBody>
          <a:bodyPr lIns="45719" rIns="45719" anchor="ctr"/>
          <a:lstStyle/>
          <a:p>
            <a:pPr algn="ctr">
              <a:defRPr>
                <a:solidFill>
                  <a:srgbClr val="FFFFFF"/>
                </a:solidFill>
              </a:defRPr>
            </a:pPr>
            <a:endParaRPr/>
          </a:p>
        </p:txBody>
      </p:sp>
      <p:grpSp>
        <p:nvGrpSpPr>
          <p:cNvPr id="12" name="Group 11"/>
          <p:cNvGrpSpPr/>
          <p:nvPr/>
        </p:nvGrpSpPr>
        <p:grpSpPr>
          <a:xfrm>
            <a:off x="10681666" y="6318409"/>
            <a:ext cx="1347065" cy="526253"/>
            <a:chOff x="9523412" y="6029866"/>
            <a:chExt cx="1871091" cy="525780"/>
          </a:xfrm>
        </p:grpSpPr>
        <p:sp>
          <p:nvSpPr>
            <p:cNvPr id="13" name="object 10"/>
            <p:cNvSpPr/>
            <p:nvPr/>
          </p:nvSpPr>
          <p:spPr>
            <a:xfrm>
              <a:off x="9523412" y="6138070"/>
              <a:ext cx="1763268" cy="417576"/>
            </a:xfrm>
            <a:prstGeom prst="rect">
              <a:avLst/>
            </a:prstGeom>
            <a:blipFill>
              <a:blip r:embed="rId3" cstate="print"/>
              <a:stretch>
                <a:fillRect/>
              </a:stretch>
            </a:blipFill>
          </p:spPr>
          <p:txBody>
            <a:bodyPr wrap="square" lIns="0" tIns="0" rIns="0" bIns="0" rtlCol="0"/>
            <a:lstStyle/>
            <a:p>
              <a:endParaRPr/>
            </a:p>
          </p:txBody>
        </p:sp>
        <p:sp>
          <p:nvSpPr>
            <p:cNvPr id="14" name="object 12"/>
            <p:cNvSpPr/>
            <p:nvPr/>
          </p:nvSpPr>
          <p:spPr>
            <a:xfrm>
              <a:off x="11178857" y="6029866"/>
              <a:ext cx="215646" cy="216408"/>
            </a:xfrm>
            <a:prstGeom prst="rect">
              <a:avLst/>
            </a:prstGeom>
            <a:blipFill>
              <a:blip r:embed="rId4" cstate="print"/>
              <a:stretch>
                <a:fillRect/>
              </a:stretch>
            </a:blipFill>
          </p:spPr>
          <p:txBody>
            <a:bodyPr wrap="square" lIns="0" tIns="0" rIns="0" bIns="0" rtlCol="0"/>
            <a:lstStyle/>
            <a:p>
              <a:endParaRPr/>
            </a:p>
          </p:txBody>
        </p:sp>
      </p:grpSp>
      <p:graphicFrame>
        <p:nvGraphicFramePr>
          <p:cNvPr id="15" name="Diagram 14"/>
          <p:cNvGraphicFramePr/>
          <p:nvPr>
            <p:extLst>
              <p:ext uri="{D42A27DB-BD31-4B8C-83A1-F6EECF244321}">
                <p14:modId xmlns:p14="http://schemas.microsoft.com/office/powerpoint/2010/main" val="1654867764"/>
              </p:ext>
            </p:extLst>
          </p:nvPr>
        </p:nvGraphicFramePr>
        <p:xfrm>
          <a:off x="840711" y="1193239"/>
          <a:ext cx="10507826" cy="4929769"/>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17" name="Rectángulo 6"/>
          <p:cNvSpPr/>
          <p:nvPr/>
        </p:nvSpPr>
        <p:spPr>
          <a:xfrm>
            <a:off x="8744988" y="6316707"/>
            <a:ext cx="3447011" cy="556954"/>
          </a:xfrm>
          <a:custGeom>
            <a:avLst/>
            <a:gdLst/>
            <a:ahLst/>
            <a:cxnLst>
              <a:cxn ang="0">
                <a:pos x="wd2" y="hd2"/>
              </a:cxn>
              <a:cxn ang="5400000">
                <a:pos x="wd2" y="hd2"/>
              </a:cxn>
              <a:cxn ang="10800000">
                <a:pos x="wd2" y="hd2"/>
              </a:cxn>
              <a:cxn ang="16200000">
                <a:pos x="wd2" y="hd2"/>
              </a:cxn>
            </a:cxnLst>
            <a:rect l="0" t="0" r="r" b="b"/>
            <a:pathLst>
              <a:path w="21600" h="21600" extrusionOk="0">
                <a:moveTo>
                  <a:pt x="13439" y="322"/>
                </a:moveTo>
                <a:lnTo>
                  <a:pt x="21600" y="0"/>
                </a:lnTo>
                <a:lnTo>
                  <a:pt x="21600" y="21600"/>
                </a:lnTo>
                <a:lnTo>
                  <a:pt x="0" y="21278"/>
                </a:lnTo>
                <a:lnTo>
                  <a:pt x="13439" y="322"/>
                </a:lnTo>
                <a:close/>
              </a:path>
            </a:pathLst>
          </a:custGeom>
          <a:solidFill>
            <a:srgbClr val="0070C0"/>
          </a:solidFill>
          <a:ln w="12700">
            <a:miter lim="400000"/>
          </a:ln>
        </p:spPr>
        <p:txBody>
          <a:bodyPr lIns="45719" rIns="45719" anchor="ctr"/>
          <a:lstStyle/>
          <a:p>
            <a:pPr algn="ctr">
              <a:defRPr>
                <a:solidFill>
                  <a:srgbClr val="FFFFFF"/>
                </a:solidFill>
              </a:defRPr>
            </a:pPr>
            <a:endParaRPr/>
          </a:p>
        </p:txBody>
      </p:sp>
      <p:grpSp>
        <p:nvGrpSpPr>
          <p:cNvPr id="18" name="Group 17"/>
          <p:cNvGrpSpPr/>
          <p:nvPr/>
        </p:nvGrpSpPr>
        <p:grpSpPr>
          <a:xfrm>
            <a:off x="10331355" y="6316707"/>
            <a:ext cx="1861153" cy="555251"/>
            <a:chOff x="9523412" y="6029866"/>
            <a:chExt cx="1871091" cy="525780"/>
          </a:xfrm>
        </p:grpSpPr>
        <p:sp>
          <p:nvSpPr>
            <p:cNvPr id="19" name="object 10"/>
            <p:cNvSpPr/>
            <p:nvPr/>
          </p:nvSpPr>
          <p:spPr>
            <a:xfrm>
              <a:off x="9523412" y="6138070"/>
              <a:ext cx="1763268" cy="417576"/>
            </a:xfrm>
            <a:prstGeom prst="rect">
              <a:avLst/>
            </a:prstGeom>
            <a:blipFill>
              <a:blip r:embed="rId3" cstate="print"/>
              <a:stretch>
                <a:fillRect/>
              </a:stretch>
            </a:blipFill>
          </p:spPr>
          <p:txBody>
            <a:bodyPr wrap="square" lIns="0" tIns="0" rIns="0" bIns="0" rtlCol="0"/>
            <a:lstStyle/>
            <a:p>
              <a:endParaRPr/>
            </a:p>
          </p:txBody>
        </p:sp>
        <p:sp>
          <p:nvSpPr>
            <p:cNvPr id="20" name="object 12"/>
            <p:cNvSpPr/>
            <p:nvPr/>
          </p:nvSpPr>
          <p:spPr>
            <a:xfrm>
              <a:off x="11178857" y="6029866"/>
              <a:ext cx="215646" cy="216408"/>
            </a:xfrm>
            <a:prstGeom prst="rect">
              <a:avLst/>
            </a:prstGeom>
            <a:blipFill>
              <a:blip r:embed="rId4" cstate="print"/>
              <a:stretch>
                <a:fillRect/>
              </a:stretch>
            </a:blipFill>
          </p:spPr>
          <p:txBody>
            <a:bodyPr wrap="square" lIns="0" tIns="0" rIns="0" bIns="0" rtlCol="0"/>
            <a:lstStyle/>
            <a:p>
              <a:endParaRPr/>
            </a:p>
          </p:txBody>
        </p:sp>
      </p:grpSp>
      <p:sp>
        <p:nvSpPr>
          <p:cNvPr id="21" name="Content Placeholder 1"/>
          <p:cNvSpPr txBox="1"/>
          <p:nvPr/>
        </p:nvSpPr>
        <p:spPr>
          <a:xfrm>
            <a:off x="-13648" y="0"/>
            <a:ext cx="5609775" cy="523216"/>
          </a:xfrm>
          <a:prstGeom prst="rect">
            <a:avLst/>
          </a:prstGeom>
          <a:solidFill>
            <a:srgbClr val="0070C0"/>
          </a:solidFill>
          <a:ln/>
          <a:extLst>
            <a:ext uri="{C572A759-6A51-4108-AA02-DFA0A04FC94B}">
              <ma14:wrappingTextBoxFlag xmlns:ma14="http://schemas.microsoft.com/office/mac/drawingml/2011/main" xmlns="" val="1"/>
            </a:ext>
          </a:extLst>
        </p:spPr>
        <p:style>
          <a:lnRef idx="1">
            <a:schemeClr val="accent1"/>
          </a:lnRef>
          <a:fillRef idx="2">
            <a:schemeClr val="accent1"/>
          </a:fillRef>
          <a:effectRef idx="1">
            <a:schemeClr val="accent1"/>
          </a:effectRef>
          <a:fontRef idx="minor">
            <a:schemeClr val="dk1"/>
          </a:fontRef>
        </p:style>
        <p:txBody>
          <a:bodyPr wrap="square" lIns="60958" tIns="60958" rIns="60958" bIns="60958">
            <a:spAutoFit/>
          </a:bodyPr>
          <a:lstStyle>
            <a:lvl1pPr indent="609584" defTabSz="914378">
              <a:spcBef>
                <a:spcPts val="800"/>
              </a:spcBef>
              <a:defRPr sz="2600" cap="small">
                <a:solidFill>
                  <a:srgbClr val="F2F2F2"/>
                </a:solidFill>
                <a:latin typeface="Trebuchet MS"/>
                <a:ea typeface="Trebuchet MS"/>
                <a:cs typeface="Trebuchet MS"/>
                <a:sym typeface="Trebuchet MS"/>
              </a:defRPr>
            </a:lvl1pPr>
          </a:lstStyle>
          <a:p>
            <a:r>
              <a:rPr lang="en-US" b="1" dirty="0">
                <a:latin typeface="Garamond" panose="02020404030301010803" pitchFamily="18" charset="0"/>
              </a:rPr>
              <a:t>Storage with </a:t>
            </a:r>
            <a:r>
              <a:rPr lang="en-US" b="1" dirty="0" err="1">
                <a:latin typeface="Garamond" panose="02020404030301010803" pitchFamily="18" charset="0"/>
              </a:rPr>
              <a:t>Kubernetes</a:t>
            </a:r>
            <a:endParaRPr lang="en-US" b="1" dirty="0">
              <a:latin typeface="Garamond" panose="02020404030301010803" pitchFamily="18" charset="0"/>
            </a:endParaRPr>
          </a:p>
        </p:txBody>
      </p:sp>
    </p:spTree>
    <p:extLst>
      <p:ext uri="{BB962C8B-B14F-4D97-AF65-F5344CB8AC3E}">
        <p14:creationId xmlns:p14="http://schemas.microsoft.com/office/powerpoint/2010/main" val="57392425"/>
      </p:ext>
    </p:extLst>
  </p:cSld>
  <p:clrMapOvr>
    <a:masterClrMapping/>
  </p:clrMapOvr>
  <mc:AlternateContent xmlns:mc="http://schemas.openxmlformats.org/markup-compatibility/2006" xmlns:p14="http://schemas.microsoft.com/office/powerpoint/2010/main">
    <mc:Choice Requires="p14">
      <p:transition spd="slow" p14:dur="1200">
        <p:push dir="u"/>
      </p:transition>
    </mc:Choice>
    <mc:Fallback xmlns="">
      <p:transition spd="slow">
        <p:push dir="u"/>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 name="Rectángulo 6"/>
          <p:cNvSpPr/>
          <p:nvPr/>
        </p:nvSpPr>
        <p:spPr>
          <a:xfrm>
            <a:off x="1592073" y="-3081"/>
            <a:ext cx="3906482" cy="151478"/>
          </a:xfrm>
          <a:custGeom>
            <a:avLst/>
            <a:gdLst/>
            <a:ahLst/>
            <a:cxnLst>
              <a:cxn ang="0">
                <a:pos x="wd2" y="hd2"/>
              </a:cxn>
              <a:cxn ang="5400000">
                <a:pos x="wd2" y="hd2"/>
              </a:cxn>
              <a:cxn ang="10800000">
                <a:pos x="wd2" y="hd2"/>
              </a:cxn>
              <a:cxn ang="16200000">
                <a:pos x="wd2" y="hd2"/>
              </a:cxn>
            </a:cxnLst>
            <a:rect l="0" t="0" r="r" b="b"/>
            <a:pathLst>
              <a:path w="21600" h="21600" extrusionOk="0">
                <a:moveTo>
                  <a:pt x="5083" y="1624"/>
                </a:moveTo>
                <a:lnTo>
                  <a:pt x="13357" y="0"/>
                </a:lnTo>
                <a:cubicBezTo>
                  <a:pt x="15919" y="7367"/>
                  <a:pt x="19480" y="18203"/>
                  <a:pt x="21600" y="21108"/>
                </a:cubicBezTo>
                <a:lnTo>
                  <a:pt x="0" y="21600"/>
                </a:lnTo>
                <a:lnTo>
                  <a:pt x="5083" y="1624"/>
                </a:lnTo>
                <a:close/>
              </a:path>
            </a:pathLst>
          </a:custGeom>
          <a:solidFill>
            <a:srgbClr val="29C2EC"/>
          </a:solidFill>
          <a:ln w="12700">
            <a:miter lim="400000"/>
          </a:ln>
        </p:spPr>
        <p:txBody>
          <a:bodyPr lIns="45719" rIns="45719" anchor="ctr"/>
          <a:lstStyle/>
          <a:p>
            <a:pPr algn="ctr">
              <a:defRPr>
                <a:solidFill>
                  <a:srgbClr val="FFFFFF"/>
                </a:solidFill>
              </a:defRPr>
            </a:pPr>
            <a:endParaRPr/>
          </a:p>
        </p:txBody>
      </p:sp>
      <p:grpSp>
        <p:nvGrpSpPr>
          <p:cNvPr id="12" name="Group 11"/>
          <p:cNvGrpSpPr/>
          <p:nvPr/>
        </p:nvGrpSpPr>
        <p:grpSpPr>
          <a:xfrm>
            <a:off x="10681666" y="6318409"/>
            <a:ext cx="1347065" cy="526253"/>
            <a:chOff x="9523412" y="6029866"/>
            <a:chExt cx="1871091" cy="525780"/>
          </a:xfrm>
        </p:grpSpPr>
        <p:sp>
          <p:nvSpPr>
            <p:cNvPr id="13" name="object 10"/>
            <p:cNvSpPr/>
            <p:nvPr/>
          </p:nvSpPr>
          <p:spPr>
            <a:xfrm>
              <a:off x="9523412" y="6138070"/>
              <a:ext cx="1763268" cy="417576"/>
            </a:xfrm>
            <a:prstGeom prst="rect">
              <a:avLst/>
            </a:prstGeom>
            <a:blipFill>
              <a:blip r:embed="rId3" cstate="print"/>
              <a:stretch>
                <a:fillRect/>
              </a:stretch>
            </a:blipFill>
          </p:spPr>
          <p:txBody>
            <a:bodyPr wrap="square" lIns="0" tIns="0" rIns="0" bIns="0" rtlCol="0"/>
            <a:lstStyle/>
            <a:p>
              <a:endParaRPr/>
            </a:p>
          </p:txBody>
        </p:sp>
        <p:sp>
          <p:nvSpPr>
            <p:cNvPr id="14" name="object 12"/>
            <p:cNvSpPr/>
            <p:nvPr/>
          </p:nvSpPr>
          <p:spPr>
            <a:xfrm>
              <a:off x="11178857" y="6029866"/>
              <a:ext cx="215646" cy="216408"/>
            </a:xfrm>
            <a:prstGeom prst="rect">
              <a:avLst/>
            </a:prstGeom>
            <a:blipFill>
              <a:blip r:embed="rId4" cstate="print"/>
              <a:stretch>
                <a:fillRect/>
              </a:stretch>
            </a:blipFill>
          </p:spPr>
          <p:txBody>
            <a:bodyPr wrap="square" lIns="0" tIns="0" rIns="0" bIns="0" rtlCol="0"/>
            <a:lstStyle/>
            <a:p>
              <a:endParaRPr/>
            </a:p>
          </p:txBody>
        </p:sp>
      </p:grpSp>
      <p:sp>
        <p:nvSpPr>
          <p:cNvPr id="17" name="Rectangle 2"/>
          <p:cNvSpPr>
            <a:spLocks noChangeArrowheads="1"/>
          </p:cNvSpPr>
          <p:nvPr/>
        </p:nvSpPr>
        <p:spPr bwMode="auto">
          <a:xfrm>
            <a:off x="928747" y="5104950"/>
            <a:ext cx="11290486" cy="1546517"/>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95220" rIns="0" bIns="95220" numCol="1" anchor="ctr" anchorCtr="0" compatLnSpc="1">
            <a:prstTxWarp prst="textNoShape">
              <a:avLst/>
            </a:prstTxWarp>
            <a:spAutoFit/>
          </a:bodyPr>
          <a:lstStyle>
            <a:lvl1pPr eaLnBrk="0" fontAlgn="base">
              <a:spcBef>
                <a:spcPct val="0"/>
              </a:spcBef>
              <a:spcAft>
                <a:spcPct val="0"/>
              </a:spcAft>
              <a:defRPr>
                <a:solidFill>
                  <a:schemeClr val="tx1"/>
                </a:solidFill>
                <a:latin typeface="Arial" panose="020B0604020202020204" pitchFamily="34" charset="0"/>
              </a:defRPr>
            </a:lvl1pPr>
            <a:lvl2pPr marL="457200" eaLnBrk="0" fontAlgn="base">
              <a:spcBef>
                <a:spcPct val="0"/>
              </a:spcBef>
              <a:spcAft>
                <a:spcPct val="0"/>
              </a:spcAft>
              <a:defRPr>
                <a:solidFill>
                  <a:schemeClr val="tx1"/>
                </a:solidFill>
                <a:latin typeface="Arial" panose="020B0604020202020204" pitchFamily="34" charset="0"/>
              </a:defRPr>
            </a:lvl2pPr>
            <a:lvl3pPr marL="914400" eaLnBrk="0" fontAlgn="base">
              <a:spcBef>
                <a:spcPct val="0"/>
              </a:spcBef>
              <a:spcAft>
                <a:spcPct val="0"/>
              </a:spcAft>
              <a:defRPr>
                <a:solidFill>
                  <a:schemeClr val="tx1"/>
                </a:solidFill>
                <a:latin typeface="Arial" panose="020B0604020202020204" pitchFamily="34" charset="0"/>
              </a:defRPr>
            </a:lvl3pPr>
            <a:lvl4pPr marL="1371600" eaLnBrk="0" fontAlgn="base">
              <a:spcBef>
                <a:spcPct val="0"/>
              </a:spcBef>
              <a:spcAft>
                <a:spcPct val="0"/>
              </a:spcAft>
              <a:defRPr>
                <a:solidFill>
                  <a:schemeClr val="tx1"/>
                </a:solidFill>
                <a:latin typeface="Arial" panose="020B0604020202020204" pitchFamily="34" charset="0"/>
              </a:defRPr>
            </a:lvl4pPr>
            <a:lvl5pPr marL="1828800" eaLnBrk="0" fontAlgn="base">
              <a:spcBef>
                <a:spcPct val="0"/>
              </a:spcBef>
              <a:spcAft>
                <a:spcPct val="0"/>
              </a:spcAft>
              <a:defRPr>
                <a:solidFill>
                  <a:schemeClr val="tx1"/>
                </a:solidFill>
                <a:latin typeface="Arial" panose="020B0604020202020204" pitchFamily="34" charset="0"/>
              </a:defRPr>
            </a:lvl5pPr>
            <a:lvl6pPr marL="2286000" eaLnBrk="0" fontAlgn="base">
              <a:spcBef>
                <a:spcPct val="0"/>
              </a:spcBef>
              <a:spcAft>
                <a:spcPct val="0"/>
              </a:spcAft>
              <a:defRPr>
                <a:solidFill>
                  <a:schemeClr val="tx1"/>
                </a:solidFill>
                <a:latin typeface="Arial" panose="020B0604020202020204" pitchFamily="34" charset="0"/>
              </a:defRPr>
            </a:lvl6pPr>
            <a:lvl7pPr marL="2743200" eaLnBrk="0" fontAlgn="base">
              <a:spcBef>
                <a:spcPct val="0"/>
              </a:spcBef>
              <a:spcAft>
                <a:spcPct val="0"/>
              </a:spcAft>
              <a:defRPr>
                <a:solidFill>
                  <a:schemeClr val="tx1"/>
                </a:solidFill>
                <a:latin typeface="Arial" panose="020B0604020202020204" pitchFamily="34" charset="0"/>
              </a:defRPr>
            </a:lvl7pPr>
            <a:lvl8pPr marL="3200400" eaLnBrk="0" fontAlgn="base">
              <a:spcBef>
                <a:spcPct val="0"/>
              </a:spcBef>
              <a:spcAft>
                <a:spcPct val="0"/>
              </a:spcAft>
              <a:defRPr>
                <a:solidFill>
                  <a:schemeClr val="tx1"/>
                </a:solidFill>
                <a:latin typeface="Arial" panose="020B0604020202020204" pitchFamily="34" charset="0"/>
              </a:defRPr>
            </a:lvl8pPr>
            <a:lvl9pPr marL="3657600" eaLnBrk="0" fontAlgn="base">
              <a:spcBef>
                <a:spcPct val="0"/>
              </a:spcBef>
              <a:spcAft>
                <a:spcPct val="0"/>
              </a:spcAft>
              <a:defRPr>
                <a:solidFill>
                  <a:schemeClr val="tx1"/>
                </a:solidFill>
                <a:latin typeface="Arial" panose="020B0604020202020204" pitchFamily="34" charset="0"/>
              </a:defRPr>
            </a:lvl9pPr>
          </a:lstStyle>
          <a:p>
            <a:pPr lvl="0"/>
            <a:r>
              <a:rPr lang="en-US" sz="2200" b="1" dirty="0">
                <a:solidFill>
                  <a:schemeClr val="tx1">
                    <a:lumMod val="65000"/>
                    <a:lumOff val="35000"/>
                  </a:schemeClr>
                </a:solidFill>
                <a:latin typeface="Garamond" panose="02020404030301010803" pitchFamily="18" charset="0"/>
              </a:rPr>
              <a:t>There are two proposed standards for configuring network interfaces for Linux containers</a:t>
            </a:r>
            <a:r>
              <a:rPr kumimoji="0" lang="en-US" altLang="en-US" sz="2200" b="1" i="1" u="none" strike="noStrike" cap="none" normalizeH="0" baseline="0" dirty="0" smtClean="0">
                <a:ln>
                  <a:noFill/>
                </a:ln>
                <a:solidFill>
                  <a:schemeClr val="tx1">
                    <a:lumMod val="65000"/>
                    <a:lumOff val="35000"/>
                  </a:schemeClr>
                </a:solidFill>
                <a:effectLst/>
                <a:latin typeface="Garamond" panose="02020404030301010803" pitchFamily="18" charset="0"/>
              </a:rPr>
              <a:t> </a:t>
            </a:r>
          </a:p>
          <a:p>
            <a:pPr marL="742950" lvl="1" indent="-285750">
              <a:buClr>
                <a:srgbClr val="0070C0"/>
              </a:buClr>
              <a:buFont typeface="Wingdings" panose="05000000000000000000" pitchFamily="2" charset="2"/>
              <a:buChar char="§"/>
            </a:pPr>
            <a:r>
              <a:rPr lang="en-US" sz="2200" dirty="0" smtClean="0">
                <a:solidFill>
                  <a:schemeClr val="tx1">
                    <a:lumMod val="65000"/>
                    <a:lumOff val="35000"/>
                  </a:schemeClr>
                </a:solidFill>
                <a:latin typeface="Garamond" panose="02020404030301010803" pitchFamily="18" charset="0"/>
              </a:rPr>
              <a:t>Container </a:t>
            </a:r>
            <a:r>
              <a:rPr lang="en-US" sz="2200" dirty="0">
                <a:solidFill>
                  <a:schemeClr val="tx1">
                    <a:lumMod val="65000"/>
                    <a:lumOff val="35000"/>
                  </a:schemeClr>
                </a:solidFill>
                <a:latin typeface="Garamond" panose="02020404030301010803" pitchFamily="18" charset="0"/>
              </a:rPr>
              <a:t>network model (CNM) </a:t>
            </a:r>
            <a:endParaRPr lang="en-US" sz="2200" dirty="0" smtClean="0">
              <a:solidFill>
                <a:schemeClr val="tx1">
                  <a:lumMod val="65000"/>
                  <a:lumOff val="35000"/>
                </a:schemeClr>
              </a:solidFill>
              <a:latin typeface="Garamond" panose="02020404030301010803" pitchFamily="18" charset="0"/>
            </a:endParaRPr>
          </a:p>
          <a:p>
            <a:pPr marL="742950" lvl="1" indent="-285750">
              <a:buClr>
                <a:srgbClr val="0070C0"/>
              </a:buClr>
              <a:buFont typeface="Wingdings" panose="05000000000000000000" pitchFamily="2" charset="2"/>
              <a:buChar char="§"/>
            </a:pPr>
            <a:r>
              <a:rPr lang="en-US" sz="2200" dirty="0" smtClean="0">
                <a:solidFill>
                  <a:schemeClr val="tx1">
                    <a:lumMod val="65000"/>
                    <a:lumOff val="35000"/>
                  </a:schemeClr>
                </a:solidFill>
                <a:latin typeface="Garamond" panose="02020404030301010803" pitchFamily="18" charset="0"/>
              </a:rPr>
              <a:t>Container </a:t>
            </a:r>
            <a:r>
              <a:rPr lang="en-US" sz="2200" dirty="0">
                <a:solidFill>
                  <a:schemeClr val="tx1">
                    <a:lumMod val="65000"/>
                    <a:lumOff val="35000"/>
                  </a:schemeClr>
                </a:solidFill>
                <a:latin typeface="Garamond" panose="02020404030301010803" pitchFamily="18" charset="0"/>
              </a:rPr>
              <a:t>network interface (CNI)</a:t>
            </a:r>
          </a:p>
          <a:p>
            <a:pPr marL="742950" lvl="1" indent="-285750">
              <a:buFont typeface="Wingdings" panose="05000000000000000000" pitchFamily="2" charset="2"/>
              <a:buChar char="§"/>
            </a:pPr>
            <a:endParaRPr kumimoji="0" lang="en-US" altLang="en-US" sz="2200" b="0" i="1" u="none" strike="noStrike" cap="none" normalizeH="0" baseline="0" dirty="0" smtClean="0">
              <a:ln>
                <a:noFill/>
              </a:ln>
              <a:solidFill>
                <a:schemeClr val="tx1">
                  <a:lumMod val="65000"/>
                  <a:lumOff val="35000"/>
                </a:schemeClr>
              </a:solidFill>
              <a:effectLst/>
              <a:latin typeface="Garamond" panose="02020404030301010803" pitchFamily="18" charset="0"/>
            </a:endParaRPr>
          </a:p>
        </p:txBody>
      </p:sp>
      <p:sp>
        <p:nvSpPr>
          <p:cNvPr id="19" name="Rectangle 2"/>
          <p:cNvSpPr>
            <a:spLocks noChangeArrowheads="1"/>
          </p:cNvSpPr>
          <p:nvPr/>
        </p:nvSpPr>
        <p:spPr bwMode="auto">
          <a:xfrm>
            <a:off x="928747" y="778769"/>
            <a:ext cx="9008993" cy="4932059"/>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95220" rIns="0" bIns="95220" numCol="1" anchor="ctr" anchorCtr="0" compatLnSpc="1">
            <a:prstTxWarp prst="textNoShape">
              <a:avLst/>
            </a:prstTxWarp>
            <a:spAutoFit/>
          </a:bodyPr>
          <a:lstStyle>
            <a:lvl1pPr eaLnBrk="0" fontAlgn="base">
              <a:spcBef>
                <a:spcPct val="0"/>
              </a:spcBef>
              <a:spcAft>
                <a:spcPct val="0"/>
              </a:spcAft>
              <a:defRPr>
                <a:solidFill>
                  <a:schemeClr val="tx1"/>
                </a:solidFill>
                <a:latin typeface="Arial" panose="020B0604020202020204" pitchFamily="34" charset="0"/>
              </a:defRPr>
            </a:lvl1pPr>
            <a:lvl2pPr marL="457200" eaLnBrk="0" fontAlgn="base">
              <a:spcBef>
                <a:spcPct val="0"/>
              </a:spcBef>
              <a:spcAft>
                <a:spcPct val="0"/>
              </a:spcAft>
              <a:defRPr>
                <a:solidFill>
                  <a:schemeClr val="tx1"/>
                </a:solidFill>
                <a:latin typeface="Arial" panose="020B0604020202020204" pitchFamily="34" charset="0"/>
              </a:defRPr>
            </a:lvl2pPr>
            <a:lvl3pPr marL="914400" eaLnBrk="0" fontAlgn="base">
              <a:spcBef>
                <a:spcPct val="0"/>
              </a:spcBef>
              <a:spcAft>
                <a:spcPct val="0"/>
              </a:spcAft>
              <a:defRPr>
                <a:solidFill>
                  <a:schemeClr val="tx1"/>
                </a:solidFill>
                <a:latin typeface="Arial" panose="020B0604020202020204" pitchFamily="34" charset="0"/>
              </a:defRPr>
            </a:lvl3pPr>
            <a:lvl4pPr marL="1371600" eaLnBrk="0" fontAlgn="base">
              <a:spcBef>
                <a:spcPct val="0"/>
              </a:spcBef>
              <a:spcAft>
                <a:spcPct val="0"/>
              </a:spcAft>
              <a:defRPr>
                <a:solidFill>
                  <a:schemeClr val="tx1"/>
                </a:solidFill>
                <a:latin typeface="Arial" panose="020B0604020202020204" pitchFamily="34" charset="0"/>
              </a:defRPr>
            </a:lvl4pPr>
            <a:lvl5pPr marL="1828800" eaLnBrk="0" fontAlgn="base">
              <a:spcBef>
                <a:spcPct val="0"/>
              </a:spcBef>
              <a:spcAft>
                <a:spcPct val="0"/>
              </a:spcAft>
              <a:defRPr>
                <a:solidFill>
                  <a:schemeClr val="tx1"/>
                </a:solidFill>
                <a:latin typeface="Arial" panose="020B0604020202020204" pitchFamily="34" charset="0"/>
              </a:defRPr>
            </a:lvl5pPr>
            <a:lvl6pPr marL="2286000" eaLnBrk="0" fontAlgn="base">
              <a:spcBef>
                <a:spcPct val="0"/>
              </a:spcBef>
              <a:spcAft>
                <a:spcPct val="0"/>
              </a:spcAft>
              <a:defRPr>
                <a:solidFill>
                  <a:schemeClr val="tx1"/>
                </a:solidFill>
                <a:latin typeface="Arial" panose="020B0604020202020204" pitchFamily="34" charset="0"/>
              </a:defRPr>
            </a:lvl6pPr>
            <a:lvl7pPr marL="2743200" eaLnBrk="0" fontAlgn="base">
              <a:spcBef>
                <a:spcPct val="0"/>
              </a:spcBef>
              <a:spcAft>
                <a:spcPct val="0"/>
              </a:spcAft>
              <a:defRPr>
                <a:solidFill>
                  <a:schemeClr val="tx1"/>
                </a:solidFill>
                <a:latin typeface="Arial" panose="020B0604020202020204" pitchFamily="34" charset="0"/>
              </a:defRPr>
            </a:lvl7pPr>
            <a:lvl8pPr marL="3200400" eaLnBrk="0" fontAlgn="base">
              <a:spcBef>
                <a:spcPct val="0"/>
              </a:spcBef>
              <a:spcAft>
                <a:spcPct val="0"/>
              </a:spcAft>
              <a:defRPr>
                <a:solidFill>
                  <a:schemeClr val="tx1"/>
                </a:solidFill>
                <a:latin typeface="Arial" panose="020B0604020202020204" pitchFamily="34" charset="0"/>
              </a:defRPr>
            </a:lvl8pPr>
            <a:lvl9pPr marL="3657600" eaLnBrk="0" fontAlgn="base">
              <a:spcBef>
                <a:spcPct val="0"/>
              </a:spcBef>
              <a:spcAft>
                <a:spcPct val="0"/>
              </a:spcAft>
              <a:defRPr>
                <a:solidFill>
                  <a:schemeClr val="tx1"/>
                </a:solidFill>
                <a:latin typeface="Arial" panose="020B0604020202020204" pitchFamily="34" charset="0"/>
              </a:defRPr>
            </a:lvl9pPr>
          </a:lstStyle>
          <a:p>
            <a:r>
              <a:rPr lang="en-US" sz="2200" b="1" dirty="0">
                <a:solidFill>
                  <a:schemeClr val="tx1">
                    <a:lumMod val="65000"/>
                    <a:lumOff val="35000"/>
                  </a:schemeClr>
                </a:solidFill>
                <a:latin typeface="Garamond" panose="02020404030301010803" pitchFamily="18" charset="0"/>
              </a:rPr>
              <a:t>Why we need Container Networking</a:t>
            </a:r>
            <a:r>
              <a:rPr lang="en-US" sz="2200" b="1" dirty="0" smtClean="0">
                <a:solidFill>
                  <a:schemeClr val="tx1">
                    <a:lumMod val="65000"/>
                    <a:lumOff val="35000"/>
                  </a:schemeClr>
                </a:solidFill>
                <a:latin typeface="Garamond" panose="02020404030301010803" pitchFamily="18" charset="0"/>
              </a:rPr>
              <a:t>?</a:t>
            </a:r>
            <a:r>
              <a:rPr kumimoji="0" lang="en-US" altLang="en-US" sz="2200" b="0" i="1" u="none" strike="noStrike" cap="none" normalizeH="0" baseline="0" dirty="0" smtClean="0">
                <a:ln>
                  <a:noFill/>
                </a:ln>
                <a:solidFill>
                  <a:schemeClr val="tx1">
                    <a:lumMod val="65000"/>
                    <a:lumOff val="35000"/>
                  </a:schemeClr>
                </a:solidFill>
                <a:effectLst/>
                <a:latin typeface="Garamond" panose="02020404030301010803" pitchFamily="18" charset="0"/>
              </a:rPr>
              <a:t> </a:t>
            </a:r>
          </a:p>
          <a:p>
            <a:endParaRPr kumimoji="0" lang="en-US" altLang="en-US" sz="2200" b="0" i="1" u="none" strike="noStrike" cap="none" normalizeH="0" baseline="0" dirty="0" smtClean="0">
              <a:ln>
                <a:noFill/>
              </a:ln>
              <a:solidFill>
                <a:schemeClr val="tx1">
                  <a:lumMod val="65000"/>
                  <a:lumOff val="35000"/>
                </a:schemeClr>
              </a:solidFill>
              <a:effectLst/>
              <a:latin typeface="Garamond" panose="02020404030301010803" pitchFamily="18" charset="0"/>
            </a:endParaRPr>
          </a:p>
          <a:p>
            <a:pPr marL="742950" lvl="1" indent="-285750">
              <a:buClr>
                <a:srgbClr val="0070C0"/>
              </a:buClr>
              <a:buFont typeface="Wingdings" panose="05000000000000000000" pitchFamily="2" charset="2"/>
              <a:buChar char="§"/>
            </a:pPr>
            <a:r>
              <a:rPr lang="en-US" sz="2200" dirty="0" smtClean="0">
                <a:solidFill>
                  <a:schemeClr val="tx1">
                    <a:lumMod val="65000"/>
                    <a:lumOff val="35000"/>
                  </a:schemeClr>
                </a:solidFill>
                <a:latin typeface="Garamond" panose="02020404030301010803" pitchFamily="18" charset="0"/>
              </a:rPr>
              <a:t>Container </a:t>
            </a:r>
            <a:r>
              <a:rPr lang="en-US" sz="2200" dirty="0">
                <a:solidFill>
                  <a:schemeClr val="tx1">
                    <a:lumMod val="65000"/>
                    <a:lumOff val="35000"/>
                  </a:schemeClr>
                </a:solidFill>
                <a:latin typeface="Garamond" panose="02020404030301010803" pitchFamily="18" charset="0"/>
              </a:rPr>
              <a:t>network model (CNM) </a:t>
            </a:r>
            <a:endParaRPr lang="en-US" sz="2200" dirty="0" smtClean="0">
              <a:solidFill>
                <a:schemeClr val="tx1">
                  <a:lumMod val="65000"/>
                  <a:lumOff val="35000"/>
                </a:schemeClr>
              </a:solidFill>
              <a:latin typeface="Garamond" panose="02020404030301010803" pitchFamily="18" charset="0"/>
            </a:endParaRPr>
          </a:p>
          <a:p>
            <a:pPr marL="742950" lvl="1" indent="-285750">
              <a:buClr>
                <a:srgbClr val="0070C0"/>
              </a:buClr>
              <a:buFont typeface="Wingdings" panose="05000000000000000000" pitchFamily="2" charset="2"/>
              <a:buChar char="§"/>
            </a:pPr>
            <a:r>
              <a:rPr lang="en-US" sz="2200" dirty="0" smtClean="0">
                <a:solidFill>
                  <a:schemeClr val="tx1">
                    <a:lumMod val="65000"/>
                    <a:lumOff val="35000"/>
                  </a:schemeClr>
                </a:solidFill>
                <a:latin typeface="Garamond" panose="02020404030301010803" pitchFamily="18" charset="0"/>
              </a:rPr>
              <a:t>Container </a:t>
            </a:r>
            <a:r>
              <a:rPr lang="en-US" sz="2200" dirty="0">
                <a:solidFill>
                  <a:schemeClr val="tx1">
                    <a:lumMod val="65000"/>
                    <a:lumOff val="35000"/>
                  </a:schemeClr>
                </a:solidFill>
                <a:latin typeface="Garamond" panose="02020404030301010803" pitchFamily="18" charset="0"/>
              </a:rPr>
              <a:t>network interface (CNI</a:t>
            </a:r>
            <a:r>
              <a:rPr lang="en-US" sz="2200" dirty="0" smtClean="0">
                <a:solidFill>
                  <a:schemeClr val="tx1">
                    <a:lumMod val="65000"/>
                    <a:lumOff val="35000"/>
                  </a:schemeClr>
                </a:solidFill>
                <a:latin typeface="Garamond" panose="02020404030301010803" pitchFamily="18" charset="0"/>
              </a:rPr>
              <a:t>)</a:t>
            </a:r>
          </a:p>
          <a:p>
            <a:pPr marL="742950" lvl="1" indent="-285750">
              <a:buClr>
                <a:srgbClr val="0070C0"/>
              </a:buClr>
              <a:buFont typeface="Wingdings" panose="05000000000000000000" pitchFamily="2" charset="2"/>
              <a:buChar char="§"/>
            </a:pPr>
            <a:r>
              <a:rPr lang="en-US" sz="2200" dirty="0">
                <a:solidFill>
                  <a:schemeClr val="tx1">
                    <a:lumMod val="65000"/>
                    <a:lumOff val="35000"/>
                  </a:schemeClr>
                </a:solidFill>
                <a:latin typeface="Garamond" panose="02020404030301010803" pitchFamily="18" charset="0"/>
              </a:rPr>
              <a:t>Containers need to talk to external world.</a:t>
            </a:r>
          </a:p>
          <a:p>
            <a:pPr marL="742950" lvl="1" indent="-285750">
              <a:buClr>
                <a:srgbClr val="0070C0"/>
              </a:buClr>
              <a:buFont typeface="Wingdings" panose="05000000000000000000" pitchFamily="2" charset="2"/>
              <a:buChar char="§"/>
            </a:pPr>
            <a:r>
              <a:rPr lang="en-US" sz="2200" dirty="0">
                <a:solidFill>
                  <a:schemeClr val="tx1">
                    <a:lumMod val="65000"/>
                    <a:lumOff val="35000"/>
                  </a:schemeClr>
                </a:solidFill>
                <a:latin typeface="Garamond" panose="02020404030301010803" pitchFamily="18" charset="0"/>
              </a:rPr>
              <a:t>Reach Containers from external world to use the service that Containers provides.</a:t>
            </a:r>
          </a:p>
          <a:p>
            <a:pPr marL="742950" lvl="1" indent="-285750">
              <a:buClr>
                <a:srgbClr val="0070C0"/>
              </a:buClr>
              <a:buFont typeface="Wingdings" panose="05000000000000000000" pitchFamily="2" charset="2"/>
              <a:buChar char="§"/>
            </a:pPr>
            <a:r>
              <a:rPr lang="en-US" sz="2200" dirty="0">
                <a:solidFill>
                  <a:schemeClr val="tx1">
                    <a:lumMod val="65000"/>
                    <a:lumOff val="35000"/>
                  </a:schemeClr>
                </a:solidFill>
                <a:latin typeface="Garamond" panose="02020404030301010803" pitchFamily="18" charset="0"/>
              </a:rPr>
              <a:t>Allows Containers to talk to host machine.</a:t>
            </a:r>
          </a:p>
          <a:p>
            <a:pPr marL="742950" lvl="1" indent="-285750">
              <a:buClr>
                <a:srgbClr val="0070C0"/>
              </a:buClr>
              <a:buFont typeface="Wingdings" panose="05000000000000000000" pitchFamily="2" charset="2"/>
              <a:buChar char="§"/>
            </a:pPr>
            <a:r>
              <a:rPr lang="en-US" sz="2200" dirty="0">
                <a:solidFill>
                  <a:schemeClr val="tx1">
                    <a:lumMod val="65000"/>
                    <a:lumOff val="35000"/>
                  </a:schemeClr>
                </a:solidFill>
                <a:latin typeface="Garamond" panose="02020404030301010803" pitchFamily="18" charset="0"/>
              </a:rPr>
              <a:t>Inter-container connectivity in same host and across hosts.</a:t>
            </a:r>
          </a:p>
          <a:p>
            <a:pPr marL="742950" lvl="1" indent="-285750">
              <a:buClr>
                <a:srgbClr val="0070C0"/>
              </a:buClr>
              <a:buFont typeface="Wingdings" panose="05000000000000000000" pitchFamily="2" charset="2"/>
              <a:buChar char="§"/>
            </a:pPr>
            <a:r>
              <a:rPr lang="en-US" sz="2200" dirty="0">
                <a:solidFill>
                  <a:schemeClr val="tx1">
                    <a:lumMod val="65000"/>
                    <a:lumOff val="35000"/>
                  </a:schemeClr>
                </a:solidFill>
                <a:latin typeface="Garamond" panose="02020404030301010803" pitchFamily="18" charset="0"/>
              </a:rPr>
              <a:t>Discover services provided by containers automatically.</a:t>
            </a:r>
          </a:p>
          <a:p>
            <a:pPr marL="742950" lvl="1" indent="-285750">
              <a:buClr>
                <a:srgbClr val="0070C0"/>
              </a:buClr>
              <a:buFont typeface="Wingdings" panose="05000000000000000000" pitchFamily="2" charset="2"/>
              <a:buChar char="§"/>
            </a:pPr>
            <a:r>
              <a:rPr lang="en-US" sz="2200" dirty="0">
                <a:solidFill>
                  <a:schemeClr val="tx1">
                    <a:lumMod val="65000"/>
                    <a:lumOff val="35000"/>
                  </a:schemeClr>
                </a:solidFill>
                <a:latin typeface="Garamond" panose="02020404030301010803" pitchFamily="18" charset="0"/>
              </a:rPr>
              <a:t>Load balance traffic between different containers in a service</a:t>
            </a:r>
          </a:p>
          <a:p>
            <a:pPr marL="742950" lvl="1" indent="-285750">
              <a:buClr>
                <a:srgbClr val="0070C0"/>
              </a:buClr>
              <a:buFont typeface="Wingdings" panose="05000000000000000000" pitchFamily="2" charset="2"/>
              <a:buChar char="§"/>
            </a:pPr>
            <a:r>
              <a:rPr lang="en-US" sz="2200" dirty="0">
                <a:solidFill>
                  <a:schemeClr val="tx1">
                    <a:lumMod val="65000"/>
                    <a:lumOff val="35000"/>
                  </a:schemeClr>
                </a:solidFill>
                <a:latin typeface="Garamond" panose="02020404030301010803" pitchFamily="18" charset="0"/>
              </a:rPr>
              <a:t>Provide secure multi-tenant services</a:t>
            </a:r>
          </a:p>
          <a:p>
            <a:pPr marL="742950" lvl="1" indent="-285750">
              <a:buFont typeface="Wingdings" panose="05000000000000000000" pitchFamily="2" charset="2"/>
              <a:buChar char="§"/>
            </a:pPr>
            <a:endParaRPr lang="en-US" sz="2200" b="1" i="1" dirty="0" smtClean="0">
              <a:solidFill>
                <a:schemeClr val="tx1">
                  <a:lumMod val="65000"/>
                  <a:lumOff val="35000"/>
                </a:schemeClr>
              </a:solidFill>
              <a:latin typeface="Garamond" panose="02020404030301010803" pitchFamily="18" charset="0"/>
            </a:endParaRPr>
          </a:p>
          <a:p>
            <a:pPr marL="742950" lvl="1" indent="-285750">
              <a:buFont typeface="Wingdings" panose="05000000000000000000" pitchFamily="2" charset="2"/>
              <a:buChar char="§"/>
            </a:pPr>
            <a:endParaRPr kumimoji="0" lang="en-US" altLang="en-US" sz="2200" b="0" i="1" u="none" strike="noStrike" cap="none" normalizeH="0" baseline="0" dirty="0" smtClean="0">
              <a:ln>
                <a:noFill/>
              </a:ln>
              <a:solidFill>
                <a:schemeClr val="tx1">
                  <a:lumMod val="65000"/>
                  <a:lumOff val="35000"/>
                </a:schemeClr>
              </a:solidFill>
              <a:effectLst/>
              <a:latin typeface="Garamond" panose="02020404030301010803" pitchFamily="18" charset="0"/>
            </a:endParaRPr>
          </a:p>
        </p:txBody>
      </p:sp>
      <p:sp>
        <p:nvSpPr>
          <p:cNvPr id="15" name="Content Placeholder 1"/>
          <p:cNvSpPr txBox="1"/>
          <p:nvPr/>
        </p:nvSpPr>
        <p:spPr>
          <a:xfrm>
            <a:off x="-13648" y="0"/>
            <a:ext cx="5609775" cy="523216"/>
          </a:xfrm>
          <a:prstGeom prst="rect">
            <a:avLst/>
          </a:prstGeom>
          <a:solidFill>
            <a:srgbClr val="0070C0"/>
          </a:solidFill>
          <a:ln/>
          <a:extLst>
            <a:ext uri="{C572A759-6A51-4108-AA02-DFA0A04FC94B}">
              <ma14:wrappingTextBoxFlag xmlns:ma14="http://schemas.microsoft.com/office/mac/drawingml/2011/main" xmlns="" val="1"/>
            </a:ext>
          </a:extLst>
        </p:spPr>
        <p:style>
          <a:lnRef idx="1">
            <a:schemeClr val="accent1"/>
          </a:lnRef>
          <a:fillRef idx="2">
            <a:schemeClr val="accent1"/>
          </a:fillRef>
          <a:effectRef idx="1">
            <a:schemeClr val="accent1"/>
          </a:effectRef>
          <a:fontRef idx="minor">
            <a:schemeClr val="dk1"/>
          </a:fontRef>
        </p:style>
        <p:txBody>
          <a:bodyPr wrap="square" lIns="60958" tIns="60958" rIns="60958" bIns="60958">
            <a:spAutoFit/>
          </a:bodyPr>
          <a:lstStyle>
            <a:lvl1pPr indent="609584" defTabSz="914378">
              <a:spcBef>
                <a:spcPts val="800"/>
              </a:spcBef>
              <a:defRPr sz="2600" cap="small">
                <a:solidFill>
                  <a:srgbClr val="F2F2F2"/>
                </a:solidFill>
                <a:latin typeface="Trebuchet MS"/>
                <a:ea typeface="Trebuchet MS"/>
                <a:cs typeface="Trebuchet MS"/>
                <a:sym typeface="Trebuchet MS"/>
              </a:defRPr>
            </a:lvl1pPr>
          </a:lstStyle>
          <a:p>
            <a:r>
              <a:rPr lang="en-US" b="1" dirty="0">
                <a:latin typeface="Garamond" panose="02020404030301010803" pitchFamily="18" charset="0"/>
              </a:rPr>
              <a:t>Container Network Model</a:t>
            </a:r>
          </a:p>
        </p:txBody>
      </p:sp>
      <p:sp>
        <p:nvSpPr>
          <p:cNvPr id="16" name="Rectángulo 6"/>
          <p:cNvSpPr/>
          <p:nvPr/>
        </p:nvSpPr>
        <p:spPr>
          <a:xfrm>
            <a:off x="8744988" y="6316707"/>
            <a:ext cx="3447011" cy="556954"/>
          </a:xfrm>
          <a:custGeom>
            <a:avLst/>
            <a:gdLst/>
            <a:ahLst/>
            <a:cxnLst>
              <a:cxn ang="0">
                <a:pos x="wd2" y="hd2"/>
              </a:cxn>
              <a:cxn ang="5400000">
                <a:pos x="wd2" y="hd2"/>
              </a:cxn>
              <a:cxn ang="10800000">
                <a:pos x="wd2" y="hd2"/>
              </a:cxn>
              <a:cxn ang="16200000">
                <a:pos x="wd2" y="hd2"/>
              </a:cxn>
            </a:cxnLst>
            <a:rect l="0" t="0" r="r" b="b"/>
            <a:pathLst>
              <a:path w="21600" h="21600" extrusionOk="0">
                <a:moveTo>
                  <a:pt x="13439" y="322"/>
                </a:moveTo>
                <a:lnTo>
                  <a:pt x="21600" y="0"/>
                </a:lnTo>
                <a:lnTo>
                  <a:pt x="21600" y="21600"/>
                </a:lnTo>
                <a:lnTo>
                  <a:pt x="0" y="21278"/>
                </a:lnTo>
                <a:lnTo>
                  <a:pt x="13439" y="322"/>
                </a:lnTo>
                <a:close/>
              </a:path>
            </a:pathLst>
          </a:custGeom>
          <a:solidFill>
            <a:srgbClr val="0070C0"/>
          </a:solidFill>
          <a:ln w="12700">
            <a:miter lim="400000"/>
          </a:ln>
        </p:spPr>
        <p:txBody>
          <a:bodyPr lIns="45719" rIns="45719" anchor="ctr"/>
          <a:lstStyle/>
          <a:p>
            <a:pPr algn="ctr">
              <a:defRPr>
                <a:solidFill>
                  <a:srgbClr val="FFFFFF"/>
                </a:solidFill>
              </a:defRPr>
            </a:pPr>
            <a:endParaRPr/>
          </a:p>
        </p:txBody>
      </p:sp>
      <p:grpSp>
        <p:nvGrpSpPr>
          <p:cNvPr id="18" name="Group 17"/>
          <p:cNvGrpSpPr/>
          <p:nvPr/>
        </p:nvGrpSpPr>
        <p:grpSpPr>
          <a:xfrm>
            <a:off x="10331355" y="6316707"/>
            <a:ext cx="1861153" cy="555251"/>
            <a:chOff x="9523412" y="6029866"/>
            <a:chExt cx="1871091" cy="525780"/>
          </a:xfrm>
        </p:grpSpPr>
        <p:sp>
          <p:nvSpPr>
            <p:cNvPr id="20" name="object 10"/>
            <p:cNvSpPr/>
            <p:nvPr/>
          </p:nvSpPr>
          <p:spPr>
            <a:xfrm>
              <a:off x="9523412" y="6138070"/>
              <a:ext cx="1763268" cy="417576"/>
            </a:xfrm>
            <a:prstGeom prst="rect">
              <a:avLst/>
            </a:prstGeom>
            <a:blipFill>
              <a:blip r:embed="rId3" cstate="print"/>
              <a:stretch>
                <a:fillRect/>
              </a:stretch>
            </a:blipFill>
          </p:spPr>
          <p:txBody>
            <a:bodyPr wrap="square" lIns="0" tIns="0" rIns="0" bIns="0" rtlCol="0"/>
            <a:lstStyle/>
            <a:p>
              <a:endParaRPr/>
            </a:p>
          </p:txBody>
        </p:sp>
        <p:sp>
          <p:nvSpPr>
            <p:cNvPr id="21" name="object 12"/>
            <p:cNvSpPr/>
            <p:nvPr/>
          </p:nvSpPr>
          <p:spPr>
            <a:xfrm>
              <a:off x="11178857" y="6029866"/>
              <a:ext cx="215646" cy="216408"/>
            </a:xfrm>
            <a:prstGeom prst="rect">
              <a:avLst/>
            </a:prstGeom>
            <a:blipFill>
              <a:blip r:embed="rId4" cstate="print"/>
              <a:stretch>
                <a:fillRect/>
              </a:stretch>
            </a:blipFill>
          </p:spPr>
          <p:txBody>
            <a:bodyPr wrap="square" lIns="0" tIns="0" rIns="0" bIns="0" rtlCol="0"/>
            <a:lstStyle/>
            <a:p>
              <a:endParaRPr/>
            </a:p>
          </p:txBody>
        </p:sp>
      </p:grpSp>
    </p:spTree>
    <p:extLst>
      <p:ext uri="{BB962C8B-B14F-4D97-AF65-F5344CB8AC3E}">
        <p14:creationId xmlns:p14="http://schemas.microsoft.com/office/powerpoint/2010/main" val="2037181773"/>
      </p:ext>
    </p:extLst>
  </p:cSld>
  <p:clrMapOvr>
    <a:masterClrMapping/>
  </p:clrMapOvr>
  <mc:AlternateContent xmlns:mc="http://schemas.openxmlformats.org/markup-compatibility/2006" xmlns:p14="http://schemas.microsoft.com/office/powerpoint/2010/main">
    <mc:Choice Requires="p14">
      <p:transition spd="slow" p14:dur="1200">
        <p:push dir="u"/>
      </p:transition>
    </mc:Choice>
    <mc:Fallback xmlns="">
      <p:transition spd="slow">
        <p:push dir="u"/>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 name="Rectángulo 6"/>
          <p:cNvSpPr/>
          <p:nvPr/>
        </p:nvSpPr>
        <p:spPr>
          <a:xfrm>
            <a:off x="1592073" y="-3081"/>
            <a:ext cx="3906482" cy="151478"/>
          </a:xfrm>
          <a:custGeom>
            <a:avLst/>
            <a:gdLst/>
            <a:ahLst/>
            <a:cxnLst>
              <a:cxn ang="0">
                <a:pos x="wd2" y="hd2"/>
              </a:cxn>
              <a:cxn ang="5400000">
                <a:pos x="wd2" y="hd2"/>
              </a:cxn>
              <a:cxn ang="10800000">
                <a:pos x="wd2" y="hd2"/>
              </a:cxn>
              <a:cxn ang="16200000">
                <a:pos x="wd2" y="hd2"/>
              </a:cxn>
            </a:cxnLst>
            <a:rect l="0" t="0" r="r" b="b"/>
            <a:pathLst>
              <a:path w="21600" h="21600" extrusionOk="0">
                <a:moveTo>
                  <a:pt x="5083" y="1624"/>
                </a:moveTo>
                <a:lnTo>
                  <a:pt x="13357" y="0"/>
                </a:lnTo>
                <a:cubicBezTo>
                  <a:pt x="15919" y="7367"/>
                  <a:pt x="19480" y="18203"/>
                  <a:pt x="21600" y="21108"/>
                </a:cubicBezTo>
                <a:lnTo>
                  <a:pt x="0" y="21600"/>
                </a:lnTo>
                <a:lnTo>
                  <a:pt x="5083" y="1624"/>
                </a:lnTo>
                <a:close/>
              </a:path>
            </a:pathLst>
          </a:custGeom>
          <a:solidFill>
            <a:srgbClr val="29C2EC"/>
          </a:solidFill>
          <a:ln w="12700">
            <a:miter lim="400000"/>
          </a:ln>
        </p:spPr>
        <p:txBody>
          <a:bodyPr lIns="45719" rIns="45719" anchor="ctr"/>
          <a:lstStyle/>
          <a:p>
            <a:pPr algn="ctr">
              <a:defRPr>
                <a:solidFill>
                  <a:srgbClr val="FFFFFF"/>
                </a:solidFill>
              </a:defRPr>
            </a:pPr>
            <a:endParaRPr/>
          </a:p>
        </p:txBody>
      </p:sp>
      <p:grpSp>
        <p:nvGrpSpPr>
          <p:cNvPr id="12" name="Group 11"/>
          <p:cNvGrpSpPr/>
          <p:nvPr/>
        </p:nvGrpSpPr>
        <p:grpSpPr>
          <a:xfrm>
            <a:off x="10681666" y="6318409"/>
            <a:ext cx="1347065" cy="526253"/>
            <a:chOff x="9523412" y="6029866"/>
            <a:chExt cx="1871091" cy="525780"/>
          </a:xfrm>
        </p:grpSpPr>
        <p:sp>
          <p:nvSpPr>
            <p:cNvPr id="13" name="object 10"/>
            <p:cNvSpPr/>
            <p:nvPr/>
          </p:nvSpPr>
          <p:spPr>
            <a:xfrm>
              <a:off x="9523412" y="6138070"/>
              <a:ext cx="1763268" cy="417576"/>
            </a:xfrm>
            <a:prstGeom prst="rect">
              <a:avLst/>
            </a:prstGeom>
            <a:blipFill>
              <a:blip r:embed="rId3" cstate="print"/>
              <a:stretch>
                <a:fillRect/>
              </a:stretch>
            </a:blipFill>
          </p:spPr>
          <p:txBody>
            <a:bodyPr wrap="square" lIns="0" tIns="0" rIns="0" bIns="0" rtlCol="0"/>
            <a:lstStyle/>
            <a:p>
              <a:endParaRPr/>
            </a:p>
          </p:txBody>
        </p:sp>
        <p:sp>
          <p:nvSpPr>
            <p:cNvPr id="14" name="object 12"/>
            <p:cNvSpPr/>
            <p:nvPr/>
          </p:nvSpPr>
          <p:spPr>
            <a:xfrm>
              <a:off x="11178857" y="6029866"/>
              <a:ext cx="215646" cy="216408"/>
            </a:xfrm>
            <a:prstGeom prst="rect">
              <a:avLst/>
            </a:prstGeom>
            <a:blipFill>
              <a:blip r:embed="rId4" cstate="print"/>
              <a:stretch>
                <a:fillRect/>
              </a:stretch>
            </a:blipFill>
          </p:spPr>
          <p:txBody>
            <a:bodyPr wrap="square" lIns="0" tIns="0" rIns="0" bIns="0" rtlCol="0"/>
            <a:lstStyle/>
            <a:p>
              <a:endParaRPr/>
            </a:p>
          </p:txBody>
        </p:sp>
      </p:grpSp>
      <p:graphicFrame>
        <p:nvGraphicFramePr>
          <p:cNvPr id="4" name="Diagram 3"/>
          <p:cNvGraphicFramePr/>
          <p:nvPr>
            <p:extLst>
              <p:ext uri="{D42A27DB-BD31-4B8C-83A1-F6EECF244321}">
                <p14:modId xmlns:p14="http://schemas.microsoft.com/office/powerpoint/2010/main" val="705160484"/>
              </p:ext>
            </p:extLst>
          </p:nvPr>
        </p:nvGraphicFramePr>
        <p:xfrm>
          <a:off x="622722" y="631517"/>
          <a:ext cx="10943803" cy="5491491"/>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15" name="Content Placeholder 1"/>
          <p:cNvSpPr txBox="1"/>
          <p:nvPr/>
        </p:nvSpPr>
        <p:spPr>
          <a:xfrm>
            <a:off x="-13648" y="0"/>
            <a:ext cx="5609775" cy="523216"/>
          </a:xfrm>
          <a:prstGeom prst="rect">
            <a:avLst/>
          </a:prstGeom>
          <a:solidFill>
            <a:srgbClr val="0070C0"/>
          </a:solidFill>
          <a:ln/>
          <a:extLst>
            <a:ext uri="{C572A759-6A51-4108-AA02-DFA0A04FC94B}">
              <ma14:wrappingTextBoxFlag xmlns:ma14="http://schemas.microsoft.com/office/mac/drawingml/2011/main" xmlns="" val="1"/>
            </a:ext>
          </a:extLst>
        </p:spPr>
        <p:style>
          <a:lnRef idx="1">
            <a:schemeClr val="accent1"/>
          </a:lnRef>
          <a:fillRef idx="2">
            <a:schemeClr val="accent1"/>
          </a:fillRef>
          <a:effectRef idx="1">
            <a:schemeClr val="accent1"/>
          </a:effectRef>
          <a:fontRef idx="minor">
            <a:schemeClr val="dk1"/>
          </a:fontRef>
        </p:style>
        <p:txBody>
          <a:bodyPr wrap="square" lIns="60958" tIns="60958" rIns="60958" bIns="60958">
            <a:spAutoFit/>
          </a:bodyPr>
          <a:lstStyle>
            <a:lvl1pPr indent="609584" defTabSz="914378">
              <a:spcBef>
                <a:spcPts val="800"/>
              </a:spcBef>
              <a:defRPr sz="2600" cap="small">
                <a:solidFill>
                  <a:srgbClr val="F2F2F2"/>
                </a:solidFill>
                <a:latin typeface="Trebuchet MS"/>
                <a:ea typeface="Trebuchet MS"/>
                <a:cs typeface="Trebuchet MS"/>
                <a:sym typeface="Trebuchet MS"/>
              </a:defRPr>
            </a:lvl1pPr>
          </a:lstStyle>
          <a:p>
            <a:r>
              <a:rPr lang="en-US" b="1" dirty="0">
                <a:latin typeface="Garamond" panose="02020404030301010803" pitchFamily="18" charset="0"/>
              </a:rPr>
              <a:t>Container Network Model</a:t>
            </a:r>
          </a:p>
        </p:txBody>
      </p:sp>
      <p:sp>
        <p:nvSpPr>
          <p:cNvPr id="16" name="Rectángulo 6"/>
          <p:cNvSpPr/>
          <p:nvPr/>
        </p:nvSpPr>
        <p:spPr>
          <a:xfrm>
            <a:off x="8744988" y="6316707"/>
            <a:ext cx="3447011" cy="556954"/>
          </a:xfrm>
          <a:custGeom>
            <a:avLst/>
            <a:gdLst/>
            <a:ahLst/>
            <a:cxnLst>
              <a:cxn ang="0">
                <a:pos x="wd2" y="hd2"/>
              </a:cxn>
              <a:cxn ang="5400000">
                <a:pos x="wd2" y="hd2"/>
              </a:cxn>
              <a:cxn ang="10800000">
                <a:pos x="wd2" y="hd2"/>
              </a:cxn>
              <a:cxn ang="16200000">
                <a:pos x="wd2" y="hd2"/>
              </a:cxn>
            </a:cxnLst>
            <a:rect l="0" t="0" r="r" b="b"/>
            <a:pathLst>
              <a:path w="21600" h="21600" extrusionOk="0">
                <a:moveTo>
                  <a:pt x="13439" y="322"/>
                </a:moveTo>
                <a:lnTo>
                  <a:pt x="21600" y="0"/>
                </a:lnTo>
                <a:lnTo>
                  <a:pt x="21600" y="21600"/>
                </a:lnTo>
                <a:lnTo>
                  <a:pt x="0" y="21278"/>
                </a:lnTo>
                <a:lnTo>
                  <a:pt x="13439" y="322"/>
                </a:lnTo>
                <a:close/>
              </a:path>
            </a:pathLst>
          </a:custGeom>
          <a:solidFill>
            <a:srgbClr val="0070C0"/>
          </a:solidFill>
          <a:ln w="12700">
            <a:miter lim="400000"/>
          </a:ln>
        </p:spPr>
        <p:txBody>
          <a:bodyPr lIns="45719" rIns="45719" anchor="ctr"/>
          <a:lstStyle/>
          <a:p>
            <a:pPr algn="ctr">
              <a:defRPr>
                <a:solidFill>
                  <a:srgbClr val="FFFFFF"/>
                </a:solidFill>
              </a:defRPr>
            </a:pPr>
            <a:endParaRPr/>
          </a:p>
        </p:txBody>
      </p:sp>
      <p:grpSp>
        <p:nvGrpSpPr>
          <p:cNvPr id="17" name="Group 16"/>
          <p:cNvGrpSpPr/>
          <p:nvPr/>
        </p:nvGrpSpPr>
        <p:grpSpPr>
          <a:xfrm>
            <a:off x="10331355" y="6316707"/>
            <a:ext cx="1861153" cy="555251"/>
            <a:chOff x="9523412" y="6029866"/>
            <a:chExt cx="1871091" cy="525780"/>
          </a:xfrm>
        </p:grpSpPr>
        <p:sp>
          <p:nvSpPr>
            <p:cNvPr id="18" name="object 10"/>
            <p:cNvSpPr/>
            <p:nvPr/>
          </p:nvSpPr>
          <p:spPr>
            <a:xfrm>
              <a:off x="9523412" y="6138070"/>
              <a:ext cx="1763268" cy="417576"/>
            </a:xfrm>
            <a:prstGeom prst="rect">
              <a:avLst/>
            </a:prstGeom>
            <a:blipFill>
              <a:blip r:embed="rId3" cstate="print"/>
              <a:stretch>
                <a:fillRect/>
              </a:stretch>
            </a:blipFill>
          </p:spPr>
          <p:txBody>
            <a:bodyPr wrap="square" lIns="0" tIns="0" rIns="0" bIns="0" rtlCol="0"/>
            <a:lstStyle/>
            <a:p>
              <a:endParaRPr/>
            </a:p>
          </p:txBody>
        </p:sp>
        <p:sp>
          <p:nvSpPr>
            <p:cNvPr id="19" name="object 12"/>
            <p:cNvSpPr/>
            <p:nvPr/>
          </p:nvSpPr>
          <p:spPr>
            <a:xfrm>
              <a:off x="11178857" y="6029866"/>
              <a:ext cx="215646" cy="216408"/>
            </a:xfrm>
            <a:prstGeom prst="rect">
              <a:avLst/>
            </a:prstGeom>
            <a:blipFill>
              <a:blip r:embed="rId4" cstate="print"/>
              <a:stretch>
                <a:fillRect/>
              </a:stretch>
            </a:blipFill>
          </p:spPr>
          <p:txBody>
            <a:bodyPr wrap="square" lIns="0" tIns="0" rIns="0" bIns="0" rtlCol="0"/>
            <a:lstStyle/>
            <a:p>
              <a:endParaRPr/>
            </a:p>
          </p:txBody>
        </p:sp>
      </p:grpSp>
    </p:spTree>
    <p:extLst>
      <p:ext uri="{BB962C8B-B14F-4D97-AF65-F5344CB8AC3E}">
        <p14:creationId xmlns:p14="http://schemas.microsoft.com/office/powerpoint/2010/main" val="3129959252"/>
      </p:ext>
    </p:extLst>
  </p:cSld>
  <p:clrMapOvr>
    <a:masterClrMapping/>
  </p:clrMapOvr>
  <mc:AlternateContent xmlns:mc="http://schemas.openxmlformats.org/markup-compatibility/2006" xmlns:p14="http://schemas.microsoft.com/office/powerpoint/2010/main">
    <mc:Choice Requires="p14">
      <p:transition spd="slow" p14:dur="1200">
        <p:push dir="u"/>
      </p:transition>
    </mc:Choice>
    <mc:Fallback xmlns="">
      <p:transition spd="slow">
        <p:push dir="u"/>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 name="Rectángulo 6"/>
          <p:cNvSpPr/>
          <p:nvPr/>
        </p:nvSpPr>
        <p:spPr>
          <a:xfrm>
            <a:off x="1592073" y="-3081"/>
            <a:ext cx="3906482" cy="151478"/>
          </a:xfrm>
          <a:custGeom>
            <a:avLst/>
            <a:gdLst/>
            <a:ahLst/>
            <a:cxnLst>
              <a:cxn ang="0">
                <a:pos x="wd2" y="hd2"/>
              </a:cxn>
              <a:cxn ang="5400000">
                <a:pos x="wd2" y="hd2"/>
              </a:cxn>
              <a:cxn ang="10800000">
                <a:pos x="wd2" y="hd2"/>
              </a:cxn>
              <a:cxn ang="16200000">
                <a:pos x="wd2" y="hd2"/>
              </a:cxn>
            </a:cxnLst>
            <a:rect l="0" t="0" r="r" b="b"/>
            <a:pathLst>
              <a:path w="21600" h="21600" extrusionOk="0">
                <a:moveTo>
                  <a:pt x="5083" y="1624"/>
                </a:moveTo>
                <a:lnTo>
                  <a:pt x="13357" y="0"/>
                </a:lnTo>
                <a:cubicBezTo>
                  <a:pt x="15919" y="7367"/>
                  <a:pt x="19480" y="18203"/>
                  <a:pt x="21600" y="21108"/>
                </a:cubicBezTo>
                <a:lnTo>
                  <a:pt x="0" y="21600"/>
                </a:lnTo>
                <a:lnTo>
                  <a:pt x="5083" y="1624"/>
                </a:lnTo>
                <a:close/>
              </a:path>
            </a:pathLst>
          </a:custGeom>
          <a:solidFill>
            <a:srgbClr val="29C2EC"/>
          </a:solidFill>
          <a:ln w="12700">
            <a:miter lim="400000"/>
          </a:ln>
        </p:spPr>
        <p:txBody>
          <a:bodyPr lIns="45719" rIns="45719" anchor="ctr"/>
          <a:lstStyle/>
          <a:p>
            <a:pPr algn="ctr">
              <a:defRPr>
                <a:solidFill>
                  <a:srgbClr val="FFFFFF"/>
                </a:solidFill>
              </a:defRPr>
            </a:pPr>
            <a:endParaRPr/>
          </a:p>
        </p:txBody>
      </p:sp>
      <p:grpSp>
        <p:nvGrpSpPr>
          <p:cNvPr id="12" name="Group 11"/>
          <p:cNvGrpSpPr/>
          <p:nvPr/>
        </p:nvGrpSpPr>
        <p:grpSpPr>
          <a:xfrm>
            <a:off x="10681666" y="6318409"/>
            <a:ext cx="1347065" cy="526253"/>
            <a:chOff x="9523412" y="6029866"/>
            <a:chExt cx="1871091" cy="525780"/>
          </a:xfrm>
        </p:grpSpPr>
        <p:sp>
          <p:nvSpPr>
            <p:cNvPr id="13" name="object 10"/>
            <p:cNvSpPr/>
            <p:nvPr/>
          </p:nvSpPr>
          <p:spPr>
            <a:xfrm>
              <a:off x="9523412" y="6138070"/>
              <a:ext cx="1763268" cy="417576"/>
            </a:xfrm>
            <a:prstGeom prst="rect">
              <a:avLst/>
            </a:prstGeom>
            <a:blipFill>
              <a:blip r:embed="rId3" cstate="print"/>
              <a:stretch>
                <a:fillRect/>
              </a:stretch>
            </a:blipFill>
          </p:spPr>
          <p:txBody>
            <a:bodyPr wrap="square" lIns="0" tIns="0" rIns="0" bIns="0" rtlCol="0"/>
            <a:lstStyle/>
            <a:p>
              <a:endParaRPr/>
            </a:p>
          </p:txBody>
        </p:sp>
        <p:sp>
          <p:nvSpPr>
            <p:cNvPr id="14" name="object 12"/>
            <p:cNvSpPr/>
            <p:nvPr/>
          </p:nvSpPr>
          <p:spPr>
            <a:xfrm>
              <a:off x="11178857" y="6029866"/>
              <a:ext cx="215646" cy="216408"/>
            </a:xfrm>
            <a:prstGeom prst="rect">
              <a:avLst/>
            </a:prstGeom>
            <a:blipFill>
              <a:blip r:embed="rId4" cstate="print"/>
              <a:stretch>
                <a:fillRect/>
              </a:stretch>
            </a:blipFill>
          </p:spPr>
          <p:txBody>
            <a:bodyPr wrap="square" lIns="0" tIns="0" rIns="0" bIns="0" rtlCol="0"/>
            <a:lstStyle/>
            <a:p>
              <a:endParaRPr/>
            </a:p>
          </p:txBody>
        </p:sp>
      </p:grpSp>
      <p:sp>
        <p:nvSpPr>
          <p:cNvPr id="16" name="Rectangle 15"/>
          <p:cNvSpPr/>
          <p:nvPr/>
        </p:nvSpPr>
        <p:spPr>
          <a:xfrm>
            <a:off x="312997" y="508619"/>
            <a:ext cx="10018357" cy="769441"/>
          </a:xfrm>
          <a:prstGeom prst="rect">
            <a:avLst/>
          </a:prstGeom>
        </p:spPr>
        <p:txBody>
          <a:bodyPr wrap="square">
            <a:spAutoFit/>
          </a:bodyPr>
          <a:lstStyle/>
          <a:p>
            <a:r>
              <a:rPr lang="en-US" sz="2200" b="1" dirty="0">
                <a:solidFill>
                  <a:srgbClr val="0070C0"/>
                </a:solidFill>
                <a:latin typeface="Garamond" panose="02020404030301010803" pitchFamily="18" charset="0"/>
              </a:rPr>
              <a:t>When you install Docker, it creates three networks </a:t>
            </a:r>
            <a:r>
              <a:rPr lang="en-US" sz="2200" b="1" dirty="0" smtClean="0">
                <a:solidFill>
                  <a:srgbClr val="0070C0"/>
                </a:solidFill>
                <a:latin typeface="Garamond" panose="02020404030301010803" pitchFamily="18" charset="0"/>
              </a:rPr>
              <a:t>automatically:</a:t>
            </a:r>
          </a:p>
          <a:p>
            <a:endParaRPr lang="en-US" sz="2200" b="1" dirty="0">
              <a:solidFill>
                <a:srgbClr val="0070C0"/>
              </a:solidFill>
              <a:latin typeface="Garamond" panose="02020404030301010803" pitchFamily="18" charset="0"/>
            </a:endParaRPr>
          </a:p>
        </p:txBody>
      </p:sp>
      <p:pic>
        <p:nvPicPr>
          <p:cNvPr id="17" name="Picture 16"/>
          <p:cNvPicPr>
            <a:picLocks noChangeAspect="1"/>
          </p:cNvPicPr>
          <p:nvPr/>
        </p:nvPicPr>
        <p:blipFill>
          <a:blip r:embed="rId5"/>
          <a:stretch>
            <a:fillRect/>
          </a:stretch>
        </p:blipFill>
        <p:spPr>
          <a:xfrm>
            <a:off x="449408" y="1297773"/>
            <a:ext cx="5467745" cy="893529"/>
          </a:xfrm>
          <a:prstGeom prst="rect">
            <a:avLst/>
          </a:prstGeom>
        </p:spPr>
      </p:pic>
      <p:sp>
        <p:nvSpPr>
          <p:cNvPr id="2" name="Rectangle 1"/>
          <p:cNvSpPr>
            <a:spLocks noChangeArrowheads="1"/>
          </p:cNvSpPr>
          <p:nvPr/>
        </p:nvSpPr>
        <p:spPr bwMode="auto">
          <a:xfrm>
            <a:off x="0" y="-138499"/>
            <a:ext cx="65" cy="276999"/>
          </a:xfrm>
          <a:prstGeom prst="rect">
            <a:avLst/>
          </a:prstGeom>
          <a:solidFill>
            <a:srgbClr val="F9F2F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a:spcBef>
                <a:spcPct val="0"/>
              </a:spcBef>
              <a:spcAft>
                <a:spcPct val="0"/>
              </a:spcAft>
              <a:defRPr>
                <a:solidFill>
                  <a:schemeClr val="tx1"/>
                </a:solidFill>
                <a:latin typeface="Arial" panose="020B0604020202020204" pitchFamily="34" charset="0"/>
              </a:defRPr>
            </a:lvl1pPr>
            <a:lvl2pPr marL="457200" eaLnBrk="0" fontAlgn="base">
              <a:spcBef>
                <a:spcPct val="0"/>
              </a:spcBef>
              <a:spcAft>
                <a:spcPct val="0"/>
              </a:spcAft>
              <a:defRPr>
                <a:solidFill>
                  <a:schemeClr val="tx1"/>
                </a:solidFill>
                <a:latin typeface="Arial" panose="020B0604020202020204" pitchFamily="34" charset="0"/>
              </a:defRPr>
            </a:lvl2pPr>
            <a:lvl3pPr marL="914400" eaLnBrk="0" fontAlgn="base">
              <a:spcBef>
                <a:spcPct val="0"/>
              </a:spcBef>
              <a:spcAft>
                <a:spcPct val="0"/>
              </a:spcAft>
              <a:defRPr>
                <a:solidFill>
                  <a:schemeClr val="tx1"/>
                </a:solidFill>
                <a:latin typeface="Arial" panose="020B0604020202020204" pitchFamily="34" charset="0"/>
              </a:defRPr>
            </a:lvl3pPr>
            <a:lvl4pPr marL="1371600" eaLnBrk="0" fontAlgn="base">
              <a:spcBef>
                <a:spcPct val="0"/>
              </a:spcBef>
              <a:spcAft>
                <a:spcPct val="0"/>
              </a:spcAft>
              <a:defRPr>
                <a:solidFill>
                  <a:schemeClr val="tx1"/>
                </a:solidFill>
                <a:latin typeface="Arial" panose="020B0604020202020204" pitchFamily="34" charset="0"/>
              </a:defRPr>
            </a:lvl4pPr>
            <a:lvl5pPr marL="1828800" eaLnBrk="0" fontAlgn="base">
              <a:spcBef>
                <a:spcPct val="0"/>
              </a:spcBef>
              <a:spcAft>
                <a:spcPct val="0"/>
              </a:spcAft>
              <a:defRPr>
                <a:solidFill>
                  <a:schemeClr val="tx1"/>
                </a:solidFill>
                <a:latin typeface="Arial" panose="020B0604020202020204" pitchFamily="34" charset="0"/>
              </a:defRPr>
            </a:lvl5pPr>
            <a:lvl6pPr marL="2286000" eaLnBrk="0" fontAlgn="base">
              <a:spcBef>
                <a:spcPct val="0"/>
              </a:spcBef>
              <a:spcAft>
                <a:spcPct val="0"/>
              </a:spcAft>
              <a:defRPr>
                <a:solidFill>
                  <a:schemeClr val="tx1"/>
                </a:solidFill>
                <a:latin typeface="Arial" panose="020B0604020202020204" pitchFamily="34" charset="0"/>
              </a:defRPr>
            </a:lvl6pPr>
            <a:lvl7pPr marL="2743200" eaLnBrk="0" fontAlgn="base">
              <a:spcBef>
                <a:spcPct val="0"/>
              </a:spcBef>
              <a:spcAft>
                <a:spcPct val="0"/>
              </a:spcAft>
              <a:defRPr>
                <a:solidFill>
                  <a:schemeClr val="tx1"/>
                </a:solidFill>
                <a:latin typeface="Arial" panose="020B0604020202020204" pitchFamily="34" charset="0"/>
              </a:defRPr>
            </a:lvl7pPr>
            <a:lvl8pPr marL="3200400" eaLnBrk="0" fontAlgn="base">
              <a:spcBef>
                <a:spcPct val="0"/>
              </a:spcBef>
              <a:spcAft>
                <a:spcPct val="0"/>
              </a:spcAft>
              <a:defRPr>
                <a:solidFill>
                  <a:schemeClr val="tx1"/>
                </a:solidFill>
                <a:latin typeface="Arial" panose="020B0604020202020204" pitchFamily="34" charset="0"/>
              </a:defRPr>
            </a:lvl8pPr>
            <a:lvl9pPr marL="3657600" eaLnBrk="0" fontAlgn="base">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6" name="Rectangle 4"/>
          <p:cNvSpPr>
            <a:spLocks noChangeArrowheads="1"/>
          </p:cNvSpPr>
          <p:nvPr/>
        </p:nvSpPr>
        <p:spPr bwMode="auto">
          <a:xfrm>
            <a:off x="0" y="-138499"/>
            <a:ext cx="65" cy="276999"/>
          </a:xfrm>
          <a:prstGeom prst="rect">
            <a:avLst/>
          </a:prstGeom>
          <a:solidFill>
            <a:srgbClr val="F9F2F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a:spcBef>
                <a:spcPct val="0"/>
              </a:spcBef>
              <a:spcAft>
                <a:spcPct val="0"/>
              </a:spcAft>
              <a:defRPr>
                <a:solidFill>
                  <a:schemeClr val="tx1"/>
                </a:solidFill>
                <a:latin typeface="Arial" panose="020B0604020202020204" pitchFamily="34" charset="0"/>
              </a:defRPr>
            </a:lvl1pPr>
            <a:lvl2pPr marL="457200" eaLnBrk="0" fontAlgn="base">
              <a:spcBef>
                <a:spcPct val="0"/>
              </a:spcBef>
              <a:spcAft>
                <a:spcPct val="0"/>
              </a:spcAft>
              <a:defRPr>
                <a:solidFill>
                  <a:schemeClr val="tx1"/>
                </a:solidFill>
                <a:latin typeface="Arial" panose="020B0604020202020204" pitchFamily="34" charset="0"/>
              </a:defRPr>
            </a:lvl2pPr>
            <a:lvl3pPr marL="914400" eaLnBrk="0" fontAlgn="base">
              <a:spcBef>
                <a:spcPct val="0"/>
              </a:spcBef>
              <a:spcAft>
                <a:spcPct val="0"/>
              </a:spcAft>
              <a:defRPr>
                <a:solidFill>
                  <a:schemeClr val="tx1"/>
                </a:solidFill>
                <a:latin typeface="Arial" panose="020B0604020202020204" pitchFamily="34" charset="0"/>
              </a:defRPr>
            </a:lvl3pPr>
            <a:lvl4pPr marL="1371600" eaLnBrk="0" fontAlgn="base">
              <a:spcBef>
                <a:spcPct val="0"/>
              </a:spcBef>
              <a:spcAft>
                <a:spcPct val="0"/>
              </a:spcAft>
              <a:defRPr>
                <a:solidFill>
                  <a:schemeClr val="tx1"/>
                </a:solidFill>
                <a:latin typeface="Arial" panose="020B0604020202020204" pitchFamily="34" charset="0"/>
              </a:defRPr>
            </a:lvl4pPr>
            <a:lvl5pPr marL="1828800" eaLnBrk="0" fontAlgn="base">
              <a:spcBef>
                <a:spcPct val="0"/>
              </a:spcBef>
              <a:spcAft>
                <a:spcPct val="0"/>
              </a:spcAft>
              <a:defRPr>
                <a:solidFill>
                  <a:schemeClr val="tx1"/>
                </a:solidFill>
                <a:latin typeface="Arial" panose="020B0604020202020204" pitchFamily="34" charset="0"/>
              </a:defRPr>
            </a:lvl5pPr>
            <a:lvl6pPr marL="2286000" eaLnBrk="0" fontAlgn="base">
              <a:spcBef>
                <a:spcPct val="0"/>
              </a:spcBef>
              <a:spcAft>
                <a:spcPct val="0"/>
              </a:spcAft>
              <a:defRPr>
                <a:solidFill>
                  <a:schemeClr val="tx1"/>
                </a:solidFill>
                <a:latin typeface="Arial" panose="020B0604020202020204" pitchFamily="34" charset="0"/>
              </a:defRPr>
            </a:lvl6pPr>
            <a:lvl7pPr marL="2743200" eaLnBrk="0" fontAlgn="base">
              <a:spcBef>
                <a:spcPct val="0"/>
              </a:spcBef>
              <a:spcAft>
                <a:spcPct val="0"/>
              </a:spcAft>
              <a:defRPr>
                <a:solidFill>
                  <a:schemeClr val="tx1"/>
                </a:solidFill>
                <a:latin typeface="Arial" panose="020B0604020202020204" pitchFamily="34" charset="0"/>
              </a:defRPr>
            </a:lvl7pPr>
            <a:lvl8pPr marL="3200400" eaLnBrk="0" fontAlgn="base">
              <a:spcBef>
                <a:spcPct val="0"/>
              </a:spcBef>
              <a:spcAft>
                <a:spcPct val="0"/>
              </a:spcAft>
              <a:defRPr>
                <a:solidFill>
                  <a:schemeClr val="tx1"/>
                </a:solidFill>
                <a:latin typeface="Arial" panose="020B0604020202020204" pitchFamily="34" charset="0"/>
              </a:defRPr>
            </a:lvl8pPr>
            <a:lvl9pPr marL="3657600" eaLnBrk="0" fontAlgn="base">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pic>
        <p:nvPicPr>
          <p:cNvPr id="21" name="Picture 20"/>
          <p:cNvPicPr>
            <a:picLocks noChangeAspect="1"/>
          </p:cNvPicPr>
          <p:nvPr/>
        </p:nvPicPr>
        <p:blipFill>
          <a:blip r:embed="rId6"/>
          <a:stretch>
            <a:fillRect/>
          </a:stretch>
        </p:blipFill>
        <p:spPr>
          <a:xfrm>
            <a:off x="449408" y="2465798"/>
            <a:ext cx="5467745" cy="4169888"/>
          </a:xfrm>
          <a:prstGeom prst="rect">
            <a:avLst/>
          </a:prstGeom>
        </p:spPr>
      </p:pic>
      <p:sp>
        <p:nvSpPr>
          <p:cNvPr id="3" name="Rectangle 2"/>
          <p:cNvSpPr/>
          <p:nvPr/>
        </p:nvSpPr>
        <p:spPr>
          <a:xfrm>
            <a:off x="6194854" y="1159761"/>
            <a:ext cx="5560541" cy="4832092"/>
          </a:xfrm>
          <a:prstGeom prst="rect">
            <a:avLst/>
          </a:prstGeom>
        </p:spPr>
        <p:txBody>
          <a:bodyPr wrap="square">
            <a:spAutoFit/>
          </a:bodyPr>
          <a:lstStyle/>
          <a:p>
            <a:r>
              <a:rPr lang="en-US" sz="2200" dirty="0">
                <a:latin typeface="Garamond" panose="02020404030301010803" pitchFamily="18" charset="0"/>
              </a:rPr>
              <a:t>By default docker create a new network interface called docker0 </a:t>
            </a:r>
            <a:r>
              <a:rPr lang="en-US" sz="2200" dirty="0" smtClean="0">
                <a:latin typeface="Garamond" panose="02020404030301010803" pitchFamily="18" charset="0"/>
              </a:rPr>
              <a:t>and </a:t>
            </a:r>
            <a:r>
              <a:rPr lang="en-US" sz="2200" dirty="0" smtClean="0">
                <a:solidFill>
                  <a:schemeClr val="tx1"/>
                </a:solidFill>
                <a:latin typeface="Garamond" panose="02020404030301010803" pitchFamily="18" charset="0"/>
              </a:rPr>
              <a:t>every </a:t>
            </a:r>
            <a:r>
              <a:rPr lang="en-US" sz="2200" dirty="0">
                <a:solidFill>
                  <a:schemeClr val="tx1"/>
                </a:solidFill>
                <a:latin typeface="Garamond" panose="02020404030301010803" pitchFamily="18" charset="0"/>
              </a:rPr>
              <a:t>container that runs in this network is free to reach each others.</a:t>
            </a:r>
          </a:p>
          <a:p>
            <a:r>
              <a:rPr lang="en-US" sz="2200" dirty="0" smtClean="0">
                <a:latin typeface="Garamond" panose="02020404030301010803" pitchFamily="18" charset="0"/>
              </a:rPr>
              <a:t>Command to inspect </a:t>
            </a:r>
            <a:r>
              <a:rPr lang="en-US" sz="2200" dirty="0">
                <a:latin typeface="Garamond" panose="02020404030301010803" pitchFamily="18" charset="0"/>
              </a:rPr>
              <a:t>bridge network </a:t>
            </a:r>
            <a:endParaRPr lang="en-US" sz="2200" dirty="0" smtClean="0">
              <a:latin typeface="Garamond" panose="02020404030301010803" pitchFamily="18" charset="0"/>
            </a:endParaRPr>
          </a:p>
          <a:p>
            <a:r>
              <a:rPr lang="en-US" sz="2200" dirty="0" smtClean="0">
                <a:solidFill>
                  <a:srgbClr val="0070C0"/>
                </a:solidFill>
                <a:latin typeface="Garamond" panose="02020404030301010803" pitchFamily="18" charset="0"/>
              </a:rPr>
              <a:t>$ docker </a:t>
            </a:r>
            <a:r>
              <a:rPr lang="en-US" sz="2200" dirty="0">
                <a:solidFill>
                  <a:srgbClr val="0070C0"/>
                </a:solidFill>
                <a:latin typeface="Garamond" panose="02020404030301010803" pitchFamily="18" charset="0"/>
              </a:rPr>
              <a:t>network inspect </a:t>
            </a:r>
            <a:r>
              <a:rPr lang="en-US" sz="2200" dirty="0" smtClean="0">
                <a:solidFill>
                  <a:srgbClr val="0070C0"/>
                </a:solidFill>
                <a:latin typeface="Garamond" panose="02020404030301010803" pitchFamily="18" charset="0"/>
              </a:rPr>
              <a:t>bridge</a:t>
            </a:r>
          </a:p>
          <a:p>
            <a:endParaRPr lang="en-US" sz="2200" dirty="0">
              <a:solidFill>
                <a:srgbClr val="00B0F0"/>
              </a:solidFill>
              <a:latin typeface="Garamond" panose="02020404030301010803" pitchFamily="18" charset="0"/>
            </a:endParaRPr>
          </a:p>
          <a:p>
            <a:r>
              <a:rPr lang="en-US" sz="2200" dirty="0">
                <a:solidFill>
                  <a:schemeClr val="tx1"/>
                </a:solidFill>
                <a:latin typeface="Garamond" panose="02020404030301010803" pitchFamily="18" charset="0"/>
              </a:rPr>
              <a:t>It creates a default </a:t>
            </a:r>
            <a:r>
              <a:rPr lang="en-US" sz="2200" dirty="0" err="1">
                <a:solidFill>
                  <a:schemeClr val="tx1"/>
                </a:solidFill>
                <a:latin typeface="Garamond" panose="02020404030301010803" pitchFamily="18" charset="0"/>
              </a:rPr>
              <a:t>iptables</a:t>
            </a:r>
            <a:r>
              <a:rPr lang="en-US" sz="2200" dirty="0">
                <a:solidFill>
                  <a:schemeClr val="tx1"/>
                </a:solidFill>
                <a:latin typeface="Garamond" panose="02020404030301010803" pitchFamily="18" charset="0"/>
              </a:rPr>
              <a:t> NAT rule to allow outside </a:t>
            </a:r>
            <a:r>
              <a:rPr lang="en-US" sz="2200" dirty="0" smtClean="0">
                <a:solidFill>
                  <a:schemeClr val="tx1"/>
                </a:solidFill>
                <a:latin typeface="Garamond" panose="02020404030301010803" pitchFamily="18" charset="0"/>
              </a:rPr>
              <a:t>communication </a:t>
            </a:r>
            <a:r>
              <a:rPr lang="en-US" sz="2200" dirty="0">
                <a:solidFill>
                  <a:schemeClr val="tx1"/>
                </a:solidFill>
                <a:latin typeface="Garamond" panose="02020404030301010803" pitchFamily="18" charset="0"/>
              </a:rPr>
              <a:t>between all </a:t>
            </a:r>
            <a:r>
              <a:rPr lang="en-US" sz="2200" dirty="0" smtClean="0">
                <a:solidFill>
                  <a:schemeClr val="tx1"/>
                </a:solidFill>
                <a:latin typeface="Garamond" panose="02020404030301010803" pitchFamily="18" charset="0"/>
              </a:rPr>
              <a:t>containers connected </a:t>
            </a:r>
            <a:r>
              <a:rPr lang="en-US" sz="2200" dirty="0">
                <a:solidFill>
                  <a:schemeClr val="tx1"/>
                </a:solidFill>
                <a:latin typeface="Garamond" panose="02020404030301010803" pitchFamily="18" charset="0"/>
              </a:rPr>
              <a:t>to docker0 and the outside world.</a:t>
            </a:r>
          </a:p>
          <a:p>
            <a:r>
              <a:rPr lang="en-US" sz="2200" dirty="0">
                <a:solidFill>
                  <a:srgbClr val="0070C0"/>
                </a:solidFill>
                <a:latin typeface="Garamond" panose="02020404030301010803" pitchFamily="18" charset="0"/>
              </a:rPr>
              <a:t>$ </a:t>
            </a:r>
            <a:r>
              <a:rPr lang="en-US" sz="2200" dirty="0" err="1">
                <a:solidFill>
                  <a:srgbClr val="0070C0"/>
                </a:solidFill>
                <a:latin typeface="Garamond" panose="02020404030301010803" pitchFamily="18" charset="0"/>
              </a:rPr>
              <a:t>sudo</a:t>
            </a:r>
            <a:r>
              <a:rPr lang="en-US" sz="2200" dirty="0">
                <a:solidFill>
                  <a:srgbClr val="0070C0"/>
                </a:solidFill>
                <a:latin typeface="Garamond" panose="02020404030301010803" pitchFamily="18" charset="0"/>
              </a:rPr>
              <a:t> </a:t>
            </a:r>
            <a:r>
              <a:rPr lang="en-US" sz="2200" dirty="0" err="1">
                <a:solidFill>
                  <a:srgbClr val="0070C0"/>
                </a:solidFill>
                <a:latin typeface="Garamond" panose="02020404030301010803" pitchFamily="18" charset="0"/>
              </a:rPr>
              <a:t>iptables</a:t>
            </a:r>
            <a:r>
              <a:rPr lang="en-US" sz="2200" dirty="0">
                <a:solidFill>
                  <a:srgbClr val="0070C0"/>
                </a:solidFill>
                <a:latin typeface="Garamond" panose="02020404030301010803" pitchFamily="18" charset="0"/>
              </a:rPr>
              <a:t> -L </a:t>
            </a:r>
            <a:r>
              <a:rPr lang="en-US" sz="2200" dirty="0" smtClean="0">
                <a:solidFill>
                  <a:srgbClr val="0070C0"/>
                </a:solidFill>
                <a:latin typeface="Garamond" panose="02020404030301010803" pitchFamily="18" charset="0"/>
              </a:rPr>
              <a:t>–n</a:t>
            </a:r>
          </a:p>
          <a:p>
            <a:endParaRPr lang="en-US" sz="2200" dirty="0">
              <a:solidFill>
                <a:srgbClr val="0070C0"/>
              </a:solidFill>
              <a:latin typeface="Garamond" panose="02020404030301010803" pitchFamily="18" charset="0"/>
            </a:endParaRPr>
          </a:p>
          <a:p>
            <a:r>
              <a:rPr lang="en-US" sz="2200" dirty="0">
                <a:solidFill>
                  <a:schemeClr val="tx1"/>
                </a:solidFill>
                <a:latin typeface="Garamond" panose="02020404030301010803" pitchFamily="18" charset="0"/>
              </a:rPr>
              <a:t>The best way to manage connections and traffic between our containers is with networks</a:t>
            </a:r>
            <a:r>
              <a:rPr lang="en-US" sz="2200" dirty="0" smtClean="0">
                <a:solidFill>
                  <a:schemeClr val="tx1"/>
                </a:solidFill>
                <a:latin typeface="Garamond" panose="02020404030301010803" pitchFamily="18" charset="0"/>
              </a:rPr>
              <a:t>. </a:t>
            </a:r>
          </a:p>
          <a:p>
            <a:endParaRPr lang="en-US" sz="2200" dirty="0">
              <a:solidFill>
                <a:schemeClr val="tx1"/>
              </a:solidFill>
              <a:latin typeface="Garamond" panose="02020404030301010803" pitchFamily="18" charset="0"/>
            </a:endParaRPr>
          </a:p>
        </p:txBody>
      </p:sp>
      <p:sp>
        <p:nvSpPr>
          <p:cNvPr id="18" name="Content Placeholder 1"/>
          <p:cNvSpPr txBox="1"/>
          <p:nvPr/>
        </p:nvSpPr>
        <p:spPr>
          <a:xfrm>
            <a:off x="-13648" y="0"/>
            <a:ext cx="5609775" cy="523216"/>
          </a:xfrm>
          <a:prstGeom prst="rect">
            <a:avLst/>
          </a:prstGeom>
          <a:solidFill>
            <a:srgbClr val="0070C0"/>
          </a:solidFill>
          <a:ln/>
          <a:extLst>
            <a:ext uri="{C572A759-6A51-4108-AA02-DFA0A04FC94B}">
              <ma14:wrappingTextBoxFlag xmlns:ma14="http://schemas.microsoft.com/office/mac/drawingml/2011/main" xmlns="" val="1"/>
            </a:ext>
          </a:extLst>
        </p:spPr>
        <p:style>
          <a:lnRef idx="1">
            <a:schemeClr val="accent1"/>
          </a:lnRef>
          <a:fillRef idx="2">
            <a:schemeClr val="accent1"/>
          </a:fillRef>
          <a:effectRef idx="1">
            <a:schemeClr val="accent1"/>
          </a:effectRef>
          <a:fontRef idx="minor">
            <a:schemeClr val="dk1"/>
          </a:fontRef>
        </p:style>
        <p:txBody>
          <a:bodyPr wrap="square" lIns="60958" tIns="60958" rIns="60958" bIns="60958">
            <a:spAutoFit/>
          </a:bodyPr>
          <a:lstStyle>
            <a:lvl1pPr indent="609584" defTabSz="914378">
              <a:spcBef>
                <a:spcPts val="800"/>
              </a:spcBef>
              <a:defRPr sz="2600" cap="small">
                <a:solidFill>
                  <a:srgbClr val="F2F2F2"/>
                </a:solidFill>
                <a:latin typeface="Trebuchet MS"/>
                <a:ea typeface="Trebuchet MS"/>
                <a:cs typeface="Trebuchet MS"/>
                <a:sym typeface="Trebuchet MS"/>
              </a:defRPr>
            </a:lvl1pPr>
          </a:lstStyle>
          <a:p>
            <a:r>
              <a:rPr lang="en-US" b="1" dirty="0">
                <a:latin typeface="Garamond" panose="02020404030301010803" pitchFamily="18" charset="0"/>
              </a:rPr>
              <a:t>Container Network Model</a:t>
            </a:r>
          </a:p>
        </p:txBody>
      </p:sp>
      <p:sp>
        <p:nvSpPr>
          <p:cNvPr id="19" name="Rectángulo 6"/>
          <p:cNvSpPr/>
          <p:nvPr/>
        </p:nvSpPr>
        <p:spPr>
          <a:xfrm>
            <a:off x="8744988" y="6316707"/>
            <a:ext cx="3447011" cy="556954"/>
          </a:xfrm>
          <a:custGeom>
            <a:avLst/>
            <a:gdLst/>
            <a:ahLst/>
            <a:cxnLst>
              <a:cxn ang="0">
                <a:pos x="wd2" y="hd2"/>
              </a:cxn>
              <a:cxn ang="5400000">
                <a:pos x="wd2" y="hd2"/>
              </a:cxn>
              <a:cxn ang="10800000">
                <a:pos x="wd2" y="hd2"/>
              </a:cxn>
              <a:cxn ang="16200000">
                <a:pos x="wd2" y="hd2"/>
              </a:cxn>
            </a:cxnLst>
            <a:rect l="0" t="0" r="r" b="b"/>
            <a:pathLst>
              <a:path w="21600" h="21600" extrusionOk="0">
                <a:moveTo>
                  <a:pt x="13439" y="322"/>
                </a:moveTo>
                <a:lnTo>
                  <a:pt x="21600" y="0"/>
                </a:lnTo>
                <a:lnTo>
                  <a:pt x="21600" y="21600"/>
                </a:lnTo>
                <a:lnTo>
                  <a:pt x="0" y="21278"/>
                </a:lnTo>
                <a:lnTo>
                  <a:pt x="13439" y="322"/>
                </a:lnTo>
                <a:close/>
              </a:path>
            </a:pathLst>
          </a:custGeom>
          <a:solidFill>
            <a:srgbClr val="0070C0"/>
          </a:solidFill>
          <a:ln w="12700">
            <a:miter lim="400000"/>
          </a:ln>
        </p:spPr>
        <p:txBody>
          <a:bodyPr lIns="45719" rIns="45719" anchor="ctr"/>
          <a:lstStyle/>
          <a:p>
            <a:pPr algn="ctr">
              <a:defRPr>
                <a:solidFill>
                  <a:srgbClr val="FFFFFF"/>
                </a:solidFill>
              </a:defRPr>
            </a:pPr>
            <a:endParaRPr/>
          </a:p>
        </p:txBody>
      </p:sp>
      <p:grpSp>
        <p:nvGrpSpPr>
          <p:cNvPr id="20" name="Group 19"/>
          <p:cNvGrpSpPr/>
          <p:nvPr/>
        </p:nvGrpSpPr>
        <p:grpSpPr>
          <a:xfrm>
            <a:off x="10331355" y="6316707"/>
            <a:ext cx="1861153" cy="555251"/>
            <a:chOff x="9523412" y="6029866"/>
            <a:chExt cx="1871091" cy="525780"/>
          </a:xfrm>
        </p:grpSpPr>
        <p:sp>
          <p:nvSpPr>
            <p:cNvPr id="22" name="object 10"/>
            <p:cNvSpPr/>
            <p:nvPr/>
          </p:nvSpPr>
          <p:spPr>
            <a:xfrm>
              <a:off x="9523412" y="6138070"/>
              <a:ext cx="1763268" cy="417576"/>
            </a:xfrm>
            <a:prstGeom prst="rect">
              <a:avLst/>
            </a:prstGeom>
            <a:blipFill>
              <a:blip r:embed="rId3" cstate="print"/>
              <a:stretch>
                <a:fillRect/>
              </a:stretch>
            </a:blipFill>
          </p:spPr>
          <p:txBody>
            <a:bodyPr wrap="square" lIns="0" tIns="0" rIns="0" bIns="0" rtlCol="0"/>
            <a:lstStyle/>
            <a:p>
              <a:endParaRPr/>
            </a:p>
          </p:txBody>
        </p:sp>
        <p:sp>
          <p:nvSpPr>
            <p:cNvPr id="23" name="object 12"/>
            <p:cNvSpPr/>
            <p:nvPr/>
          </p:nvSpPr>
          <p:spPr>
            <a:xfrm>
              <a:off x="11178857" y="6029866"/>
              <a:ext cx="215646" cy="216408"/>
            </a:xfrm>
            <a:prstGeom prst="rect">
              <a:avLst/>
            </a:prstGeom>
            <a:blipFill>
              <a:blip r:embed="rId4" cstate="print"/>
              <a:stretch>
                <a:fillRect/>
              </a:stretch>
            </a:blipFill>
          </p:spPr>
          <p:txBody>
            <a:bodyPr wrap="square" lIns="0" tIns="0" rIns="0" bIns="0" rtlCol="0"/>
            <a:lstStyle/>
            <a:p>
              <a:endParaRPr/>
            </a:p>
          </p:txBody>
        </p:sp>
      </p:grpSp>
    </p:spTree>
    <p:extLst>
      <p:ext uri="{BB962C8B-B14F-4D97-AF65-F5344CB8AC3E}">
        <p14:creationId xmlns:p14="http://schemas.microsoft.com/office/powerpoint/2010/main" val="1469545267"/>
      </p:ext>
    </p:extLst>
  </p:cSld>
  <p:clrMapOvr>
    <a:masterClrMapping/>
  </p:clrMapOvr>
  <mc:AlternateContent xmlns:mc="http://schemas.openxmlformats.org/markup-compatibility/2006" xmlns:p14="http://schemas.microsoft.com/office/powerpoint/2010/main">
    <mc:Choice Requires="p14">
      <p:transition spd="slow" p14:dur="1200">
        <p:push dir="u"/>
      </p:transition>
    </mc:Choice>
    <mc:Fallback xmlns="">
      <p:transition spd="slow">
        <p:push dir="u"/>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 name="Rectángulo 6"/>
          <p:cNvSpPr/>
          <p:nvPr/>
        </p:nvSpPr>
        <p:spPr>
          <a:xfrm>
            <a:off x="1592073" y="-3081"/>
            <a:ext cx="3906482" cy="151478"/>
          </a:xfrm>
          <a:custGeom>
            <a:avLst/>
            <a:gdLst/>
            <a:ahLst/>
            <a:cxnLst>
              <a:cxn ang="0">
                <a:pos x="wd2" y="hd2"/>
              </a:cxn>
              <a:cxn ang="5400000">
                <a:pos x="wd2" y="hd2"/>
              </a:cxn>
              <a:cxn ang="10800000">
                <a:pos x="wd2" y="hd2"/>
              </a:cxn>
              <a:cxn ang="16200000">
                <a:pos x="wd2" y="hd2"/>
              </a:cxn>
            </a:cxnLst>
            <a:rect l="0" t="0" r="r" b="b"/>
            <a:pathLst>
              <a:path w="21600" h="21600" extrusionOk="0">
                <a:moveTo>
                  <a:pt x="5083" y="1624"/>
                </a:moveTo>
                <a:lnTo>
                  <a:pt x="13357" y="0"/>
                </a:lnTo>
                <a:cubicBezTo>
                  <a:pt x="15919" y="7367"/>
                  <a:pt x="19480" y="18203"/>
                  <a:pt x="21600" y="21108"/>
                </a:cubicBezTo>
                <a:lnTo>
                  <a:pt x="0" y="21600"/>
                </a:lnTo>
                <a:lnTo>
                  <a:pt x="5083" y="1624"/>
                </a:lnTo>
                <a:close/>
              </a:path>
            </a:pathLst>
          </a:custGeom>
          <a:solidFill>
            <a:srgbClr val="29C2EC"/>
          </a:solidFill>
          <a:ln w="12700">
            <a:miter lim="400000"/>
          </a:ln>
        </p:spPr>
        <p:txBody>
          <a:bodyPr lIns="45719" rIns="45719" anchor="ctr"/>
          <a:lstStyle/>
          <a:p>
            <a:pPr algn="ctr">
              <a:defRPr>
                <a:solidFill>
                  <a:srgbClr val="FFFFFF"/>
                </a:solidFill>
              </a:defRPr>
            </a:pPr>
            <a:endParaRPr/>
          </a:p>
        </p:txBody>
      </p:sp>
      <p:grpSp>
        <p:nvGrpSpPr>
          <p:cNvPr id="12" name="Group 11"/>
          <p:cNvGrpSpPr/>
          <p:nvPr/>
        </p:nvGrpSpPr>
        <p:grpSpPr>
          <a:xfrm>
            <a:off x="10681666" y="6318409"/>
            <a:ext cx="1347065" cy="526253"/>
            <a:chOff x="9523412" y="6029866"/>
            <a:chExt cx="1871091" cy="525780"/>
          </a:xfrm>
        </p:grpSpPr>
        <p:sp>
          <p:nvSpPr>
            <p:cNvPr id="13" name="object 10"/>
            <p:cNvSpPr/>
            <p:nvPr/>
          </p:nvSpPr>
          <p:spPr>
            <a:xfrm>
              <a:off x="9523412" y="6138070"/>
              <a:ext cx="1763268" cy="417576"/>
            </a:xfrm>
            <a:prstGeom prst="rect">
              <a:avLst/>
            </a:prstGeom>
            <a:blipFill>
              <a:blip r:embed="rId2" cstate="print"/>
              <a:stretch>
                <a:fillRect/>
              </a:stretch>
            </a:blipFill>
          </p:spPr>
          <p:txBody>
            <a:bodyPr wrap="square" lIns="0" tIns="0" rIns="0" bIns="0" rtlCol="0"/>
            <a:lstStyle/>
            <a:p>
              <a:endParaRPr/>
            </a:p>
          </p:txBody>
        </p:sp>
        <p:sp>
          <p:nvSpPr>
            <p:cNvPr id="14" name="object 12"/>
            <p:cNvSpPr/>
            <p:nvPr/>
          </p:nvSpPr>
          <p:spPr>
            <a:xfrm>
              <a:off x="11178857" y="6029866"/>
              <a:ext cx="215646" cy="216408"/>
            </a:xfrm>
            <a:prstGeom prst="rect">
              <a:avLst/>
            </a:prstGeom>
            <a:blipFill>
              <a:blip r:embed="rId3" cstate="print"/>
              <a:stretch>
                <a:fillRect/>
              </a:stretch>
            </a:blipFill>
          </p:spPr>
          <p:txBody>
            <a:bodyPr wrap="square" lIns="0" tIns="0" rIns="0" bIns="0" rtlCol="0"/>
            <a:lstStyle/>
            <a:p>
              <a:endParaRPr/>
            </a:p>
          </p:txBody>
        </p:sp>
      </p:grpSp>
      <p:graphicFrame>
        <p:nvGraphicFramePr>
          <p:cNvPr id="5" name="Table 4"/>
          <p:cNvGraphicFramePr>
            <a:graphicFrameLocks noGrp="1"/>
          </p:cNvGraphicFramePr>
          <p:nvPr>
            <p:extLst>
              <p:ext uri="{D42A27DB-BD31-4B8C-83A1-F6EECF244321}">
                <p14:modId xmlns:p14="http://schemas.microsoft.com/office/powerpoint/2010/main" val="150705068"/>
              </p:ext>
            </p:extLst>
          </p:nvPr>
        </p:nvGraphicFramePr>
        <p:xfrm>
          <a:off x="3322691" y="2075389"/>
          <a:ext cx="6930933" cy="2476500"/>
        </p:xfrm>
        <a:graphic>
          <a:graphicData uri="http://schemas.openxmlformats.org/drawingml/2006/table">
            <a:tbl>
              <a:tblPr>
                <a:tableStyleId>{5940675A-B579-460E-94D1-54222C63F5DA}</a:tableStyleId>
              </a:tblPr>
              <a:tblGrid>
                <a:gridCol w="6930933"/>
              </a:tblGrid>
              <a:tr h="182880">
                <a:tc>
                  <a:txBody>
                    <a:bodyPr/>
                    <a:lstStyle/>
                    <a:p>
                      <a:pPr algn="l" fontAlgn="b"/>
                      <a:r>
                        <a:rPr lang="en-US" sz="3200" u="none" strike="noStrike" dirty="0" smtClean="0">
                          <a:solidFill>
                            <a:schemeClr val="tx1"/>
                          </a:solidFill>
                          <a:effectLst/>
                          <a:latin typeface="Garamond" panose="02020404030301010803" pitchFamily="18" charset="0"/>
                        </a:rPr>
                        <a:t>Storage with Docker</a:t>
                      </a:r>
                    </a:p>
                  </a:txBody>
                  <a:tcPr marL="7620" marR="7620" marT="7620"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r>
              <a:tr h="182880">
                <a:tc>
                  <a:txBody>
                    <a:bodyPr/>
                    <a:lstStyle/>
                    <a:p>
                      <a:pPr algn="l" fontAlgn="b"/>
                      <a:r>
                        <a:rPr lang="en-US" sz="3200" b="0" i="0" u="none" strike="noStrike" cap="none" spc="0" baseline="0" dirty="0">
                          <a:ln>
                            <a:noFill/>
                          </a:ln>
                          <a:solidFill>
                            <a:schemeClr val="tx1"/>
                          </a:solidFill>
                          <a:effectLst/>
                          <a:uFillTx/>
                          <a:latin typeface="Garamond" panose="02020404030301010803" pitchFamily="18" charset="0"/>
                          <a:ea typeface="+mn-ea"/>
                          <a:cs typeface="+mn-cs"/>
                          <a:sym typeface="Calibri"/>
                        </a:rPr>
                        <a:t>Storage with Kubernetes</a:t>
                      </a:r>
                    </a:p>
                  </a:txBody>
                  <a:tcPr marL="7620" marR="7620" marT="7620"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tr>
              <a:tr h="182880">
                <a:tc>
                  <a:txBody>
                    <a:bodyPr/>
                    <a:lstStyle/>
                    <a:p>
                      <a:pPr algn="l" fontAlgn="b"/>
                      <a:r>
                        <a:rPr lang="en-US" sz="3200" b="0" i="0" u="none" strike="noStrike" cap="none" spc="0" baseline="0" dirty="0">
                          <a:ln>
                            <a:noFill/>
                          </a:ln>
                          <a:solidFill>
                            <a:schemeClr val="tx1"/>
                          </a:solidFill>
                          <a:effectLst/>
                          <a:uFillTx/>
                          <a:latin typeface="Garamond" panose="02020404030301010803" pitchFamily="18" charset="0"/>
                          <a:ea typeface="+mn-ea"/>
                          <a:cs typeface="+mn-cs"/>
                          <a:sym typeface="Calibri"/>
                        </a:rPr>
                        <a:t>Container Network Model</a:t>
                      </a:r>
                    </a:p>
                  </a:txBody>
                  <a:tcPr marL="7620" marR="7620" marT="7620"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tr>
              <a:tr h="182880">
                <a:tc>
                  <a:txBody>
                    <a:bodyPr/>
                    <a:lstStyle/>
                    <a:p>
                      <a:pPr algn="l" fontAlgn="b"/>
                      <a:r>
                        <a:rPr lang="en-US" sz="3200" b="0" i="0" u="none" strike="noStrike" cap="none" spc="0" baseline="0" dirty="0">
                          <a:ln>
                            <a:noFill/>
                          </a:ln>
                          <a:solidFill>
                            <a:schemeClr val="tx1"/>
                          </a:solidFill>
                          <a:effectLst/>
                          <a:uFillTx/>
                          <a:latin typeface="Garamond" panose="02020404030301010803" pitchFamily="18" charset="0"/>
                          <a:ea typeface="+mn-ea"/>
                          <a:cs typeface="+mn-cs"/>
                          <a:sym typeface="Calibri"/>
                        </a:rPr>
                        <a:t>Networking with Docker</a:t>
                      </a:r>
                    </a:p>
                  </a:txBody>
                  <a:tcPr marL="7620" marR="7620" marT="7620"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tr>
              <a:tr h="182880">
                <a:tc>
                  <a:txBody>
                    <a:bodyPr/>
                    <a:lstStyle/>
                    <a:p>
                      <a:pPr algn="l" fontAlgn="b"/>
                      <a:r>
                        <a:rPr lang="en-US" sz="3200" b="0" i="0" u="none" strike="noStrike" cap="none" spc="0" baseline="0" dirty="0">
                          <a:ln>
                            <a:noFill/>
                          </a:ln>
                          <a:solidFill>
                            <a:schemeClr val="tx1"/>
                          </a:solidFill>
                          <a:effectLst/>
                          <a:uFillTx/>
                          <a:latin typeface="Garamond" panose="02020404030301010803" pitchFamily="18" charset="0"/>
                          <a:ea typeface="+mn-ea"/>
                          <a:cs typeface="+mn-cs"/>
                          <a:sym typeface="Calibri"/>
                        </a:rPr>
                        <a:t>Networking with Kubernetes</a:t>
                      </a:r>
                    </a:p>
                  </a:txBody>
                  <a:tcPr marL="7620" marR="7620" marT="7620"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tr>
            </a:tbl>
          </a:graphicData>
        </a:graphic>
      </p:graphicFrame>
      <p:sp>
        <p:nvSpPr>
          <p:cNvPr id="15" name="Content Placeholder 1"/>
          <p:cNvSpPr txBox="1"/>
          <p:nvPr/>
        </p:nvSpPr>
        <p:spPr>
          <a:xfrm>
            <a:off x="-13648" y="0"/>
            <a:ext cx="6489399" cy="523216"/>
          </a:xfrm>
          <a:prstGeom prst="rect">
            <a:avLst/>
          </a:prstGeom>
          <a:solidFill>
            <a:srgbClr val="0070C0"/>
          </a:solidFill>
          <a:ln/>
          <a:extLst>
            <a:ext uri="{C572A759-6A51-4108-AA02-DFA0A04FC94B}">
              <ma14:wrappingTextBoxFlag xmlns:ma14="http://schemas.microsoft.com/office/mac/drawingml/2011/main" xmlns="" val="1"/>
            </a:ext>
          </a:extLst>
        </p:spPr>
        <p:style>
          <a:lnRef idx="1">
            <a:schemeClr val="accent1"/>
          </a:lnRef>
          <a:fillRef idx="2">
            <a:schemeClr val="accent1"/>
          </a:fillRef>
          <a:effectRef idx="1">
            <a:schemeClr val="accent1"/>
          </a:effectRef>
          <a:fontRef idx="minor">
            <a:schemeClr val="dk1"/>
          </a:fontRef>
        </p:style>
        <p:txBody>
          <a:bodyPr wrap="square" lIns="60958" tIns="60958" rIns="60958" bIns="60958">
            <a:spAutoFit/>
          </a:bodyPr>
          <a:lstStyle>
            <a:lvl1pPr indent="609584" defTabSz="914378">
              <a:spcBef>
                <a:spcPts val="800"/>
              </a:spcBef>
              <a:defRPr sz="2600" cap="small">
                <a:solidFill>
                  <a:srgbClr val="F2F2F2"/>
                </a:solidFill>
                <a:latin typeface="Trebuchet MS"/>
                <a:ea typeface="Trebuchet MS"/>
                <a:cs typeface="Trebuchet MS"/>
                <a:sym typeface="Trebuchet MS"/>
              </a:defRPr>
            </a:lvl1pPr>
          </a:lstStyle>
          <a:p>
            <a:r>
              <a:rPr lang="en-US" b="1" dirty="0">
                <a:latin typeface="Garamond" panose="02020404030301010803" pitchFamily="18" charset="0"/>
              </a:rPr>
              <a:t>Container Storage &amp; Networking </a:t>
            </a:r>
          </a:p>
        </p:txBody>
      </p:sp>
      <p:sp>
        <p:nvSpPr>
          <p:cNvPr id="16" name="Rectángulo 6"/>
          <p:cNvSpPr/>
          <p:nvPr/>
        </p:nvSpPr>
        <p:spPr>
          <a:xfrm>
            <a:off x="8744988" y="6316707"/>
            <a:ext cx="3447011" cy="556954"/>
          </a:xfrm>
          <a:custGeom>
            <a:avLst/>
            <a:gdLst/>
            <a:ahLst/>
            <a:cxnLst>
              <a:cxn ang="0">
                <a:pos x="wd2" y="hd2"/>
              </a:cxn>
              <a:cxn ang="5400000">
                <a:pos x="wd2" y="hd2"/>
              </a:cxn>
              <a:cxn ang="10800000">
                <a:pos x="wd2" y="hd2"/>
              </a:cxn>
              <a:cxn ang="16200000">
                <a:pos x="wd2" y="hd2"/>
              </a:cxn>
            </a:cxnLst>
            <a:rect l="0" t="0" r="r" b="b"/>
            <a:pathLst>
              <a:path w="21600" h="21600" extrusionOk="0">
                <a:moveTo>
                  <a:pt x="13439" y="322"/>
                </a:moveTo>
                <a:lnTo>
                  <a:pt x="21600" y="0"/>
                </a:lnTo>
                <a:lnTo>
                  <a:pt x="21600" y="21600"/>
                </a:lnTo>
                <a:lnTo>
                  <a:pt x="0" y="21278"/>
                </a:lnTo>
                <a:lnTo>
                  <a:pt x="13439" y="322"/>
                </a:lnTo>
                <a:close/>
              </a:path>
            </a:pathLst>
          </a:custGeom>
          <a:solidFill>
            <a:srgbClr val="0070C0"/>
          </a:solidFill>
          <a:ln w="12700">
            <a:miter lim="400000"/>
          </a:ln>
        </p:spPr>
        <p:txBody>
          <a:bodyPr lIns="45719" rIns="45719" anchor="ctr"/>
          <a:lstStyle/>
          <a:p>
            <a:pPr algn="ctr">
              <a:defRPr>
                <a:solidFill>
                  <a:srgbClr val="FFFFFF"/>
                </a:solidFill>
              </a:defRPr>
            </a:pPr>
            <a:endParaRPr/>
          </a:p>
        </p:txBody>
      </p:sp>
      <p:grpSp>
        <p:nvGrpSpPr>
          <p:cNvPr id="17" name="Group 16"/>
          <p:cNvGrpSpPr/>
          <p:nvPr/>
        </p:nvGrpSpPr>
        <p:grpSpPr>
          <a:xfrm>
            <a:off x="10331355" y="6316707"/>
            <a:ext cx="1861153" cy="555251"/>
            <a:chOff x="9523412" y="6029866"/>
            <a:chExt cx="1871091" cy="525780"/>
          </a:xfrm>
        </p:grpSpPr>
        <p:sp>
          <p:nvSpPr>
            <p:cNvPr id="18" name="object 10"/>
            <p:cNvSpPr/>
            <p:nvPr/>
          </p:nvSpPr>
          <p:spPr>
            <a:xfrm>
              <a:off x="9523412" y="6138070"/>
              <a:ext cx="1763268" cy="417576"/>
            </a:xfrm>
            <a:prstGeom prst="rect">
              <a:avLst/>
            </a:prstGeom>
            <a:blipFill>
              <a:blip r:embed="rId2" cstate="print"/>
              <a:stretch>
                <a:fillRect/>
              </a:stretch>
            </a:blipFill>
          </p:spPr>
          <p:txBody>
            <a:bodyPr wrap="square" lIns="0" tIns="0" rIns="0" bIns="0" rtlCol="0"/>
            <a:lstStyle/>
            <a:p>
              <a:endParaRPr/>
            </a:p>
          </p:txBody>
        </p:sp>
        <p:sp>
          <p:nvSpPr>
            <p:cNvPr id="19" name="object 12"/>
            <p:cNvSpPr/>
            <p:nvPr/>
          </p:nvSpPr>
          <p:spPr>
            <a:xfrm>
              <a:off x="11178857" y="6029866"/>
              <a:ext cx="215646" cy="216408"/>
            </a:xfrm>
            <a:prstGeom prst="rect">
              <a:avLst/>
            </a:prstGeom>
            <a:blipFill>
              <a:blip r:embed="rId3" cstate="print"/>
              <a:stretch>
                <a:fillRect/>
              </a:stretch>
            </a:blipFill>
          </p:spPr>
          <p:txBody>
            <a:bodyPr wrap="square" lIns="0" tIns="0" rIns="0" bIns="0" rtlCol="0"/>
            <a:lstStyle/>
            <a:p>
              <a:endParaRPr/>
            </a:p>
          </p:txBody>
        </p:sp>
      </p:grpSp>
    </p:spTree>
  </p:cSld>
  <p:clrMapOvr>
    <a:masterClrMapping/>
  </p:clrMapOvr>
  <mc:AlternateContent xmlns:mc="http://schemas.openxmlformats.org/markup-compatibility/2006" xmlns:p14="http://schemas.microsoft.com/office/powerpoint/2010/main">
    <mc:Choice Requires="p14">
      <p:transition spd="slow" p14:dur="1200">
        <p:push dir="u"/>
      </p:transition>
    </mc:Choice>
    <mc:Fallback xmlns="">
      <p:transition spd="slow">
        <p:push dir="u"/>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 name="Rectángulo 6"/>
          <p:cNvSpPr/>
          <p:nvPr/>
        </p:nvSpPr>
        <p:spPr>
          <a:xfrm>
            <a:off x="1592073" y="-3081"/>
            <a:ext cx="3906482" cy="151478"/>
          </a:xfrm>
          <a:custGeom>
            <a:avLst/>
            <a:gdLst/>
            <a:ahLst/>
            <a:cxnLst>
              <a:cxn ang="0">
                <a:pos x="wd2" y="hd2"/>
              </a:cxn>
              <a:cxn ang="5400000">
                <a:pos x="wd2" y="hd2"/>
              </a:cxn>
              <a:cxn ang="10800000">
                <a:pos x="wd2" y="hd2"/>
              </a:cxn>
              <a:cxn ang="16200000">
                <a:pos x="wd2" y="hd2"/>
              </a:cxn>
            </a:cxnLst>
            <a:rect l="0" t="0" r="r" b="b"/>
            <a:pathLst>
              <a:path w="21600" h="21600" extrusionOk="0">
                <a:moveTo>
                  <a:pt x="5083" y="1624"/>
                </a:moveTo>
                <a:lnTo>
                  <a:pt x="13357" y="0"/>
                </a:lnTo>
                <a:cubicBezTo>
                  <a:pt x="15919" y="7367"/>
                  <a:pt x="19480" y="18203"/>
                  <a:pt x="21600" y="21108"/>
                </a:cubicBezTo>
                <a:lnTo>
                  <a:pt x="0" y="21600"/>
                </a:lnTo>
                <a:lnTo>
                  <a:pt x="5083" y="1624"/>
                </a:lnTo>
                <a:close/>
              </a:path>
            </a:pathLst>
          </a:custGeom>
          <a:solidFill>
            <a:srgbClr val="29C2EC"/>
          </a:solidFill>
          <a:ln w="12700">
            <a:miter lim="400000"/>
          </a:ln>
        </p:spPr>
        <p:txBody>
          <a:bodyPr lIns="45719" rIns="45719" anchor="ctr"/>
          <a:lstStyle/>
          <a:p>
            <a:pPr algn="ctr">
              <a:defRPr>
                <a:solidFill>
                  <a:srgbClr val="FFFFFF"/>
                </a:solidFill>
              </a:defRPr>
            </a:pPr>
            <a:endParaRPr/>
          </a:p>
        </p:txBody>
      </p:sp>
      <p:grpSp>
        <p:nvGrpSpPr>
          <p:cNvPr id="12" name="Group 11"/>
          <p:cNvGrpSpPr/>
          <p:nvPr/>
        </p:nvGrpSpPr>
        <p:grpSpPr>
          <a:xfrm>
            <a:off x="10681666" y="6318409"/>
            <a:ext cx="1347065" cy="526253"/>
            <a:chOff x="9523412" y="6029866"/>
            <a:chExt cx="1871091" cy="525780"/>
          </a:xfrm>
        </p:grpSpPr>
        <p:sp>
          <p:nvSpPr>
            <p:cNvPr id="13" name="object 10"/>
            <p:cNvSpPr/>
            <p:nvPr/>
          </p:nvSpPr>
          <p:spPr>
            <a:xfrm>
              <a:off x="9523412" y="6138070"/>
              <a:ext cx="1763268" cy="417576"/>
            </a:xfrm>
            <a:prstGeom prst="rect">
              <a:avLst/>
            </a:prstGeom>
            <a:blipFill>
              <a:blip r:embed="rId3" cstate="print"/>
              <a:stretch>
                <a:fillRect/>
              </a:stretch>
            </a:blipFill>
          </p:spPr>
          <p:txBody>
            <a:bodyPr wrap="square" lIns="0" tIns="0" rIns="0" bIns="0" rtlCol="0"/>
            <a:lstStyle/>
            <a:p>
              <a:endParaRPr/>
            </a:p>
          </p:txBody>
        </p:sp>
        <p:sp>
          <p:nvSpPr>
            <p:cNvPr id="14" name="object 12"/>
            <p:cNvSpPr/>
            <p:nvPr/>
          </p:nvSpPr>
          <p:spPr>
            <a:xfrm>
              <a:off x="11178857" y="6029866"/>
              <a:ext cx="215646" cy="216408"/>
            </a:xfrm>
            <a:prstGeom prst="rect">
              <a:avLst/>
            </a:prstGeom>
            <a:blipFill>
              <a:blip r:embed="rId4" cstate="print"/>
              <a:stretch>
                <a:fillRect/>
              </a:stretch>
            </a:blipFill>
          </p:spPr>
          <p:txBody>
            <a:bodyPr wrap="square" lIns="0" tIns="0" rIns="0" bIns="0" rtlCol="0"/>
            <a:lstStyle/>
            <a:p>
              <a:endParaRPr/>
            </a:p>
          </p:txBody>
        </p:sp>
      </p:grpSp>
      <p:sp>
        <p:nvSpPr>
          <p:cNvPr id="2" name="Rectangle 1"/>
          <p:cNvSpPr/>
          <p:nvPr/>
        </p:nvSpPr>
        <p:spPr>
          <a:xfrm>
            <a:off x="361979" y="631517"/>
            <a:ext cx="11318545" cy="1446550"/>
          </a:xfrm>
          <a:prstGeom prst="rect">
            <a:avLst/>
          </a:prstGeom>
        </p:spPr>
        <p:txBody>
          <a:bodyPr wrap="square">
            <a:spAutoFit/>
          </a:bodyPr>
          <a:lstStyle/>
          <a:p>
            <a:pPr lvl="0" eaLnBrk="0" fontAlgn="base">
              <a:spcBef>
                <a:spcPct val="0"/>
              </a:spcBef>
              <a:spcAft>
                <a:spcPct val="0"/>
              </a:spcAft>
            </a:pPr>
            <a:r>
              <a:rPr lang="en-US" altLang="en-US" sz="2200" b="1" dirty="0">
                <a:solidFill>
                  <a:srgbClr val="0070C0"/>
                </a:solidFill>
                <a:latin typeface="Garamond" panose="02020404030301010803" pitchFamily="18" charset="0"/>
              </a:rPr>
              <a:t>Docker Native Network </a:t>
            </a:r>
            <a:r>
              <a:rPr lang="en-US" altLang="en-US" sz="2200" b="1" dirty="0" smtClean="0">
                <a:solidFill>
                  <a:srgbClr val="0070C0"/>
                </a:solidFill>
                <a:latin typeface="Garamond" panose="02020404030301010803" pitchFamily="18" charset="0"/>
              </a:rPr>
              <a:t>Drivers</a:t>
            </a:r>
          </a:p>
          <a:p>
            <a:pPr lvl="0" eaLnBrk="0" fontAlgn="base">
              <a:spcBef>
                <a:spcPct val="0"/>
              </a:spcBef>
              <a:spcAft>
                <a:spcPct val="0"/>
              </a:spcAft>
            </a:pPr>
            <a:endParaRPr lang="en-US" altLang="en-US" sz="2200" b="1" dirty="0">
              <a:solidFill>
                <a:srgbClr val="00B0F0"/>
              </a:solidFill>
              <a:latin typeface="Garamond" panose="02020404030301010803" pitchFamily="18" charset="0"/>
            </a:endParaRPr>
          </a:p>
          <a:p>
            <a:pPr lvl="0" eaLnBrk="0" fontAlgn="base">
              <a:spcBef>
                <a:spcPct val="0"/>
              </a:spcBef>
              <a:spcAft>
                <a:spcPct val="0"/>
              </a:spcAft>
            </a:pPr>
            <a:r>
              <a:rPr lang="en-US" altLang="en-US" sz="2200" dirty="0">
                <a:solidFill>
                  <a:schemeClr val="tx1"/>
                </a:solidFill>
                <a:latin typeface="Garamond" panose="02020404030301010803" pitchFamily="18" charset="0"/>
              </a:rPr>
              <a:t>The Docker native network drivers are part of Docker Engine and don't require any extra modules. </a:t>
            </a:r>
          </a:p>
          <a:p>
            <a:pPr lvl="0" eaLnBrk="0" fontAlgn="base">
              <a:spcBef>
                <a:spcPct val="0"/>
              </a:spcBef>
              <a:spcAft>
                <a:spcPct val="0"/>
              </a:spcAft>
            </a:pPr>
            <a:r>
              <a:rPr lang="en-US" altLang="en-US" sz="2200" dirty="0">
                <a:solidFill>
                  <a:schemeClr val="tx1"/>
                </a:solidFill>
                <a:latin typeface="Garamond" panose="02020404030301010803" pitchFamily="18" charset="0"/>
              </a:rPr>
              <a:t>They are invoked and used through standard docker network commands. </a:t>
            </a:r>
          </a:p>
        </p:txBody>
      </p:sp>
      <p:graphicFrame>
        <p:nvGraphicFramePr>
          <p:cNvPr id="6" name="Diagram 5"/>
          <p:cNvGraphicFramePr/>
          <p:nvPr>
            <p:extLst>
              <p:ext uri="{D42A27DB-BD31-4B8C-83A1-F6EECF244321}">
                <p14:modId xmlns:p14="http://schemas.microsoft.com/office/powerpoint/2010/main" val="2185519974"/>
              </p:ext>
            </p:extLst>
          </p:nvPr>
        </p:nvGraphicFramePr>
        <p:xfrm>
          <a:off x="453431" y="2198937"/>
          <a:ext cx="11227093" cy="4269161"/>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15" name="Content Placeholder 1"/>
          <p:cNvSpPr txBox="1"/>
          <p:nvPr/>
        </p:nvSpPr>
        <p:spPr>
          <a:xfrm>
            <a:off x="-13648" y="0"/>
            <a:ext cx="5609775" cy="523216"/>
          </a:xfrm>
          <a:prstGeom prst="rect">
            <a:avLst/>
          </a:prstGeom>
          <a:solidFill>
            <a:srgbClr val="0070C0"/>
          </a:solidFill>
          <a:ln/>
          <a:extLst>
            <a:ext uri="{C572A759-6A51-4108-AA02-DFA0A04FC94B}">
              <ma14:wrappingTextBoxFlag xmlns:ma14="http://schemas.microsoft.com/office/mac/drawingml/2011/main" xmlns="" val="1"/>
            </a:ext>
          </a:extLst>
        </p:spPr>
        <p:style>
          <a:lnRef idx="1">
            <a:schemeClr val="accent1"/>
          </a:lnRef>
          <a:fillRef idx="2">
            <a:schemeClr val="accent1"/>
          </a:fillRef>
          <a:effectRef idx="1">
            <a:schemeClr val="accent1"/>
          </a:effectRef>
          <a:fontRef idx="minor">
            <a:schemeClr val="dk1"/>
          </a:fontRef>
        </p:style>
        <p:txBody>
          <a:bodyPr wrap="square" lIns="60958" tIns="60958" rIns="60958" bIns="60958">
            <a:spAutoFit/>
          </a:bodyPr>
          <a:lstStyle>
            <a:lvl1pPr indent="609584" defTabSz="914378">
              <a:spcBef>
                <a:spcPts val="800"/>
              </a:spcBef>
              <a:defRPr sz="2600" cap="small">
                <a:solidFill>
                  <a:srgbClr val="F2F2F2"/>
                </a:solidFill>
                <a:latin typeface="Trebuchet MS"/>
                <a:ea typeface="Trebuchet MS"/>
                <a:cs typeface="Trebuchet MS"/>
                <a:sym typeface="Trebuchet MS"/>
              </a:defRPr>
            </a:lvl1pPr>
          </a:lstStyle>
          <a:p>
            <a:r>
              <a:rPr lang="en-US" b="1" dirty="0">
                <a:latin typeface="Garamond" panose="02020404030301010803" pitchFamily="18" charset="0"/>
              </a:rPr>
              <a:t>Networking with </a:t>
            </a:r>
            <a:r>
              <a:rPr lang="en-US" b="1" dirty="0" err="1">
                <a:latin typeface="Garamond" panose="02020404030301010803" pitchFamily="18" charset="0"/>
              </a:rPr>
              <a:t>Docker</a:t>
            </a:r>
            <a:endParaRPr lang="en-US" b="1" dirty="0">
              <a:latin typeface="Garamond" panose="02020404030301010803" pitchFamily="18" charset="0"/>
            </a:endParaRPr>
          </a:p>
        </p:txBody>
      </p:sp>
      <p:sp>
        <p:nvSpPr>
          <p:cNvPr id="16" name="Rectángulo 6"/>
          <p:cNvSpPr/>
          <p:nvPr/>
        </p:nvSpPr>
        <p:spPr>
          <a:xfrm>
            <a:off x="8744988" y="6316707"/>
            <a:ext cx="3447011" cy="556954"/>
          </a:xfrm>
          <a:custGeom>
            <a:avLst/>
            <a:gdLst/>
            <a:ahLst/>
            <a:cxnLst>
              <a:cxn ang="0">
                <a:pos x="wd2" y="hd2"/>
              </a:cxn>
              <a:cxn ang="5400000">
                <a:pos x="wd2" y="hd2"/>
              </a:cxn>
              <a:cxn ang="10800000">
                <a:pos x="wd2" y="hd2"/>
              </a:cxn>
              <a:cxn ang="16200000">
                <a:pos x="wd2" y="hd2"/>
              </a:cxn>
            </a:cxnLst>
            <a:rect l="0" t="0" r="r" b="b"/>
            <a:pathLst>
              <a:path w="21600" h="21600" extrusionOk="0">
                <a:moveTo>
                  <a:pt x="13439" y="322"/>
                </a:moveTo>
                <a:lnTo>
                  <a:pt x="21600" y="0"/>
                </a:lnTo>
                <a:lnTo>
                  <a:pt x="21600" y="21600"/>
                </a:lnTo>
                <a:lnTo>
                  <a:pt x="0" y="21278"/>
                </a:lnTo>
                <a:lnTo>
                  <a:pt x="13439" y="322"/>
                </a:lnTo>
                <a:close/>
              </a:path>
            </a:pathLst>
          </a:custGeom>
          <a:solidFill>
            <a:srgbClr val="0070C0"/>
          </a:solidFill>
          <a:ln w="12700">
            <a:miter lim="400000"/>
          </a:ln>
        </p:spPr>
        <p:txBody>
          <a:bodyPr lIns="45719" rIns="45719" anchor="ctr"/>
          <a:lstStyle/>
          <a:p>
            <a:pPr algn="ctr">
              <a:defRPr>
                <a:solidFill>
                  <a:srgbClr val="FFFFFF"/>
                </a:solidFill>
              </a:defRPr>
            </a:pPr>
            <a:endParaRPr/>
          </a:p>
        </p:txBody>
      </p:sp>
      <p:grpSp>
        <p:nvGrpSpPr>
          <p:cNvPr id="17" name="Group 16"/>
          <p:cNvGrpSpPr/>
          <p:nvPr/>
        </p:nvGrpSpPr>
        <p:grpSpPr>
          <a:xfrm>
            <a:off x="10331355" y="6316707"/>
            <a:ext cx="1861153" cy="555251"/>
            <a:chOff x="9523412" y="6029866"/>
            <a:chExt cx="1871091" cy="525780"/>
          </a:xfrm>
        </p:grpSpPr>
        <p:sp>
          <p:nvSpPr>
            <p:cNvPr id="18" name="object 10"/>
            <p:cNvSpPr/>
            <p:nvPr/>
          </p:nvSpPr>
          <p:spPr>
            <a:xfrm>
              <a:off x="9523412" y="6138070"/>
              <a:ext cx="1763268" cy="417576"/>
            </a:xfrm>
            <a:prstGeom prst="rect">
              <a:avLst/>
            </a:prstGeom>
            <a:blipFill>
              <a:blip r:embed="rId3" cstate="print"/>
              <a:stretch>
                <a:fillRect/>
              </a:stretch>
            </a:blipFill>
          </p:spPr>
          <p:txBody>
            <a:bodyPr wrap="square" lIns="0" tIns="0" rIns="0" bIns="0" rtlCol="0"/>
            <a:lstStyle/>
            <a:p>
              <a:endParaRPr/>
            </a:p>
          </p:txBody>
        </p:sp>
        <p:sp>
          <p:nvSpPr>
            <p:cNvPr id="19" name="object 12"/>
            <p:cNvSpPr/>
            <p:nvPr/>
          </p:nvSpPr>
          <p:spPr>
            <a:xfrm>
              <a:off x="11178857" y="6029866"/>
              <a:ext cx="215646" cy="216408"/>
            </a:xfrm>
            <a:prstGeom prst="rect">
              <a:avLst/>
            </a:prstGeom>
            <a:blipFill>
              <a:blip r:embed="rId4" cstate="print"/>
              <a:stretch>
                <a:fillRect/>
              </a:stretch>
            </a:blipFill>
          </p:spPr>
          <p:txBody>
            <a:bodyPr wrap="square" lIns="0" tIns="0" rIns="0" bIns="0" rtlCol="0"/>
            <a:lstStyle/>
            <a:p>
              <a:endParaRPr/>
            </a:p>
          </p:txBody>
        </p:sp>
      </p:grpSp>
    </p:spTree>
    <p:extLst>
      <p:ext uri="{BB962C8B-B14F-4D97-AF65-F5344CB8AC3E}">
        <p14:creationId xmlns:p14="http://schemas.microsoft.com/office/powerpoint/2010/main" val="2093189262"/>
      </p:ext>
    </p:extLst>
  </p:cSld>
  <p:clrMapOvr>
    <a:masterClrMapping/>
  </p:clrMapOvr>
  <mc:AlternateContent xmlns:mc="http://schemas.openxmlformats.org/markup-compatibility/2006" xmlns:p14="http://schemas.microsoft.com/office/powerpoint/2010/main">
    <mc:Choice Requires="p14">
      <p:transition spd="slow" p14:dur="1200">
        <p:push dir="u"/>
      </p:transition>
    </mc:Choice>
    <mc:Fallback xmlns="">
      <p:transition spd="slow">
        <p:push dir="u"/>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 name="Rectángulo 6"/>
          <p:cNvSpPr/>
          <p:nvPr/>
        </p:nvSpPr>
        <p:spPr>
          <a:xfrm>
            <a:off x="1592073" y="-3081"/>
            <a:ext cx="3906482" cy="151478"/>
          </a:xfrm>
          <a:custGeom>
            <a:avLst/>
            <a:gdLst/>
            <a:ahLst/>
            <a:cxnLst>
              <a:cxn ang="0">
                <a:pos x="wd2" y="hd2"/>
              </a:cxn>
              <a:cxn ang="5400000">
                <a:pos x="wd2" y="hd2"/>
              </a:cxn>
              <a:cxn ang="10800000">
                <a:pos x="wd2" y="hd2"/>
              </a:cxn>
              <a:cxn ang="16200000">
                <a:pos x="wd2" y="hd2"/>
              </a:cxn>
            </a:cxnLst>
            <a:rect l="0" t="0" r="r" b="b"/>
            <a:pathLst>
              <a:path w="21600" h="21600" extrusionOk="0">
                <a:moveTo>
                  <a:pt x="5083" y="1624"/>
                </a:moveTo>
                <a:lnTo>
                  <a:pt x="13357" y="0"/>
                </a:lnTo>
                <a:cubicBezTo>
                  <a:pt x="15919" y="7367"/>
                  <a:pt x="19480" y="18203"/>
                  <a:pt x="21600" y="21108"/>
                </a:cubicBezTo>
                <a:lnTo>
                  <a:pt x="0" y="21600"/>
                </a:lnTo>
                <a:lnTo>
                  <a:pt x="5083" y="1624"/>
                </a:lnTo>
                <a:close/>
              </a:path>
            </a:pathLst>
          </a:custGeom>
          <a:solidFill>
            <a:srgbClr val="29C2EC"/>
          </a:solidFill>
          <a:ln w="12700">
            <a:miter lim="400000"/>
          </a:ln>
        </p:spPr>
        <p:txBody>
          <a:bodyPr lIns="45719" rIns="45719" anchor="ctr"/>
          <a:lstStyle/>
          <a:p>
            <a:pPr algn="ctr">
              <a:defRPr>
                <a:solidFill>
                  <a:srgbClr val="FFFFFF"/>
                </a:solidFill>
              </a:defRPr>
            </a:pPr>
            <a:endParaRPr/>
          </a:p>
        </p:txBody>
      </p:sp>
      <p:grpSp>
        <p:nvGrpSpPr>
          <p:cNvPr id="12" name="Group 11"/>
          <p:cNvGrpSpPr/>
          <p:nvPr/>
        </p:nvGrpSpPr>
        <p:grpSpPr>
          <a:xfrm>
            <a:off x="10681666" y="6318409"/>
            <a:ext cx="1347065" cy="526253"/>
            <a:chOff x="9523412" y="6029866"/>
            <a:chExt cx="1871091" cy="525780"/>
          </a:xfrm>
        </p:grpSpPr>
        <p:sp>
          <p:nvSpPr>
            <p:cNvPr id="13" name="object 10"/>
            <p:cNvSpPr/>
            <p:nvPr/>
          </p:nvSpPr>
          <p:spPr>
            <a:xfrm>
              <a:off x="9523412" y="6138070"/>
              <a:ext cx="1763268" cy="417576"/>
            </a:xfrm>
            <a:prstGeom prst="rect">
              <a:avLst/>
            </a:prstGeom>
            <a:blipFill>
              <a:blip r:embed="rId3" cstate="print"/>
              <a:stretch>
                <a:fillRect/>
              </a:stretch>
            </a:blipFill>
          </p:spPr>
          <p:txBody>
            <a:bodyPr wrap="square" lIns="0" tIns="0" rIns="0" bIns="0" rtlCol="0"/>
            <a:lstStyle/>
            <a:p>
              <a:endParaRPr/>
            </a:p>
          </p:txBody>
        </p:sp>
        <p:sp>
          <p:nvSpPr>
            <p:cNvPr id="14" name="object 12"/>
            <p:cNvSpPr/>
            <p:nvPr/>
          </p:nvSpPr>
          <p:spPr>
            <a:xfrm>
              <a:off x="11178857" y="6029866"/>
              <a:ext cx="215646" cy="216408"/>
            </a:xfrm>
            <a:prstGeom prst="rect">
              <a:avLst/>
            </a:prstGeom>
            <a:blipFill>
              <a:blip r:embed="rId4" cstate="print"/>
              <a:stretch>
                <a:fillRect/>
              </a:stretch>
            </a:blipFill>
          </p:spPr>
          <p:txBody>
            <a:bodyPr wrap="square" lIns="0" tIns="0" rIns="0" bIns="0" rtlCol="0"/>
            <a:lstStyle/>
            <a:p>
              <a:endParaRPr/>
            </a:p>
          </p:txBody>
        </p:sp>
      </p:grpSp>
      <p:sp>
        <p:nvSpPr>
          <p:cNvPr id="2" name="Rectangle 1"/>
          <p:cNvSpPr/>
          <p:nvPr/>
        </p:nvSpPr>
        <p:spPr>
          <a:xfrm>
            <a:off x="-13648" y="2456795"/>
            <a:ext cx="5970496" cy="4401205"/>
          </a:xfrm>
          <a:prstGeom prst="rect">
            <a:avLst/>
          </a:prstGeom>
        </p:spPr>
        <p:txBody>
          <a:bodyPr wrap="square">
            <a:spAutoFit/>
          </a:bodyPr>
          <a:lstStyle/>
          <a:p>
            <a:pPr marL="285750" indent="-285750">
              <a:buFont typeface="Arial" panose="020B0604020202020204" pitchFamily="34" charset="0"/>
              <a:buChar char="•"/>
            </a:pPr>
            <a:r>
              <a:rPr lang="en-US" sz="2000" b="1" dirty="0" smtClean="0">
                <a:solidFill>
                  <a:srgbClr val="0070C0"/>
                </a:solidFill>
                <a:latin typeface="Garamond" panose="02020404030301010803" pitchFamily="18" charset="0"/>
              </a:rPr>
              <a:t>Sandbox</a:t>
            </a:r>
            <a:r>
              <a:rPr lang="en-US" sz="2000" dirty="0" smtClean="0">
                <a:solidFill>
                  <a:srgbClr val="00B0F0"/>
                </a:solidFill>
                <a:latin typeface="Garamond" panose="02020404030301010803" pitchFamily="18" charset="0"/>
              </a:rPr>
              <a:t> </a:t>
            </a:r>
            <a:r>
              <a:rPr lang="en-US" sz="2000" dirty="0" smtClean="0">
                <a:latin typeface="Garamond" panose="02020404030301010803" pitchFamily="18" charset="0"/>
              </a:rPr>
              <a:t>– </a:t>
            </a:r>
            <a:r>
              <a:rPr lang="en-US" sz="2000" dirty="0" smtClean="0">
                <a:solidFill>
                  <a:schemeClr val="tx1">
                    <a:lumMod val="65000"/>
                    <a:lumOff val="35000"/>
                  </a:schemeClr>
                </a:solidFill>
                <a:latin typeface="Garamond" panose="02020404030301010803" pitchFamily="18" charset="0"/>
              </a:rPr>
              <a:t>A Sandbox contains the configuration of a container's network stack. This includes management of the container's interfaces, routing table and DNS settings. An implementation of a Sandbox could be a Linux Network Namespace or other similar concept</a:t>
            </a:r>
            <a:r>
              <a:rPr lang="en-US" sz="2000" dirty="0" smtClean="0">
                <a:latin typeface="Garamond" panose="02020404030301010803" pitchFamily="18" charset="0"/>
              </a:rPr>
              <a:t>. </a:t>
            </a:r>
          </a:p>
          <a:p>
            <a:endParaRPr lang="en-US" sz="2000" dirty="0" smtClean="0">
              <a:latin typeface="Garamond" panose="02020404030301010803" pitchFamily="18" charset="0"/>
            </a:endParaRPr>
          </a:p>
          <a:p>
            <a:pPr marL="285750" indent="-285750">
              <a:buFont typeface="Arial" panose="020B0604020202020204" pitchFamily="34" charset="0"/>
              <a:buChar char="•"/>
            </a:pPr>
            <a:r>
              <a:rPr lang="en-US" sz="2000" b="1" dirty="0" smtClean="0">
                <a:solidFill>
                  <a:srgbClr val="0070C0"/>
                </a:solidFill>
                <a:latin typeface="Garamond" panose="02020404030301010803" pitchFamily="18" charset="0"/>
              </a:rPr>
              <a:t>Endpoint</a:t>
            </a:r>
            <a:r>
              <a:rPr lang="en-US" sz="2000" dirty="0" smtClean="0">
                <a:solidFill>
                  <a:srgbClr val="00B0F0"/>
                </a:solidFill>
                <a:latin typeface="Garamond" panose="02020404030301010803" pitchFamily="18" charset="0"/>
              </a:rPr>
              <a:t> </a:t>
            </a:r>
            <a:r>
              <a:rPr lang="en-US" sz="2000" dirty="0">
                <a:latin typeface="Garamond" panose="02020404030301010803" pitchFamily="18" charset="0"/>
              </a:rPr>
              <a:t>– </a:t>
            </a:r>
            <a:r>
              <a:rPr lang="en-US" sz="2000" dirty="0">
                <a:solidFill>
                  <a:schemeClr val="tx1">
                    <a:lumMod val="65000"/>
                    <a:lumOff val="35000"/>
                  </a:schemeClr>
                </a:solidFill>
                <a:latin typeface="Garamond" panose="02020404030301010803" pitchFamily="18" charset="0"/>
              </a:rPr>
              <a:t>An Endpoint joins a Sandbox to a Network. An implementation of an </a:t>
            </a:r>
            <a:r>
              <a:rPr lang="en-US" sz="2000" dirty="0" smtClean="0">
                <a:solidFill>
                  <a:schemeClr val="tx1">
                    <a:lumMod val="65000"/>
                    <a:lumOff val="35000"/>
                  </a:schemeClr>
                </a:solidFill>
                <a:latin typeface="Garamond" panose="02020404030301010803" pitchFamily="18" charset="0"/>
              </a:rPr>
              <a:t>Endpoint </a:t>
            </a:r>
            <a:r>
              <a:rPr lang="en-US" sz="2000" dirty="0">
                <a:solidFill>
                  <a:schemeClr val="tx1">
                    <a:lumMod val="65000"/>
                    <a:lumOff val="35000"/>
                  </a:schemeClr>
                </a:solidFill>
                <a:latin typeface="Garamond" panose="02020404030301010803" pitchFamily="18" charset="0"/>
              </a:rPr>
              <a:t>could be a </a:t>
            </a:r>
            <a:r>
              <a:rPr lang="en-US" sz="2000" dirty="0" err="1">
                <a:solidFill>
                  <a:schemeClr val="tx1">
                    <a:lumMod val="65000"/>
                    <a:lumOff val="35000"/>
                  </a:schemeClr>
                </a:solidFill>
                <a:latin typeface="Garamond" panose="02020404030301010803" pitchFamily="18" charset="0"/>
              </a:rPr>
              <a:t>veth</a:t>
            </a:r>
            <a:r>
              <a:rPr lang="en-US" sz="2000" dirty="0">
                <a:solidFill>
                  <a:schemeClr val="tx1">
                    <a:lumMod val="65000"/>
                    <a:lumOff val="35000"/>
                  </a:schemeClr>
                </a:solidFill>
                <a:latin typeface="Garamond" panose="02020404030301010803" pitchFamily="18" charset="0"/>
              </a:rPr>
              <a:t> pair, an Open </a:t>
            </a:r>
            <a:r>
              <a:rPr lang="en-US" sz="2000" dirty="0" err="1">
                <a:solidFill>
                  <a:schemeClr val="tx1">
                    <a:lumMod val="65000"/>
                    <a:lumOff val="35000"/>
                  </a:schemeClr>
                </a:solidFill>
                <a:latin typeface="Garamond" panose="02020404030301010803" pitchFamily="18" charset="0"/>
              </a:rPr>
              <a:t>vSwitch</a:t>
            </a:r>
            <a:r>
              <a:rPr lang="en-US" sz="2000" dirty="0">
                <a:solidFill>
                  <a:schemeClr val="tx1">
                    <a:lumMod val="65000"/>
                    <a:lumOff val="35000"/>
                  </a:schemeClr>
                </a:solidFill>
                <a:latin typeface="Garamond" panose="02020404030301010803" pitchFamily="18" charset="0"/>
              </a:rPr>
              <a:t> internal port or </a:t>
            </a:r>
            <a:r>
              <a:rPr lang="en-US" sz="2000" dirty="0" smtClean="0">
                <a:solidFill>
                  <a:schemeClr val="tx1">
                    <a:lumMod val="65000"/>
                    <a:lumOff val="35000"/>
                  </a:schemeClr>
                </a:solidFill>
                <a:latin typeface="Garamond" panose="02020404030301010803" pitchFamily="18" charset="0"/>
              </a:rPr>
              <a:t>similar.</a:t>
            </a:r>
          </a:p>
          <a:p>
            <a:pPr marL="285750" indent="-285750">
              <a:buFont typeface="Arial" panose="020B0604020202020204" pitchFamily="34" charset="0"/>
              <a:buChar char="•"/>
            </a:pPr>
            <a:endParaRPr lang="en-US" sz="2000" dirty="0" smtClean="0">
              <a:solidFill>
                <a:schemeClr val="tx1">
                  <a:lumMod val="65000"/>
                  <a:lumOff val="35000"/>
                </a:schemeClr>
              </a:solidFill>
              <a:latin typeface="Garamond" panose="02020404030301010803" pitchFamily="18" charset="0"/>
            </a:endParaRPr>
          </a:p>
          <a:p>
            <a:pPr marL="285750" indent="-285750">
              <a:buFont typeface="Arial" panose="020B0604020202020204" pitchFamily="34" charset="0"/>
              <a:buChar char="•"/>
            </a:pPr>
            <a:r>
              <a:rPr lang="en-US" sz="2000" b="1" dirty="0" smtClean="0">
                <a:solidFill>
                  <a:srgbClr val="0070C0"/>
                </a:solidFill>
                <a:latin typeface="Garamond" panose="02020404030301010803" pitchFamily="18" charset="0"/>
              </a:rPr>
              <a:t>Network</a:t>
            </a:r>
            <a:r>
              <a:rPr lang="en-US" sz="2000" dirty="0" smtClean="0">
                <a:solidFill>
                  <a:srgbClr val="00B0F0"/>
                </a:solidFill>
                <a:latin typeface="Garamond" panose="02020404030301010803" pitchFamily="18" charset="0"/>
              </a:rPr>
              <a:t> </a:t>
            </a:r>
            <a:r>
              <a:rPr lang="en-US" sz="2000" dirty="0">
                <a:latin typeface="Garamond" panose="02020404030301010803" pitchFamily="18" charset="0"/>
              </a:rPr>
              <a:t>– </a:t>
            </a:r>
            <a:r>
              <a:rPr lang="en-US" sz="2000" dirty="0">
                <a:solidFill>
                  <a:schemeClr val="tx1">
                    <a:lumMod val="65000"/>
                    <a:lumOff val="35000"/>
                  </a:schemeClr>
                </a:solidFill>
                <a:latin typeface="Garamond" panose="02020404030301010803" pitchFamily="18" charset="0"/>
              </a:rPr>
              <a:t>A Network is a group of Endpoints that are able to communicate with each-other directly. An implementation of a Network could be a VXLAN Segment, a Linux bridge, a VLAN, etc. </a:t>
            </a:r>
          </a:p>
        </p:txBody>
      </p:sp>
      <p:pic>
        <p:nvPicPr>
          <p:cNvPr id="3" name="Picture 2"/>
          <p:cNvPicPr>
            <a:picLocks noChangeAspect="1"/>
          </p:cNvPicPr>
          <p:nvPr/>
        </p:nvPicPr>
        <p:blipFill rotWithShape="1">
          <a:blip r:embed="rId5"/>
          <a:srcRect b="4097"/>
          <a:stretch/>
        </p:blipFill>
        <p:spPr>
          <a:xfrm>
            <a:off x="2552205" y="454965"/>
            <a:ext cx="8788180" cy="2070082"/>
          </a:xfrm>
          <a:prstGeom prst="rect">
            <a:avLst/>
          </a:prstGeom>
        </p:spPr>
      </p:pic>
      <p:sp>
        <p:nvSpPr>
          <p:cNvPr id="4" name="Rectangle 3"/>
          <p:cNvSpPr/>
          <p:nvPr/>
        </p:nvSpPr>
        <p:spPr>
          <a:xfrm>
            <a:off x="6061375" y="2891700"/>
            <a:ext cx="5279010" cy="3477875"/>
          </a:xfrm>
          <a:prstGeom prst="rect">
            <a:avLst/>
          </a:prstGeom>
        </p:spPr>
        <p:txBody>
          <a:bodyPr wrap="square">
            <a:spAutoFit/>
          </a:bodyPr>
          <a:lstStyle/>
          <a:p>
            <a:r>
              <a:rPr lang="en-US" sz="2000" dirty="0">
                <a:solidFill>
                  <a:schemeClr val="tx1">
                    <a:lumMod val="65000"/>
                    <a:lumOff val="35000"/>
                  </a:schemeClr>
                </a:solidFill>
                <a:latin typeface="Garamond" panose="02020404030301010803" pitchFamily="18" charset="0"/>
              </a:rPr>
              <a:t>The </a:t>
            </a:r>
            <a:r>
              <a:rPr lang="en-US" sz="2000" b="1" dirty="0">
                <a:solidFill>
                  <a:schemeClr val="tx1">
                    <a:lumMod val="65000"/>
                    <a:lumOff val="35000"/>
                  </a:schemeClr>
                </a:solidFill>
                <a:latin typeface="Garamond" panose="02020404030301010803" pitchFamily="18" charset="0"/>
              </a:rPr>
              <a:t>CNM</a:t>
            </a:r>
            <a:r>
              <a:rPr lang="en-US" sz="2000" dirty="0">
                <a:solidFill>
                  <a:schemeClr val="tx1">
                    <a:lumMod val="65000"/>
                    <a:lumOff val="35000"/>
                  </a:schemeClr>
                </a:solidFill>
                <a:latin typeface="Garamond" panose="02020404030301010803" pitchFamily="18" charset="0"/>
              </a:rPr>
              <a:t> provides the following contract between networks and containers.</a:t>
            </a:r>
          </a:p>
          <a:p>
            <a:pPr marL="285750" indent="-285750">
              <a:buClr>
                <a:srgbClr val="0070C0"/>
              </a:buClr>
              <a:buFont typeface="Arial" panose="020B0604020202020204" pitchFamily="34" charset="0"/>
              <a:buChar char="•"/>
            </a:pPr>
            <a:r>
              <a:rPr lang="en-US" sz="2000" dirty="0">
                <a:solidFill>
                  <a:schemeClr val="tx1">
                    <a:lumMod val="65000"/>
                    <a:lumOff val="35000"/>
                  </a:schemeClr>
                </a:solidFill>
                <a:latin typeface="Garamond" panose="02020404030301010803" pitchFamily="18" charset="0"/>
              </a:rPr>
              <a:t>All containers on the same network can communicate freely with each </a:t>
            </a:r>
            <a:r>
              <a:rPr lang="en-US" sz="2000" dirty="0" smtClean="0">
                <a:solidFill>
                  <a:schemeClr val="tx1">
                    <a:lumMod val="65000"/>
                    <a:lumOff val="35000"/>
                  </a:schemeClr>
                </a:solidFill>
                <a:latin typeface="Garamond" panose="02020404030301010803" pitchFamily="18" charset="0"/>
              </a:rPr>
              <a:t>other.</a:t>
            </a:r>
          </a:p>
          <a:p>
            <a:pPr marL="285750" indent="-285750">
              <a:buClr>
                <a:srgbClr val="0070C0"/>
              </a:buClr>
              <a:buFont typeface="Arial" panose="020B0604020202020204" pitchFamily="34" charset="0"/>
              <a:buChar char="•"/>
            </a:pPr>
            <a:r>
              <a:rPr lang="en-US" sz="2000" dirty="0" smtClean="0">
                <a:solidFill>
                  <a:schemeClr val="tx1">
                    <a:lumMod val="65000"/>
                    <a:lumOff val="35000"/>
                  </a:schemeClr>
                </a:solidFill>
                <a:latin typeface="Garamond" panose="02020404030301010803" pitchFamily="18" charset="0"/>
              </a:rPr>
              <a:t>Multiple </a:t>
            </a:r>
            <a:r>
              <a:rPr lang="en-US" sz="2000" dirty="0">
                <a:solidFill>
                  <a:schemeClr val="tx1">
                    <a:lumMod val="65000"/>
                    <a:lumOff val="35000"/>
                  </a:schemeClr>
                </a:solidFill>
                <a:latin typeface="Garamond" panose="02020404030301010803" pitchFamily="18" charset="0"/>
              </a:rPr>
              <a:t>networks are the way to segment traffic between containers and should be supported by all </a:t>
            </a:r>
            <a:r>
              <a:rPr lang="en-US" sz="2000" dirty="0" smtClean="0">
                <a:solidFill>
                  <a:schemeClr val="tx1">
                    <a:lumMod val="65000"/>
                    <a:lumOff val="35000"/>
                  </a:schemeClr>
                </a:solidFill>
                <a:latin typeface="Garamond" panose="02020404030301010803" pitchFamily="18" charset="0"/>
              </a:rPr>
              <a:t>drivers.</a:t>
            </a:r>
          </a:p>
          <a:p>
            <a:pPr marL="285750" indent="-285750">
              <a:buClr>
                <a:srgbClr val="0070C0"/>
              </a:buClr>
              <a:buFont typeface="Arial" panose="020B0604020202020204" pitchFamily="34" charset="0"/>
              <a:buChar char="•"/>
            </a:pPr>
            <a:r>
              <a:rPr lang="en-US" sz="2000" dirty="0" smtClean="0">
                <a:solidFill>
                  <a:schemeClr val="tx1">
                    <a:lumMod val="65000"/>
                    <a:lumOff val="35000"/>
                  </a:schemeClr>
                </a:solidFill>
                <a:latin typeface="Garamond" panose="02020404030301010803" pitchFamily="18" charset="0"/>
              </a:rPr>
              <a:t>Multiple </a:t>
            </a:r>
            <a:r>
              <a:rPr lang="en-US" sz="2000" dirty="0">
                <a:solidFill>
                  <a:schemeClr val="tx1">
                    <a:lumMod val="65000"/>
                    <a:lumOff val="35000"/>
                  </a:schemeClr>
                </a:solidFill>
                <a:latin typeface="Garamond" panose="02020404030301010803" pitchFamily="18" charset="0"/>
              </a:rPr>
              <a:t>endpoints per container are the way to join a container to multiple </a:t>
            </a:r>
            <a:r>
              <a:rPr lang="en-US" sz="2000" dirty="0" smtClean="0">
                <a:solidFill>
                  <a:schemeClr val="tx1">
                    <a:lumMod val="65000"/>
                    <a:lumOff val="35000"/>
                  </a:schemeClr>
                </a:solidFill>
                <a:latin typeface="Garamond" panose="02020404030301010803" pitchFamily="18" charset="0"/>
              </a:rPr>
              <a:t>networks.</a:t>
            </a:r>
          </a:p>
          <a:p>
            <a:pPr marL="285750" indent="-285750">
              <a:buClr>
                <a:srgbClr val="0070C0"/>
              </a:buClr>
              <a:buFont typeface="Arial" panose="020B0604020202020204" pitchFamily="34" charset="0"/>
              <a:buChar char="•"/>
            </a:pPr>
            <a:r>
              <a:rPr lang="en-US" sz="2000" dirty="0" smtClean="0">
                <a:solidFill>
                  <a:schemeClr val="tx1">
                    <a:lumMod val="65000"/>
                    <a:lumOff val="35000"/>
                  </a:schemeClr>
                </a:solidFill>
                <a:latin typeface="Garamond" panose="02020404030301010803" pitchFamily="18" charset="0"/>
              </a:rPr>
              <a:t>An </a:t>
            </a:r>
            <a:r>
              <a:rPr lang="en-US" sz="2000" dirty="0">
                <a:solidFill>
                  <a:schemeClr val="tx1">
                    <a:lumMod val="65000"/>
                    <a:lumOff val="35000"/>
                  </a:schemeClr>
                </a:solidFill>
                <a:latin typeface="Garamond" panose="02020404030301010803" pitchFamily="18" charset="0"/>
              </a:rPr>
              <a:t>endpoint is added to a network sandbox to provide it with network connectivity.</a:t>
            </a:r>
          </a:p>
        </p:txBody>
      </p:sp>
      <p:sp>
        <p:nvSpPr>
          <p:cNvPr id="5" name="Rectangle 4"/>
          <p:cNvSpPr/>
          <p:nvPr/>
        </p:nvSpPr>
        <p:spPr>
          <a:xfrm>
            <a:off x="7201848" y="63932"/>
            <a:ext cx="3788908" cy="430887"/>
          </a:xfrm>
          <a:prstGeom prst="rect">
            <a:avLst/>
          </a:prstGeom>
        </p:spPr>
        <p:txBody>
          <a:bodyPr wrap="square">
            <a:spAutoFit/>
          </a:bodyPr>
          <a:lstStyle/>
          <a:p>
            <a:r>
              <a:rPr lang="en-US" sz="2200" b="1" dirty="0">
                <a:solidFill>
                  <a:srgbClr val="0070C0"/>
                </a:solidFill>
                <a:latin typeface="Garamond" panose="02020404030301010803" pitchFamily="18" charset="0"/>
              </a:rPr>
              <a:t>Container Network Model</a:t>
            </a:r>
          </a:p>
        </p:txBody>
      </p:sp>
      <p:sp>
        <p:nvSpPr>
          <p:cNvPr id="16" name="Content Placeholder 1"/>
          <p:cNvSpPr txBox="1"/>
          <p:nvPr/>
        </p:nvSpPr>
        <p:spPr>
          <a:xfrm>
            <a:off x="-13648" y="0"/>
            <a:ext cx="5609775" cy="523216"/>
          </a:xfrm>
          <a:prstGeom prst="rect">
            <a:avLst/>
          </a:prstGeom>
          <a:solidFill>
            <a:srgbClr val="0070C0"/>
          </a:solidFill>
          <a:ln/>
          <a:extLst>
            <a:ext uri="{C572A759-6A51-4108-AA02-DFA0A04FC94B}">
              <ma14:wrappingTextBoxFlag xmlns:ma14="http://schemas.microsoft.com/office/mac/drawingml/2011/main" xmlns="" val="1"/>
            </a:ext>
          </a:extLst>
        </p:spPr>
        <p:style>
          <a:lnRef idx="1">
            <a:schemeClr val="accent1"/>
          </a:lnRef>
          <a:fillRef idx="2">
            <a:schemeClr val="accent1"/>
          </a:fillRef>
          <a:effectRef idx="1">
            <a:schemeClr val="accent1"/>
          </a:effectRef>
          <a:fontRef idx="minor">
            <a:schemeClr val="dk1"/>
          </a:fontRef>
        </p:style>
        <p:txBody>
          <a:bodyPr wrap="square" lIns="60958" tIns="60958" rIns="60958" bIns="60958">
            <a:spAutoFit/>
          </a:bodyPr>
          <a:lstStyle>
            <a:lvl1pPr indent="609584" defTabSz="914378">
              <a:spcBef>
                <a:spcPts val="800"/>
              </a:spcBef>
              <a:defRPr sz="2600" cap="small">
                <a:solidFill>
                  <a:srgbClr val="F2F2F2"/>
                </a:solidFill>
                <a:latin typeface="Trebuchet MS"/>
                <a:ea typeface="Trebuchet MS"/>
                <a:cs typeface="Trebuchet MS"/>
                <a:sym typeface="Trebuchet MS"/>
              </a:defRPr>
            </a:lvl1pPr>
          </a:lstStyle>
          <a:p>
            <a:r>
              <a:rPr lang="en-US" b="1" dirty="0">
                <a:latin typeface="Garamond" panose="02020404030301010803" pitchFamily="18" charset="0"/>
              </a:rPr>
              <a:t>Networking with </a:t>
            </a:r>
            <a:r>
              <a:rPr lang="en-US" b="1" dirty="0" err="1">
                <a:latin typeface="Garamond" panose="02020404030301010803" pitchFamily="18" charset="0"/>
              </a:rPr>
              <a:t>Docker</a:t>
            </a:r>
            <a:endParaRPr lang="en-US" b="1" dirty="0">
              <a:latin typeface="Garamond" panose="02020404030301010803" pitchFamily="18" charset="0"/>
            </a:endParaRPr>
          </a:p>
        </p:txBody>
      </p:sp>
      <p:sp>
        <p:nvSpPr>
          <p:cNvPr id="17" name="Rectángulo 6"/>
          <p:cNvSpPr/>
          <p:nvPr/>
        </p:nvSpPr>
        <p:spPr>
          <a:xfrm>
            <a:off x="8744988" y="6316707"/>
            <a:ext cx="3447011" cy="556954"/>
          </a:xfrm>
          <a:custGeom>
            <a:avLst/>
            <a:gdLst/>
            <a:ahLst/>
            <a:cxnLst>
              <a:cxn ang="0">
                <a:pos x="wd2" y="hd2"/>
              </a:cxn>
              <a:cxn ang="5400000">
                <a:pos x="wd2" y="hd2"/>
              </a:cxn>
              <a:cxn ang="10800000">
                <a:pos x="wd2" y="hd2"/>
              </a:cxn>
              <a:cxn ang="16200000">
                <a:pos x="wd2" y="hd2"/>
              </a:cxn>
            </a:cxnLst>
            <a:rect l="0" t="0" r="r" b="b"/>
            <a:pathLst>
              <a:path w="21600" h="21600" extrusionOk="0">
                <a:moveTo>
                  <a:pt x="13439" y="322"/>
                </a:moveTo>
                <a:lnTo>
                  <a:pt x="21600" y="0"/>
                </a:lnTo>
                <a:lnTo>
                  <a:pt x="21600" y="21600"/>
                </a:lnTo>
                <a:lnTo>
                  <a:pt x="0" y="21278"/>
                </a:lnTo>
                <a:lnTo>
                  <a:pt x="13439" y="322"/>
                </a:lnTo>
                <a:close/>
              </a:path>
            </a:pathLst>
          </a:custGeom>
          <a:solidFill>
            <a:srgbClr val="0070C0"/>
          </a:solidFill>
          <a:ln w="12700">
            <a:miter lim="400000"/>
          </a:ln>
        </p:spPr>
        <p:txBody>
          <a:bodyPr lIns="45719" rIns="45719" anchor="ctr"/>
          <a:lstStyle/>
          <a:p>
            <a:pPr algn="ctr">
              <a:defRPr>
                <a:solidFill>
                  <a:srgbClr val="FFFFFF"/>
                </a:solidFill>
              </a:defRPr>
            </a:pPr>
            <a:endParaRPr/>
          </a:p>
        </p:txBody>
      </p:sp>
      <p:grpSp>
        <p:nvGrpSpPr>
          <p:cNvPr id="18" name="Group 17"/>
          <p:cNvGrpSpPr/>
          <p:nvPr/>
        </p:nvGrpSpPr>
        <p:grpSpPr>
          <a:xfrm>
            <a:off x="10331355" y="6316707"/>
            <a:ext cx="1861153" cy="555251"/>
            <a:chOff x="9523412" y="6029866"/>
            <a:chExt cx="1871091" cy="525780"/>
          </a:xfrm>
        </p:grpSpPr>
        <p:sp>
          <p:nvSpPr>
            <p:cNvPr id="19" name="object 10"/>
            <p:cNvSpPr/>
            <p:nvPr/>
          </p:nvSpPr>
          <p:spPr>
            <a:xfrm>
              <a:off x="9523412" y="6138070"/>
              <a:ext cx="1763268" cy="417576"/>
            </a:xfrm>
            <a:prstGeom prst="rect">
              <a:avLst/>
            </a:prstGeom>
            <a:blipFill>
              <a:blip r:embed="rId3" cstate="print"/>
              <a:stretch>
                <a:fillRect/>
              </a:stretch>
            </a:blipFill>
          </p:spPr>
          <p:txBody>
            <a:bodyPr wrap="square" lIns="0" tIns="0" rIns="0" bIns="0" rtlCol="0"/>
            <a:lstStyle/>
            <a:p>
              <a:endParaRPr/>
            </a:p>
          </p:txBody>
        </p:sp>
        <p:sp>
          <p:nvSpPr>
            <p:cNvPr id="20" name="object 12"/>
            <p:cNvSpPr/>
            <p:nvPr/>
          </p:nvSpPr>
          <p:spPr>
            <a:xfrm>
              <a:off x="11178857" y="6029866"/>
              <a:ext cx="215646" cy="216408"/>
            </a:xfrm>
            <a:prstGeom prst="rect">
              <a:avLst/>
            </a:prstGeom>
            <a:blipFill>
              <a:blip r:embed="rId4" cstate="print"/>
              <a:stretch>
                <a:fillRect/>
              </a:stretch>
            </a:blipFill>
          </p:spPr>
          <p:txBody>
            <a:bodyPr wrap="square" lIns="0" tIns="0" rIns="0" bIns="0" rtlCol="0"/>
            <a:lstStyle/>
            <a:p>
              <a:endParaRPr/>
            </a:p>
          </p:txBody>
        </p:sp>
      </p:grpSp>
    </p:spTree>
    <p:extLst>
      <p:ext uri="{BB962C8B-B14F-4D97-AF65-F5344CB8AC3E}">
        <p14:creationId xmlns:p14="http://schemas.microsoft.com/office/powerpoint/2010/main" val="97207951"/>
      </p:ext>
    </p:extLst>
  </p:cSld>
  <p:clrMapOvr>
    <a:masterClrMapping/>
  </p:clrMapOvr>
  <mc:AlternateContent xmlns:mc="http://schemas.openxmlformats.org/markup-compatibility/2006" xmlns:p14="http://schemas.microsoft.com/office/powerpoint/2010/main">
    <mc:Choice Requires="p14">
      <p:transition spd="slow" p14:dur="1200">
        <p:push dir="u"/>
      </p:transition>
    </mc:Choice>
    <mc:Fallback xmlns="">
      <p:transition spd="slow">
        <p:push dir="u"/>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 name="Rectángulo 5"/>
          <p:cNvSpPr/>
          <p:nvPr/>
        </p:nvSpPr>
        <p:spPr>
          <a:xfrm>
            <a:off x="0" y="0"/>
            <a:ext cx="12192000" cy="149629"/>
          </a:xfrm>
          <a:prstGeom prst="rect">
            <a:avLst/>
          </a:prstGeom>
          <a:solidFill>
            <a:srgbClr val="1AB4E8"/>
          </a:solidFill>
          <a:ln w="12700">
            <a:miter lim="400000"/>
          </a:ln>
        </p:spPr>
        <p:txBody>
          <a:bodyPr lIns="45719" rIns="45719" anchor="ctr"/>
          <a:lstStyle/>
          <a:p>
            <a:pPr algn="ctr">
              <a:defRPr>
                <a:solidFill>
                  <a:srgbClr val="FFFFFF"/>
                </a:solidFill>
              </a:defRPr>
            </a:pPr>
            <a:endParaRPr/>
          </a:p>
        </p:txBody>
      </p:sp>
      <p:sp>
        <p:nvSpPr>
          <p:cNvPr id="233" name="Rectángulo 6"/>
          <p:cNvSpPr/>
          <p:nvPr/>
        </p:nvSpPr>
        <p:spPr>
          <a:xfrm>
            <a:off x="9770840" y="-3080"/>
            <a:ext cx="2418408" cy="154980"/>
          </a:xfrm>
          <a:custGeom>
            <a:avLst/>
            <a:gdLst/>
            <a:ahLst/>
            <a:cxnLst>
              <a:cxn ang="0">
                <a:pos x="wd2" y="hd2"/>
              </a:cxn>
              <a:cxn ang="5400000">
                <a:pos x="wd2" y="hd2"/>
              </a:cxn>
              <a:cxn ang="10800000">
                <a:pos x="wd2" y="hd2"/>
              </a:cxn>
              <a:cxn ang="16200000">
                <a:pos x="wd2" y="hd2"/>
              </a:cxn>
            </a:cxnLst>
            <a:rect l="0" t="0" r="r" b="b"/>
            <a:pathLst>
              <a:path w="21600" h="21600" extrusionOk="0">
                <a:moveTo>
                  <a:pt x="8211" y="1588"/>
                </a:moveTo>
                <a:lnTo>
                  <a:pt x="21575" y="0"/>
                </a:lnTo>
                <a:cubicBezTo>
                  <a:pt x="21583" y="7200"/>
                  <a:pt x="21592" y="14400"/>
                  <a:pt x="21600" y="21600"/>
                </a:cubicBezTo>
                <a:lnTo>
                  <a:pt x="0" y="21112"/>
                </a:lnTo>
                <a:lnTo>
                  <a:pt x="8211" y="1588"/>
                </a:lnTo>
                <a:close/>
              </a:path>
            </a:pathLst>
          </a:custGeom>
          <a:solidFill>
            <a:srgbClr val="29C2EC"/>
          </a:solidFill>
          <a:ln w="12700">
            <a:miter lim="400000"/>
          </a:ln>
        </p:spPr>
        <p:txBody>
          <a:bodyPr lIns="45719" rIns="45719" anchor="ctr"/>
          <a:lstStyle/>
          <a:p>
            <a:pPr algn="ctr">
              <a:defRPr>
                <a:solidFill>
                  <a:srgbClr val="FFFFFF"/>
                </a:solidFill>
              </a:defRPr>
            </a:pPr>
            <a:endParaRPr/>
          </a:p>
        </p:txBody>
      </p:sp>
      <p:sp>
        <p:nvSpPr>
          <p:cNvPr id="234" name="Rectángulo 6"/>
          <p:cNvSpPr/>
          <p:nvPr/>
        </p:nvSpPr>
        <p:spPr>
          <a:xfrm>
            <a:off x="5868799" y="-3081"/>
            <a:ext cx="3906481" cy="151478"/>
          </a:xfrm>
          <a:custGeom>
            <a:avLst/>
            <a:gdLst/>
            <a:ahLst/>
            <a:cxnLst>
              <a:cxn ang="0">
                <a:pos x="wd2" y="hd2"/>
              </a:cxn>
              <a:cxn ang="5400000">
                <a:pos x="wd2" y="hd2"/>
              </a:cxn>
              <a:cxn ang="10800000">
                <a:pos x="wd2" y="hd2"/>
              </a:cxn>
              <a:cxn ang="16200000">
                <a:pos x="wd2" y="hd2"/>
              </a:cxn>
            </a:cxnLst>
            <a:rect l="0" t="0" r="r" b="b"/>
            <a:pathLst>
              <a:path w="21600" h="21600" extrusionOk="0">
                <a:moveTo>
                  <a:pt x="5083" y="1624"/>
                </a:moveTo>
                <a:lnTo>
                  <a:pt x="13357" y="0"/>
                </a:lnTo>
                <a:cubicBezTo>
                  <a:pt x="15919" y="7367"/>
                  <a:pt x="19480" y="18203"/>
                  <a:pt x="21600" y="21108"/>
                </a:cubicBezTo>
                <a:lnTo>
                  <a:pt x="0" y="21600"/>
                </a:lnTo>
                <a:lnTo>
                  <a:pt x="5083" y="1624"/>
                </a:lnTo>
                <a:close/>
              </a:path>
            </a:pathLst>
          </a:custGeom>
          <a:solidFill>
            <a:srgbClr val="29C2EC"/>
          </a:solidFill>
          <a:ln w="12700">
            <a:miter lim="400000"/>
          </a:ln>
        </p:spPr>
        <p:txBody>
          <a:bodyPr lIns="45719" rIns="45719" anchor="ctr"/>
          <a:lstStyle/>
          <a:p>
            <a:pPr algn="ctr">
              <a:defRPr>
                <a:solidFill>
                  <a:srgbClr val="FFFFFF"/>
                </a:solidFill>
              </a:defRPr>
            </a:pPr>
            <a:endParaRPr/>
          </a:p>
        </p:txBody>
      </p:sp>
      <p:sp>
        <p:nvSpPr>
          <p:cNvPr id="235" name="Rectángulo 6"/>
          <p:cNvSpPr/>
          <p:nvPr/>
        </p:nvSpPr>
        <p:spPr>
          <a:xfrm>
            <a:off x="1592073" y="-3081"/>
            <a:ext cx="3906482" cy="151478"/>
          </a:xfrm>
          <a:custGeom>
            <a:avLst/>
            <a:gdLst/>
            <a:ahLst/>
            <a:cxnLst>
              <a:cxn ang="0">
                <a:pos x="wd2" y="hd2"/>
              </a:cxn>
              <a:cxn ang="5400000">
                <a:pos x="wd2" y="hd2"/>
              </a:cxn>
              <a:cxn ang="10800000">
                <a:pos x="wd2" y="hd2"/>
              </a:cxn>
              <a:cxn ang="16200000">
                <a:pos x="wd2" y="hd2"/>
              </a:cxn>
            </a:cxnLst>
            <a:rect l="0" t="0" r="r" b="b"/>
            <a:pathLst>
              <a:path w="21600" h="21600" extrusionOk="0">
                <a:moveTo>
                  <a:pt x="5083" y="1624"/>
                </a:moveTo>
                <a:lnTo>
                  <a:pt x="13357" y="0"/>
                </a:lnTo>
                <a:cubicBezTo>
                  <a:pt x="15919" y="7367"/>
                  <a:pt x="19480" y="18203"/>
                  <a:pt x="21600" y="21108"/>
                </a:cubicBezTo>
                <a:lnTo>
                  <a:pt x="0" y="21600"/>
                </a:lnTo>
                <a:lnTo>
                  <a:pt x="5083" y="1624"/>
                </a:lnTo>
                <a:close/>
              </a:path>
            </a:pathLst>
          </a:custGeom>
          <a:solidFill>
            <a:srgbClr val="29C2EC"/>
          </a:solidFill>
          <a:ln w="12700">
            <a:miter lim="400000"/>
          </a:ln>
        </p:spPr>
        <p:txBody>
          <a:bodyPr lIns="45719" rIns="45719" anchor="ctr"/>
          <a:lstStyle/>
          <a:p>
            <a:pPr algn="ctr">
              <a:defRPr>
                <a:solidFill>
                  <a:srgbClr val="FFFFFF"/>
                </a:solidFill>
              </a:defRPr>
            </a:pPr>
            <a:endParaRPr/>
          </a:p>
        </p:txBody>
      </p:sp>
      <p:sp>
        <p:nvSpPr>
          <p:cNvPr id="236" name="Conector recto 16"/>
          <p:cNvSpPr/>
          <p:nvPr/>
        </p:nvSpPr>
        <p:spPr>
          <a:xfrm flipH="1" flipV="1">
            <a:off x="0" y="215468"/>
            <a:ext cx="12189249" cy="3504"/>
          </a:xfrm>
          <a:prstGeom prst="line">
            <a:avLst/>
          </a:prstGeom>
          <a:ln w="19050">
            <a:solidFill>
              <a:srgbClr val="29C2EC"/>
            </a:solidFill>
            <a:miter/>
          </a:ln>
        </p:spPr>
        <p:txBody>
          <a:bodyPr lIns="45719" rIns="45719"/>
          <a:lstStyle/>
          <a:p>
            <a:endParaRPr/>
          </a:p>
        </p:txBody>
      </p:sp>
      <p:grpSp>
        <p:nvGrpSpPr>
          <p:cNvPr id="12" name="Group 11"/>
          <p:cNvGrpSpPr/>
          <p:nvPr/>
        </p:nvGrpSpPr>
        <p:grpSpPr>
          <a:xfrm>
            <a:off x="10681666" y="6318409"/>
            <a:ext cx="1347065" cy="526253"/>
            <a:chOff x="9523412" y="6029866"/>
            <a:chExt cx="1871091" cy="525780"/>
          </a:xfrm>
        </p:grpSpPr>
        <p:sp>
          <p:nvSpPr>
            <p:cNvPr id="13" name="object 10"/>
            <p:cNvSpPr/>
            <p:nvPr/>
          </p:nvSpPr>
          <p:spPr>
            <a:xfrm>
              <a:off x="9523412" y="6138070"/>
              <a:ext cx="1763268" cy="417576"/>
            </a:xfrm>
            <a:prstGeom prst="rect">
              <a:avLst/>
            </a:prstGeom>
            <a:blipFill>
              <a:blip r:embed="rId3" cstate="print"/>
              <a:stretch>
                <a:fillRect/>
              </a:stretch>
            </a:blipFill>
          </p:spPr>
          <p:txBody>
            <a:bodyPr wrap="square" lIns="0" tIns="0" rIns="0" bIns="0" rtlCol="0"/>
            <a:lstStyle/>
            <a:p>
              <a:endParaRPr/>
            </a:p>
          </p:txBody>
        </p:sp>
        <p:sp>
          <p:nvSpPr>
            <p:cNvPr id="14" name="object 12"/>
            <p:cNvSpPr/>
            <p:nvPr/>
          </p:nvSpPr>
          <p:spPr>
            <a:xfrm>
              <a:off x="11178857" y="6029866"/>
              <a:ext cx="215646" cy="216408"/>
            </a:xfrm>
            <a:prstGeom prst="rect">
              <a:avLst/>
            </a:prstGeom>
            <a:blipFill>
              <a:blip r:embed="rId4" cstate="print"/>
              <a:stretch>
                <a:fillRect/>
              </a:stretch>
            </a:blipFill>
          </p:spPr>
          <p:txBody>
            <a:bodyPr wrap="square" lIns="0" tIns="0" rIns="0" bIns="0" rtlCol="0"/>
            <a:lstStyle/>
            <a:p>
              <a:endParaRPr/>
            </a:p>
          </p:txBody>
        </p:sp>
      </p:grpSp>
      <p:sp>
        <p:nvSpPr>
          <p:cNvPr id="3" name="Rectangle 2"/>
          <p:cNvSpPr/>
          <p:nvPr/>
        </p:nvSpPr>
        <p:spPr>
          <a:xfrm>
            <a:off x="1682583" y="667443"/>
            <a:ext cx="8785910" cy="1107996"/>
          </a:xfrm>
          <a:prstGeom prst="rect">
            <a:avLst/>
          </a:prstGeom>
        </p:spPr>
        <p:txBody>
          <a:bodyPr wrap="square">
            <a:spAutoFit/>
          </a:bodyPr>
          <a:lstStyle/>
          <a:p>
            <a:pPr algn="ctr"/>
            <a:r>
              <a:rPr lang="en-US" sz="2200" b="1" dirty="0">
                <a:solidFill>
                  <a:srgbClr val="0070C0"/>
                </a:solidFill>
                <a:latin typeface="Garamond" panose="02020404030301010803" pitchFamily="18" charset="0"/>
              </a:rPr>
              <a:t>Docker </a:t>
            </a:r>
            <a:r>
              <a:rPr lang="en-US" sz="2200" b="1" dirty="0" err="1">
                <a:solidFill>
                  <a:srgbClr val="0070C0"/>
                </a:solidFill>
                <a:latin typeface="Garamond" panose="02020404030301010803" pitchFamily="18" charset="0"/>
              </a:rPr>
              <a:t>libnetwork</a:t>
            </a:r>
            <a:r>
              <a:rPr lang="en-US" sz="2200" b="1" dirty="0">
                <a:solidFill>
                  <a:srgbClr val="0070C0"/>
                </a:solidFill>
                <a:latin typeface="Garamond" panose="02020404030301010803" pitchFamily="18" charset="0"/>
              </a:rPr>
              <a:t> - Container Network Model (CNM</a:t>
            </a:r>
            <a:r>
              <a:rPr lang="en-US" sz="2200" b="1" dirty="0" smtClean="0">
                <a:solidFill>
                  <a:srgbClr val="0070C0"/>
                </a:solidFill>
                <a:latin typeface="Garamond" panose="02020404030301010803" pitchFamily="18" charset="0"/>
              </a:rPr>
              <a:t>)</a:t>
            </a:r>
          </a:p>
          <a:p>
            <a:pPr algn="ctr"/>
            <a:r>
              <a:rPr lang="en-US" sz="2200" dirty="0">
                <a:solidFill>
                  <a:srgbClr val="00B0F0"/>
                </a:solidFill>
                <a:latin typeface="Garamond" panose="02020404030301010803" pitchFamily="18" charset="0"/>
                <a:hlinkClick r:id="rId5"/>
              </a:rPr>
              <a:t>https://</a:t>
            </a:r>
            <a:r>
              <a:rPr lang="en-US" sz="2200" dirty="0" smtClean="0">
                <a:solidFill>
                  <a:srgbClr val="00B0F0"/>
                </a:solidFill>
                <a:latin typeface="Garamond" panose="02020404030301010803" pitchFamily="18" charset="0"/>
                <a:hlinkClick r:id="rId5"/>
              </a:rPr>
              <a:t>github.com/docker/libnetwork</a:t>
            </a:r>
            <a:endParaRPr lang="en-US" sz="2200" dirty="0" smtClean="0">
              <a:solidFill>
                <a:srgbClr val="00B0F0"/>
              </a:solidFill>
              <a:latin typeface="Garamond" panose="02020404030301010803" pitchFamily="18" charset="0"/>
            </a:endParaRPr>
          </a:p>
          <a:p>
            <a:pPr algn="ctr"/>
            <a:endParaRPr lang="en-US" sz="2200" b="1" dirty="0">
              <a:solidFill>
                <a:srgbClr val="00B0F0"/>
              </a:solidFill>
              <a:latin typeface="Garamond" panose="02020404030301010803" pitchFamily="18" charset="0"/>
            </a:endParaRPr>
          </a:p>
        </p:txBody>
      </p:sp>
      <p:sp>
        <p:nvSpPr>
          <p:cNvPr id="4" name="Rectangle 3"/>
          <p:cNvSpPr/>
          <p:nvPr/>
        </p:nvSpPr>
        <p:spPr>
          <a:xfrm>
            <a:off x="497314" y="1471195"/>
            <a:ext cx="6096000" cy="430887"/>
          </a:xfrm>
          <a:prstGeom prst="rect">
            <a:avLst/>
          </a:prstGeom>
        </p:spPr>
        <p:txBody>
          <a:bodyPr>
            <a:spAutoFit/>
          </a:bodyPr>
          <a:lstStyle/>
          <a:p>
            <a:r>
              <a:rPr lang="en-US" sz="2200" dirty="0">
                <a:solidFill>
                  <a:schemeClr val="tx1">
                    <a:lumMod val="65000"/>
                    <a:lumOff val="35000"/>
                  </a:schemeClr>
                </a:solidFill>
                <a:latin typeface="Garamond" panose="02020404030301010803" pitchFamily="18" charset="0"/>
              </a:rPr>
              <a:t>Libnetwork includes the following driver packages</a:t>
            </a:r>
            <a:r>
              <a:rPr lang="en-US" sz="2200" dirty="0" smtClean="0">
                <a:solidFill>
                  <a:schemeClr val="tx1">
                    <a:lumMod val="65000"/>
                    <a:lumOff val="35000"/>
                  </a:schemeClr>
                </a:solidFill>
                <a:latin typeface="Garamond" panose="02020404030301010803" pitchFamily="18" charset="0"/>
              </a:rPr>
              <a:t>:</a:t>
            </a:r>
            <a:endParaRPr lang="en-US" sz="2200" dirty="0">
              <a:solidFill>
                <a:schemeClr val="tx1">
                  <a:lumMod val="65000"/>
                  <a:lumOff val="35000"/>
                </a:schemeClr>
              </a:solidFill>
              <a:latin typeface="Garamond" panose="02020404030301010803" pitchFamily="18" charset="0"/>
            </a:endParaRPr>
          </a:p>
        </p:txBody>
      </p:sp>
      <p:sp>
        <p:nvSpPr>
          <p:cNvPr id="6" name="Rectangle 5"/>
          <p:cNvSpPr/>
          <p:nvPr/>
        </p:nvSpPr>
        <p:spPr>
          <a:xfrm>
            <a:off x="497314" y="1960097"/>
            <a:ext cx="10931383" cy="4493538"/>
          </a:xfrm>
          <a:prstGeom prst="rect">
            <a:avLst/>
          </a:prstGeom>
        </p:spPr>
        <p:txBody>
          <a:bodyPr wrap="square">
            <a:spAutoFit/>
          </a:bodyPr>
          <a:lstStyle/>
          <a:p>
            <a:pPr marL="285750" indent="-285750">
              <a:buFont typeface="Wingdings" panose="05000000000000000000" pitchFamily="2" charset="2"/>
              <a:buChar char="§"/>
            </a:pPr>
            <a:r>
              <a:rPr lang="en-US" sz="2200" b="1" dirty="0" smtClean="0">
                <a:solidFill>
                  <a:srgbClr val="0070C0"/>
                </a:solidFill>
                <a:latin typeface="Garamond" panose="02020404030301010803" pitchFamily="18" charset="0"/>
              </a:rPr>
              <a:t>Null</a:t>
            </a:r>
            <a:r>
              <a:rPr lang="en-US" sz="2200" dirty="0" smtClean="0">
                <a:latin typeface="Garamond" panose="02020404030301010803" pitchFamily="18" charset="0"/>
              </a:rPr>
              <a:t> - </a:t>
            </a:r>
            <a:r>
              <a:rPr lang="en-US" sz="2200" dirty="0" smtClean="0">
                <a:solidFill>
                  <a:schemeClr val="tx1">
                    <a:lumMod val="65000"/>
                    <a:lumOff val="35000"/>
                  </a:schemeClr>
                </a:solidFill>
                <a:latin typeface="Garamond" panose="02020404030301010803" pitchFamily="18" charset="0"/>
              </a:rPr>
              <a:t>The </a:t>
            </a:r>
            <a:r>
              <a:rPr lang="en-US" sz="2200" dirty="0">
                <a:solidFill>
                  <a:schemeClr val="tx1">
                    <a:lumMod val="65000"/>
                    <a:lumOff val="35000"/>
                  </a:schemeClr>
                </a:solidFill>
                <a:latin typeface="Garamond" panose="02020404030301010803" pitchFamily="18" charset="0"/>
              </a:rPr>
              <a:t>null driver is a </a:t>
            </a:r>
            <a:r>
              <a:rPr lang="en-US" sz="2200" dirty="0" err="1">
                <a:solidFill>
                  <a:schemeClr val="tx1">
                    <a:lumMod val="65000"/>
                    <a:lumOff val="35000"/>
                  </a:schemeClr>
                </a:solidFill>
                <a:latin typeface="Garamond" panose="02020404030301010803" pitchFamily="18" charset="0"/>
              </a:rPr>
              <a:t>noop</a:t>
            </a:r>
            <a:r>
              <a:rPr lang="en-US" sz="2200" dirty="0">
                <a:solidFill>
                  <a:schemeClr val="tx1">
                    <a:lumMod val="65000"/>
                    <a:lumOff val="35000"/>
                  </a:schemeClr>
                </a:solidFill>
                <a:latin typeface="Garamond" panose="02020404030301010803" pitchFamily="18" charset="0"/>
              </a:rPr>
              <a:t> implementation of the driver API, used only in cases where no networking is desired. This is to provide backward compatibility to the Docker's --net=none option.</a:t>
            </a:r>
          </a:p>
          <a:p>
            <a:pPr marL="285750" indent="-285750">
              <a:buFont typeface="Wingdings" panose="05000000000000000000" pitchFamily="2" charset="2"/>
              <a:buChar char="§"/>
            </a:pPr>
            <a:endParaRPr lang="en-US" sz="2200" b="1" dirty="0" smtClean="0">
              <a:solidFill>
                <a:srgbClr val="00B0F0"/>
              </a:solidFill>
              <a:latin typeface="Garamond" panose="02020404030301010803" pitchFamily="18" charset="0"/>
            </a:endParaRPr>
          </a:p>
          <a:p>
            <a:pPr marL="285750" indent="-285750">
              <a:buFont typeface="Wingdings" panose="05000000000000000000" pitchFamily="2" charset="2"/>
              <a:buChar char="§"/>
            </a:pPr>
            <a:r>
              <a:rPr lang="en-US" sz="2200" b="1" dirty="0" smtClean="0">
                <a:solidFill>
                  <a:srgbClr val="0070C0"/>
                </a:solidFill>
                <a:latin typeface="Garamond" panose="02020404030301010803" pitchFamily="18" charset="0"/>
              </a:rPr>
              <a:t>Bridge</a:t>
            </a:r>
            <a:r>
              <a:rPr lang="en-US" sz="2200" dirty="0" smtClean="0">
                <a:latin typeface="Garamond" panose="02020404030301010803" pitchFamily="18" charset="0"/>
              </a:rPr>
              <a:t> - </a:t>
            </a:r>
            <a:r>
              <a:rPr lang="en-US" sz="2200" dirty="0" smtClean="0">
                <a:solidFill>
                  <a:schemeClr val="tx1">
                    <a:lumMod val="65000"/>
                    <a:lumOff val="35000"/>
                  </a:schemeClr>
                </a:solidFill>
                <a:latin typeface="Garamond" panose="02020404030301010803" pitchFamily="18" charset="0"/>
              </a:rPr>
              <a:t>The </a:t>
            </a:r>
            <a:r>
              <a:rPr lang="en-US" sz="2200" dirty="0">
                <a:solidFill>
                  <a:schemeClr val="tx1">
                    <a:lumMod val="65000"/>
                    <a:lumOff val="35000"/>
                  </a:schemeClr>
                </a:solidFill>
                <a:latin typeface="Garamond" panose="02020404030301010803" pitchFamily="18" charset="0"/>
              </a:rPr>
              <a:t>bridge driver provides a Linux-specific bridging implementation based on the Linux </a:t>
            </a:r>
            <a:r>
              <a:rPr lang="en-US" sz="2200" dirty="0" smtClean="0">
                <a:solidFill>
                  <a:schemeClr val="tx1">
                    <a:lumMod val="65000"/>
                    <a:lumOff val="35000"/>
                  </a:schemeClr>
                </a:solidFill>
                <a:latin typeface="Garamond" panose="02020404030301010803" pitchFamily="18" charset="0"/>
              </a:rPr>
              <a:t>Bridge. It </a:t>
            </a:r>
            <a:r>
              <a:rPr lang="en-US" sz="2200" dirty="0">
                <a:solidFill>
                  <a:schemeClr val="tx1">
                    <a:lumMod val="65000"/>
                    <a:lumOff val="35000"/>
                  </a:schemeClr>
                </a:solidFill>
                <a:latin typeface="Garamond" panose="02020404030301010803" pitchFamily="18" charset="0"/>
              </a:rPr>
              <a:t>creates a single bridge, called </a:t>
            </a:r>
            <a:r>
              <a:rPr lang="en-US" sz="2200" b="1" dirty="0">
                <a:solidFill>
                  <a:schemeClr val="tx1">
                    <a:lumMod val="65000"/>
                    <a:lumOff val="35000"/>
                  </a:schemeClr>
                </a:solidFill>
                <a:latin typeface="Garamond" panose="02020404030301010803" pitchFamily="18" charset="0"/>
              </a:rPr>
              <a:t>docker0</a:t>
            </a:r>
            <a:r>
              <a:rPr lang="en-US" sz="2200" dirty="0">
                <a:solidFill>
                  <a:schemeClr val="tx1">
                    <a:lumMod val="65000"/>
                    <a:lumOff val="35000"/>
                  </a:schemeClr>
                </a:solidFill>
                <a:latin typeface="Garamond" panose="02020404030301010803" pitchFamily="18" charset="0"/>
              </a:rPr>
              <a:t> by default, and attaches a </a:t>
            </a:r>
            <a:r>
              <a:rPr lang="en-US" sz="2200" b="1" dirty="0" err="1" smtClean="0">
                <a:solidFill>
                  <a:schemeClr val="tx1">
                    <a:lumMod val="65000"/>
                    <a:lumOff val="35000"/>
                  </a:schemeClr>
                </a:solidFill>
                <a:latin typeface="Garamond" panose="02020404030301010803" pitchFamily="18" charset="0"/>
              </a:rPr>
              <a:t>veth</a:t>
            </a:r>
            <a:r>
              <a:rPr lang="en-US" sz="2200" b="1" dirty="0" smtClean="0">
                <a:solidFill>
                  <a:schemeClr val="tx1">
                    <a:lumMod val="65000"/>
                    <a:lumOff val="35000"/>
                  </a:schemeClr>
                </a:solidFill>
                <a:latin typeface="Garamond" panose="02020404030301010803" pitchFamily="18" charset="0"/>
              </a:rPr>
              <a:t> </a:t>
            </a:r>
            <a:r>
              <a:rPr lang="en-US" sz="2200" dirty="0" smtClean="0">
                <a:solidFill>
                  <a:schemeClr val="tx1">
                    <a:lumMod val="65000"/>
                    <a:lumOff val="35000"/>
                  </a:schemeClr>
                </a:solidFill>
                <a:latin typeface="Garamond" panose="02020404030301010803" pitchFamily="18" charset="0"/>
              </a:rPr>
              <a:t>pair </a:t>
            </a:r>
            <a:r>
              <a:rPr lang="en-US" sz="2200" dirty="0">
                <a:solidFill>
                  <a:schemeClr val="tx1">
                    <a:lumMod val="65000"/>
                    <a:lumOff val="35000"/>
                  </a:schemeClr>
                </a:solidFill>
                <a:latin typeface="Garamond" panose="02020404030301010803" pitchFamily="18" charset="0"/>
              </a:rPr>
              <a:t>between the bridge and every endpoint</a:t>
            </a:r>
            <a:r>
              <a:rPr lang="en-US" sz="2200" dirty="0">
                <a:latin typeface="Garamond" panose="02020404030301010803" pitchFamily="18" charset="0"/>
              </a:rPr>
              <a:t>.</a:t>
            </a:r>
            <a:endParaRPr lang="en-US" sz="2200" dirty="0" smtClean="0">
              <a:latin typeface="Garamond" panose="02020404030301010803" pitchFamily="18" charset="0"/>
            </a:endParaRPr>
          </a:p>
          <a:p>
            <a:pPr marL="285750" indent="-285750">
              <a:buFont typeface="Wingdings" panose="05000000000000000000" pitchFamily="2" charset="2"/>
              <a:buChar char="§"/>
            </a:pPr>
            <a:endParaRPr lang="en-US" sz="2200" b="1" dirty="0">
              <a:solidFill>
                <a:srgbClr val="00B0F0"/>
              </a:solidFill>
              <a:latin typeface="Garamond" panose="02020404030301010803" pitchFamily="18" charset="0"/>
            </a:endParaRPr>
          </a:p>
          <a:p>
            <a:pPr marL="285750" indent="-285750">
              <a:buFont typeface="Wingdings" panose="05000000000000000000" pitchFamily="2" charset="2"/>
              <a:buChar char="§"/>
            </a:pPr>
            <a:r>
              <a:rPr lang="en-US" sz="2200" b="1" dirty="0" smtClean="0">
                <a:solidFill>
                  <a:srgbClr val="0070C0"/>
                </a:solidFill>
                <a:latin typeface="Garamond" panose="02020404030301010803" pitchFamily="18" charset="0"/>
              </a:rPr>
              <a:t>Overlay</a:t>
            </a:r>
            <a:r>
              <a:rPr lang="en-US" sz="2200" dirty="0" smtClean="0">
                <a:solidFill>
                  <a:srgbClr val="00B0F0"/>
                </a:solidFill>
                <a:latin typeface="Garamond" panose="02020404030301010803" pitchFamily="18" charset="0"/>
              </a:rPr>
              <a:t> </a:t>
            </a:r>
            <a:r>
              <a:rPr lang="en-US" sz="2200" dirty="0" smtClean="0">
                <a:latin typeface="Garamond" panose="02020404030301010803" pitchFamily="18" charset="0"/>
              </a:rPr>
              <a:t>- </a:t>
            </a:r>
            <a:r>
              <a:rPr lang="en-US" sz="2200" dirty="0" smtClean="0">
                <a:solidFill>
                  <a:schemeClr val="tx1">
                    <a:lumMod val="65000"/>
                    <a:lumOff val="35000"/>
                  </a:schemeClr>
                </a:solidFill>
                <a:latin typeface="Garamond" panose="02020404030301010803" pitchFamily="18" charset="0"/>
              </a:rPr>
              <a:t>The </a:t>
            </a:r>
            <a:r>
              <a:rPr lang="en-US" sz="2200" dirty="0">
                <a:solidFill>
                  <a:schemeClr val="tx1">
                    <a:lumMod val="65000"/>
                    <a:lumOff val="35000"/>
                  </a:schemeClr>
                </a:solidFill>
                <a:latin typeface="Garamond" panose="02020404030301010803" pitchFamily="18" charset="0"/>
              </a:rPr>
              <a:t>overlay driver implements networking that can span multiple hosts using overlay network encapsulations such as VXLAN</a:t>
            </a:r>
            <a:r>
              <a:rPr lang="en-US" sz="2200" dirty="0">
                <a:latin typeface="Garamond" panose="02020404030301010803" pitchFamily="18" charset="0"/>
              </a:rPr>
              <a:t>. </a:t>
            </a:r>
            <a:endParaRPr lang="en-US" sz="2200" dirty="0" smtClean="0">
              <a:latin typeface="Garamond" panose="02020404030301010803" pitchFamily="18" charset="0"/>
            </a:endParaRPr>
          </a:p>
          <a:p>
            <a:pPr marL="285750" indent="-285750">
              <a:buFont typeface="Wingdings" panose="05000000000000000000" pitchFamily="2" charset="2"/>
              <a:buChar char="§"/>
            </a:pPr>
            <a:endParaRPr lang="en-US" sz="2200" dirty="0">
              <a:latin typeface="Garamond" panose="02020404030301010803" pitchFamily="18" charset="0"/>
            </a:endParaRPr>
          </a:p>
          <a:p>
            <a:pPr marL="285750" indent="-285750">
              <a:buFont typeface="Wingdings" panose="05000000000000000000" pitchFamily="2" charset="2"/>
              <a:buChar char="§"/>
            </a:pPr>
            <a:r>
              <a:rPr lang="en-US" sz="2200" b="1" dirty="0" smtClean="0">
                <a:solidFill>
                  <a:srgbClr val="0070C0"/>
                </a:solidFill>
                <a:latin typeface="Garamond" panose="02020404030301010803" pitchFamily="18" charset="0"/>
              </a:rPr>
              <a:t>Remote</a:t>
            </a:r>
            <a:r>
              <a:rPr lang="en-US" sz="2200" dirty="0" smtClean="0">
                <a:solidFill>
                  <a:srgbClr val="0070C0"/>
                </a:solidFill>
                <a:latin typeface="Garamond" panose="02020404030301010803" pitchFamily="18" charset="0"/>
              </a:rPr>
              <a:t> </a:t>
            </a:r>
            <a:r>
              <a:rPr lang="en-US" sz="2200" dirty="0" smtClean="0">
                <a:latin typeface="Garamond" panose="02020404030301010803" pitchFamily="18" charset="0"/>
              </a:rPr>
              <a:t>- </a:t>
            </a:r>
            <a:r>
              <a:rPr lang="en-US" sz="2200" dirty="0" smtClean="0">
                <a:solidFill>
                  <a:schemeClr val="tx1">
                    <a:lumMod val="65000"/>
                    <a:lumOff val="35000"/>
                  </a:schemeClr>
                </a:solidFill>
                <a:latin typeface="Garamond" panose="02020404030301010803" pitchFamily="18" charset="0"/>
              </a:rPr>
              <a:t>The </a:t>
            </a:r>
            <a:r>
              <a:rPr lang="en-US" sz="2200" dirty="0">
                <a:solidFill>
                  <a:schemeClr val="tx1">
                    <a:lumMod val="65000"/>
                    <a:lumOff val="35000"/>
                  </a:schemeClr>
                </a:solidFill>
                <a:latin typeface="Garamond" panose="02020404030301010803" pitchFamily="18" charset="0"/>
              </a:rPr>
              <a:t>remote package does not provide a driver, but provides a means of supporting drivers over a remote transport. This allows a driver to be written in a language of your choice</a:t>
            </a:r>
            <a:r>
              <a:rPr lang="en-US" sz="2200" dirty="0">
                <a:latin typeface="Garamond" panose="02020404030301010803" pitchFamily="18" charset="0"/>
              </a:rPr>
              <a:t>. </a:t>
            </a:r>
          </a:p>
        </p:txBody>
      </p:sp>
      <p:sp>
        <p:nvSpPr>
          <p:cNvPr id="15" name="Content Placeholder 1"/>
          <p:cNvSpPr txBox="1"/>
          <p:nvPr/>
        </p:nvSpPr>
        <p:spPr>
          <a:xfrm>
            <a:off x="-13648" y="0"/>
            <a:ext cx="5609775" cy="523216"/>
          </a:xfrm>
          <a:prstGeom prst="rect">
            <a:avLst/>
          </a:prstGeom>
          <a:solidFill>
            <a:srgbClr val="0070C0"/>
          </a:solidFill>
          <a:ln/>
          <a:extLst>
            <a:ext uri="{C572A759-6A51-4108-AA02-DFA0A04FC94B}">
              <ma14:wrappingTextBoxFlag xmlns:ma14="http://schemas.microsoft.com/office/mac/drawingml/2011/main" xmlns="" val="1"/>
            </a:ext>
          </a:extLst>
        </p:spPr>
        <p:style>
          <a:lnRef idx="1">
            <a:schemeClr val="accent1"/>
          </a:lnRef>
          <a:fillRef idx="2">
            <a:schemeClr val="accent1"/>
          </a:fillRef>
          <a:effectRef idx="1">
            <a:schemeClr val="accent1"/>
          </a:effectRef>
          <a:fontRef idx="minor">
            <a:schemeClr val="dk1"/>
          </a:fontRef>
        </p:style>
        <p:txBody>
          <a:bodyPr wrap="square" lIns="60958" tIns="60958" rIns="60958" bIns="60958">
            <a:spAutoFit/>
          </a:bodyPr>
          <a:lstStyle>
            <a:lvl1pPr indent="609584" defTabSz="914378">
              <a:spcBef>
                <a:spcPts val="800"/>
              </a:spcBef>
              <a:defRPr sz="2600" cap="small">
                <a:solidFill>
                  <a:srgbClr val="F2F2F2"/>
                </a:solidFill>
                <a:latin typeface="Trebuchet MS"/>
                <a:ea typeface="Trebuchet MS"/>
                <a:cs typeface="Trebuchet MS"/>
                <a:sym typeface="Trebuchet MS"/>
              </a:defRPr>
            </a:lvl1pPr>
          </a:lstStyle>
          <a:p>
            <a:r>
              <a:rPr lang="en-US" b="1" dirty="0">
                <a:latin typeface="Garamond" panose="02020404030301010803" pitchFamily="18" charset="0"/>
              </a:rPr>
              <a:t>Networking with </a:t>
            </a:r>
            <a:r>
              <a:rPr lang="en-US" b="1" dirty="0" err="1">
                <a:latin typeface="Garamond" panose="02020404030301010803" pitchFamily="18" charset="0"/>
              </a:rPr>
              <a:t>Docker</a:t>
            </a:r>
            <a:endParaRPr lang="en-US" b="1" dirty="0">
              <a:latin typeface="Garamond" panose="02020404030301010803" pitchFamily="18" charset="0"/>
            </a:endParaRPr>
          </a:p>
        </p:txBody>
      </p:sp>
      <p:sp>
        <p:nvSpPr>
          <p:cNvPr id="16" name="Rectángulo 6"/>
          <p:cNvSpPr/>
          <p:nvPr/>
        </p:nvSpPr>
        <p:spPr>
          <a:xfrm>
            <a:off x="8744988" y="6316707"/>
            <a:ext cx="3447011" cy="556954"/>
          </a:xfrm>
          <a:custGeom>
            <a:avLst/>
            <a:gdLst/>
            <a:ahLst/>
            <a:cxnLst>
              <a:cxn ang="0">
                <a:pos x="wd2" y="hd2"/>
              </a:cxn>
              <a:cxn ang="5400000">
                <a:pos x="wd2" y="hd2"/>
              </a:cxn>
              <a:cxn ang="10800000">
                <a:pos x="wd2" y="hd2"/>
              </a:cxn>
              <a:cxn ang="16200000">
                <a:pos x="wd2" y="hd2"/>
              </a:cxn>
            </a:cxnLst>
            <a:rect l="0" t="0" r="r" b="b"/>
            <a:pathLst>
              <a:path w="21600" h="21600" extrusionOk="0">
                <a:moveTo>
                  <a:pt x="13439" y="322"/>
                </a:moveTo>
                <a:lnTo>
                  <a:pt x="21600" y="0"/>
                </a:lnTo>
                <a:lnTo>
                  <a:pt x="21600" y="21600"/>
                </a:lnTo>
                <a:lnTo>
                  <a:pt x="0" y="21278"/>
                </a:lnTo>
                <a:lnTo>
                  <a:pt x="13439" y="322"/>
                </a:lnTo>
                <a:close/>
              </a:path>
            </a:pathLst>
          </a:custGeom>
          <a:solidFill>
            <a:srgbClr val="0070C0"/>
          </a:solidFill>
          <a:ln w="12700">
            <a:miter lim="400000"/>
          </a:ln>
        </p:spPr>
        <p:txBody>
          <a:bodyPr lIns="45719" rIns="45719" anchor="ctr"/>
          <a:lstStyle/>
          <a:p>
            <a:pPr algn="ctr">
              <a:defRPr>
                <a:solidFill>
                  <a:srgbClr val="FFFFFF"/>
                </a:solidFill>
              </a:defRPr>
            </a:pPr>
            <a:endParaRPr/>
          </a:p>
        </p:txBody>
      </p:sp>
      <p:grpSp>
        <p:nvGrpSpPr>
          <p:cNvPr id="17" name="Group 16"/>
          <p:cNvGrpSpPr/>
          <p:nvPr/>
        </p:nvGrpSpPr>
        <p:grpSpPr>
          <a:xfrm>
            <a:off x="10331355" y="6316707"/>
            <a:ext cx="1861153" cy="555251"/>
            <a:chOff x="9523412" y="6029866"/>
            <a:chExt cx="1871091" cy="525780"/>
          </a:xfrm>
        </p:grpSpPr>
        <p:sp>
          <p:nvSpPr>
            <p:cNvPr id="18" name="object 10"/>
            <p:cNvSpPr/>
            <p:nvPr/>
          </p:nvSpPr>
          <p:spPr>
            <a:xfrm>
              <a:off x="9523412" y="6138070"/>
              <a:ext cx="1763268" cy="417576"/>
            </a:xfrm>
            <a:prstGeom prst="rect">
              <a:avLst/>
            </a:prstGeom>
            <a:blipFill>
              <a:blip r:embed="rId3" cstate="print"/>
              <a:stretch>
                <a:fillRect/>
              </a:stretch>
            </a:blipFill>
          </p:spPr>
          <p:txBody>
            <a:bodyPr wrap="square" lIns="0" tIns="0" rIns="0" bIns="0" rtlCol="0"/>
            <a:lstStyle/>
            <a:p>
              <a:endParaRPr/>
            </a:p>
          </p:txBody>
        </p:sp>
        <p:sp>
          <p:nvSpPr>
            <p:cNvPr id="19" name="object 12"/>
            <p:cNvSpPr/>
            <p:nvPr/>
          </p:nvSpPr>
          <p:spPr>
            <a:xfrm>
              <a:off x="11178857" y="6029866"/>
              <a:ext cx="215646" cy="216408"/>
            </a:xfrm>
            <a:prstGeom prst="rect">
              <a:avLst/>
            </a:prstGeom>
            <a:blipFill>
              <a:blip r:embed="rId4" cstate="print"/>
              <a:stretch>
                <a:fillRect/>
              </a:stretch>
            </a:blipFill>
          </p:spPr>
          <p:txBody>
            <a:bodyPr wrap="square" lIns="0" tIns="0" rIns="0" bIns="0" rtlCol="0"/>
            <a:lstStyle/>
            <a:p>
              <a:endParaRPr/>
            </a:p>
          </p:txBody>
        </p:sp>
      </p:grpSp>
    </p:spTree>
    <p:extLst>
      <p:ext uri="{BB962C8B-B14F-4D97-AF65-F5344CB8AC3E}">
        <p14:creationId xmlns:p14="http://schemas.microsoft.com/office/powerpoint/2010/main" val="62494608"/>
      </p:ext>
    </p:extLst>
  </p:cSld>
  <p:clrMapOvr>
    <a:masterClrMapping/>
  </p:clrMapOvr>
  <mc:AlternateContent xmlns:mc="http://schemas.openxmlformats.org/markup-compatibility/2006" xmlns:p14="http://schemas.microsoft.com/office/powerpoint/2010/main">
    <mc:Choice Requires="p14">
      <p:transition spd="slow" p14:dur="1200">
        <p:push dir="u"/>
      </p:transition>
    </mc:Choice>
    <mc:Fallback xmlns="">
      <p:transition spd="slow">
        <p:push dir="u"/>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3"/>
          <a:stretch>
            <a:fillRect/>
          </a:stretch>
        </p:blipFill>
        <p:spPr>
          <a:xfrm>
            <a:off x="7078408" y="3192266"/>
            <a:ext cx="4717445" cy="3294077"/>
          </a:xfrm>
          <a:prstGeom prst="rect">
            <a:avLst/>
          </a:prstGeom>
        </p:spPr>
      </p:pic>
      <p:sp>
        <p:nvSpPr>
          <p:cNvPr id="235" name="Rectángulo 6"/>
          <p:cNvSpPr/>
          <p:nvPr/>
        </p:nvSpPr>
        <p:spPr>
          <a:xfrm>
            <a:off x="1592073" y="-3081"/>
            <a:ext cx="3906482" cy="151478"/>
          </a:xfrm>
          <a:custGeom>
            <a:avLst/>
            <a:gdLst/>
            <a:ahLst/>
            <a:cxnLst>
              <a:cxn ang="0">
                <a:pos x="wd2" y="hd2"/>
              </a:cxn>
              <a:cxn ang="5400000">
                <a:pos x="wd2" y="hd2"/>
              </a:cxn>
              <a:cxn ang="10800000">
                <a:pos x="wd2" y="hd2"/>
              </a:cxn>
              <a:cxn ang="16200000">
                <a:pos x="wd2" y="hd2"/>
              </a:cxn>
            </a:cxnLst>
            <a:rect l="0" t="0" r="r" b="b"/>
            <a:pathLst>
              <a:path w="21600" h="21600" extrusionOk="0">
                <a:moveTo>
                  <a:pt x="5083" y="1624"/>
                </a:moveTo>
                <a:lnTo>
                  <a:pt x="13357" y="0"/>
                </a:lnTo>
                <a:cubicBezTo>
                  <a:pt x="15919" y="7367"/>
                  <a:pt x="19480" y="18203"/>
                  <a:pt x="21600" y="21108"/>
                </a:cubicBezTo>
                <a:lnTo>
                  <a:pt x="0" y="21600"/>
                </a:lnTo>
                <a:lnTo>
                  <a:pt x="5083" y="1624"/>
                </a:lnTo>
                <a:close/>
              </a:path>
            </a:pathLst>
          </a:custGeom>
          <a:solidFill>
            <a:srgbClr val="29C2EC"/>
          </a:solidFill>
          <a:ln w="12700">
            <a:miter lim="400000"/>
          </a:ln>
        </p:spPr>
        <p:txBody>
          <a:bodyPr lIns="45719" rIns="45719" anchor="ctr"/>
          <a:lstStyle/>
          <a:p>
            <a:pPr algn="ctr">
              <a:defRPr>
                <a:solidFill>
                  <a:srgbClr val="FFFFFF"/>
                </a:solidFill>
              </a:defRPr>
            </a:pPr>
            <a:endParaRPr/>
          </a:p>
        </p:txBody>
      </p:sp>
      <p:grpSp>
        <p:nvGrpSpPr>
          <p:cNvPr id="12" name="Group 11"/>
          <p:cNvGrpSpPr/>
          <p:nvPr/>
        </p:nvGrpSpPr>
        <p:grpSpPr>
          <a:xfrm>
            <a:off x="10681666" y="6318409"/>
            <a:ext cx="1347065" cy="526253"/>
            <a:chOff x="9523412" y="6029866"/>
            <a:chExt cx="1871091" cy="525780"/>
          </a:xfrm>
        </p:grpSpPr>
        <p:sp>
          <p:nvSpPr>
            <p:cNvPr id="13" name="object 10"/>
            <p:cNvSpPr/>
            <p:nvPr/>
          </p:nvSpPr>
          <p:spPr>
            <a:xfrm>
              <a:off x="9523412" y="6138070"/>
              <a:ext cx="1763268" cy="417576"/>
            </a:xfrm>
            <a:prstGeom prst="rect">
              <a:avLst/>
            </a:prstGeom>
            <a:blipFill>
              <a:blip r:embed="rId4" cstate="print"/>
              <a:stretch>
                <a:fillRect/>
              </a:stretch>
            </a:blipFill>
          </p:spPr>
          <p:txBody>
            <a:bodyPr wrap="square" lIns="0" tIns="0" rIns="0" bIns="0" rtlCol="0"/>
            <a:lstStyle/>
            <a:p>
              <a:endParaRPr/>
            </a:p>
          </p:txBody>
        </p:sp>
        <p:sp>
          <p:nvSpPr>
            <p:cNvPr id="14" name="object 12"/>
            <p:cNvSpPr/>
            <p:nvPr/>
          </p:nvSpPr>
          <p:spPr>
            <a:xfrm>
              <a:off x="11178857" y="6029866"/>
              <a:ext cx="215646" cy="216408"/>
            </a:xfrm>
            <a:prstGeom prst="rect">
              <a:avLst/>
            </a:prstGeom>
            <a:blipFill>
              <a:blip r:embed="rId5" cstate="print"/>
              <a:stretch>
                <a:fillRect/>
              </a:stretch>
            </a:blipFill>
          </p:spPr>
          <p:txBody>
            <a:bodyPr wrap="square" lIns="0" tIns="0" rIns="0" bIns="0" rtlCol="0"/>
            <a:lstStyle/>
            <a:p>
              <a:endParaRPr/>
            </a:p>
          </p:txBody>
        </p:sp>
      </p:grpSp>
      <p:sp>
        <p:nvSpPr>
          <p:cNvPr id="2" name="Rectangle 1"/>
          <p:cNvSpPr>
            <a:spLocks noChangeArrowheads="1"/>
          </p:cNvSpPr>
          <p:nvPr/>
        </p:nvSpPr>
        <p:spPr bwMode="auto">
          <a:xfrm>
            <a:off x="162560" y="862669"/>
            <a:ext cx="65" cy="279544"/>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6348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400" b="0" i="0" u="none" strike="noStrike" cap="none" normalizeH="0" baseline="0" dirty="0" smtClean="0">
              <a:ln>
                <a:noFill/>
              </a:ln>
              <a:solidFill>
                <a:schemeClr val="tx1"/>
              </a:solidFill>
              <a:effectLst/>
            </a:endParaRPr>
          </a:p>
        </p:txBody>
      </p:sp>
      <p:sp>
        <p:nvSpPr>
          <p:cNvPr id="3" name="Rectangle 2"/>
          <p:cNvSpPr/>
          <p:nvPr/>
        </p:nvSpPr>
        <p:spPr>
          <a:xfrm>
            <a:off x="377283" y="526529"/>
            <a:ext cx="5554726" cy="2862322"/>
          </a:xfrm>
          <a:prstGeom prst="rect">
            <a:avLst/>
          </a:prstGeom>
        </p:spPr>
        <p:txBody>
          <a:bodyPr wrap="none">
            <a:spAutoFit/>
          </a:bodyPr>
          <a:lstStyle/>
          <a:p>
            <a:pPr lvl="0" eaLnBrk="0" fontAlgn="base">
              <a:spcBef>
                <a:spcPct val="0"/>
              </a:spcBef>
              <a:spcAft>
                <a:spcPct val="0"/>
              </a:spcAft>
            </a:pPr>
            <a:r>
              <a:rPr lang="en-US" altLang="en-US" sz="2000" dirty="0" smtClean="0">
                <a:solidFill>
                  <a:schemeClr val="tx1"/>
                </a:solidFill>
                <a:latin typeface="Garamond" panose="02020404030301010803" pitchFamily="18" charset="0"/>
              </a:rPr>
              <a:t># Run  </a:t>
            </a:r>
            <a:r>
              <a:rPr lang="en-US" altLang="en-US" sz="2000" dirty="0" err="1">
                <a:solidFill>
                  <a:schemeClr val="tx1"/>
                </a:solidFill>
                <a:latin typeface="Garamond" panose="02020404030301010803" pitchFamily="18" charset="0"/>
              </a:rPr>
              <a:t>busybox</a:t>
            </a:r>
            <a:r>
              <a:rPr lang="en-US" altLang="en-US" sz="2000" dirty="0">
                <a:solidFill>
                  <a:schemeClr val="tx1"/>
                </a:solidFill>
                <a:latin typeface="Garamond" panose="02020404030301010803" pitchFamily="18" charset="0"/>
              </a:rPr>
              <a:t> container1</a:t>
            </a:r>
          </a:p>
          <a:p>
            <a:pPr lvl="0" eaLnBrk="0" fontAlgn="base">
              <a:spcBef>
                <a:spcPct val="0"/>
              </a:spcBef>
              <a:spcAft>
                <a:spcPct val="0"/>
              </a:spcAft>
            </a:pPr>
            <a:r>
              <a:rPr lang="en-US" altLang="en-US" sz="2000" dirty="0" smtClean="0">
                <a:solidFill>
                  <a:srgbClr val="00B0F0"/>
                </a:solidFill>
                <a:latin typeface="Garamond" panose="02020404030301010803" pitchFamily="18" charset="0"/>
              </a:rPr>
              <a:t>	</a:t>
            </a:r>
            <a:r>
              <a:rPr lang="en-US" altLang="en-US" sz="2000" dirty="0" smtClean="0">
                <a:solidFill>
                  <a:srgbClr val="0070C0"/>
                </a:solidFill>
                <a:latin typeface="Garamond" panose="02020404030301010803" pitchFamily="18" charset="0"/>
              </a:rPr>
              <a:t>docker </a:t>
            </a:r>
            <a:r>
              <a:rPr lang="en-US" altLang="en-US" sz="2000" dirty="0">
                <a:solidFill>
                  <a:srgbClr val="0070C0"/>
                </a:solidFill>
                <a:latin typeface="Garamond" panose="02020404030301010803" pitchFamily="18" charset="0"/>
              </a:rPr>
              <a:t>run -</a:t>
            </a:r>
            <a:r>
              <a:rPr lang="en-US" altLang="en-US" sz="2000" dirty="0" err="1">
                <a:solidFill>
                  <a:srgbClr val="0070C0"/>
                </a:solidFill>
                <a:latin typeface="Garamond" panose="02020404030301010803" pitchFamily="18" charset="0"/>
              </a:rPr>
              <a:t>itd</a:t>
            </a:r>
            <a:r>
              <a:rPr lang="en-US" altLang="en-US" sz="2000" dirty="0">
                <a:solidFill>
                  <a:srgbClr val="0070C0"/>
                </a:solidFill>
                <a:latin typeface="Garamond" panose="02020404030301010803" pitchFamily="18" charset="0"/>
              </a:rPr>
              <a:t> --name=container1 </a:t>
            </a:r>
            <a:r>
              <a:rPr lang="en-US" altLang="en-US" sz="2000" dirty="0" err="1">
                <a:solidFill>
                  <a:srgbClr val="0070C0"/>
                </a:solidFill>
                <a:latin typeface="Garamond" panose="02020404030301010803" pitchFamily="18" charset="0"/>
              </a:rPr>
              <a:t>busybox</a:t>
            </a:r>
            <a:r>
              <a:rPr lang="en-US" altLang="en-US" sz="2000" dirty="0">
                <a:solidFill>
                  <a:srgbClr val="0070C0"/>
                </a:solidFill>
                <a:latin typeface="Garamond" panose="02020404030301010803" pitchFamily="18" charset="0"/>
              </a:rPr>
              <a:t> </a:t>
            </a:r>
            <a:endParaRPr lang="en-US" altLang="en-US" sz="2000" dirty="0" smtClean="0">
              <a:solidFill>
                <a:srgbClr val="0070C0"/>
              </a:solidFill>
              <a:latin typeface="Garamond" panose="02020404030301010803" pitchFamily="18" charset="0"/>
            </a:endParaRPr>
          </a:p>
          <a:p>
            <a:pPr eaLnBrk="0" fontAlgn="base">
              <a:spcBef>
                <a:spcPct val="0"/>
              </a:spcBef>
              <a:spcAft>
                <a:spcPct val="0"/>
              </a:spcAft>
            </a:pPr>
            <a:r>
              <a:rPr lang="en-US" altLang="en-US" sz="2000" dirty="0" smtClean="0">
                <a:solidFill>
                  <a:schemeClr val="tx1"/>
                </a:solidFill>
                <a:latin typeface="Garamond" panose="02020404030301010803" pitchFamily="18" charset="0"/>
              </a:rPr>
              <a:t># </a:t>
            </a:r>
            <a:r>
              <a:rPr lang="en-US" altLang="en-US" sz="2000" dirty="0">
                <a:solidFill>
                  <a:schemeClr val="tx1"/>
                </a:solidFill>
                <a:latin typeface="Garamond" panose="02020404030301010803" pitchFamily="18" charset="0"/>
              </a:rPr>
              <a:t>Run  </a:t>
            </a:r>
            <a:r>
              <a:rPr lang="en-US" altLang="en-US" sz="2000" dirty="0" err="1">
                <a:solidFill>
                  <a:schemeClr val="tx1"/>
                </a:solidFill>
                <a:latin typeface="Garamond" panose="02020404030301010803" pitchFamily="18" charset="0"/>
              </a:rPr>
              <a:t>busybox</a:t>
            </a:r>
            <a:r>
              <a:rPr lang="en-US" altLang="en-US" sz="2000" dirty="0">
                <a:solidFill>
                  <a:schemeClr val="tx1"/>
                </a:solidFill>
                <a:latin typeface="Garamond" panose="02020404030301010803" pitchFamily="18" charset="0"/>
              </a:rPr>
              <a:t> </a:t>
            </a:r>
            <a:r>
              <a:rPr lang="en-US" altLang="en-US" sz="2000" dirty="0" smtClean="0">
                <a:solidFill>
                  <a:schemeClr val="tx1"/>
                </a:solidFill>
                <a:latin typeface="Garamond" panose="02020404030301010803" pitchFamily="18" charset="0"/>
              </a:rPr>
              <a:t>container2</a:t>
            </a:r>
            <a:endParaRPr lang="en-US" altLang="en-US" sz="2000" dirty="0">
              <a:solidFill>
                <a:schemeClr val="tx1"/>
              </a:solidFill>
              <a:latin typeface="Garamond" panose="02020404030301010803" pitchFamily="18" charset="0"/>
            </a:endParaRPr>
          </a:p>
          <a:p>
            <a:pPr eaLnBrk="0" fontAlgn="base">
              <a:spcBef>
                <a:spcPct val="0"/>
              </a:spcBef>
              <a:spcAft>
                <a:spcPct val="0"/>
              </a:spcAft>
            </a:pPr>
            <a:r>
              <a:rPr lang="en-US" altLang="en-US" sz="2000" dirty="0" smtClean="0">
                <a:solidFill>
                  <a:srgbClr val="00B0F0"/>
                </a:solidFill>
                <a:latin typeface="Garamond" panose="02020404030301010803" pitchFamily="18" charset="0"/>
              </a:rPr>
              <a:t>	</a:t>
            </a:r>
            <a:r>
              <a:rPr lang="en-US" altLang="en-US" sz="2000" dirty="0" smtClean="0">
                <a:solidFill>
                  <a:srgbClr val="0070C0"/>
                </a:solidFill>
                <a:latin typeface="Garamond" panose="02020404030301010803" pitchFamily="18" charset="0"/>
              </a:rPr>
              <a:t>docker </a:t>
            </a:r>
            <a:r>
              <a:rPr lang="en-US" altLang="en-US" sz="2000" dirty="0">
                <a:solidFill>
                  <a:srgbClr val="0070C0"/>
                </a:solidFill>
                <a:latin typeface="Garamond" panose="02020404030301010803" pitchFamily="18" charset="0"/>
              </a:rPr>
              <a:t>run -</a:t>
            </a:r>
            <a:r>
              <a:rPr lang="en-US" altLang="en-US" sz="2000" dirty="0" err="1">
                <a:solidFill>
                  <a:srgbClr val="0070C0"/>
                </a:solidFill>
                <a:latin typeface="Garamond" panose="02020404030301010803" pitchFamily="18" charset="0"/>
              </a:rPr>
              <a:t>itd</a:t>
            </a:r>
            <a:r>
              <a:rPr lang="en-US" altLang="en-US" sz="2000" dirty="0">
                <a:solidFill>
                  <a:srgbClr val="0070C0"/>
                </a:solidFill>
                <a:latin typeface="Garamond" panose="02020404030301010803" pitchFamily="18" charset="0"/>
              </a:rPr>
              <a:t> --name=container2 </a:t>
            </a:r>
            <a:r>
              <a:rPr lang="en-US" altLang="en-US" sz="2000" dirty="0" err="1">
                <a:solidFill>
                  <a:srgbClr val="0070C0"/>
                </a:solidFill>
                <a:latin typeface="Garamond" panose="02020404030301010803" pitchFamily="18" charset="0"/>
              </a:rPr>
              <a:t>busybox</a:t>
            </a:r>
            <a:r>
              <a:rPr lang="en-US" altLang="en-US" sz="2000" dirty="0">
                <a:solidFill>
                  <a:srgbClr val="0070C0"/>
                </a:solidFill>
                <a:latin typeface="Garamond" panose="02020404030301010803" pitchFamily="18" charset="0"/>
              </a:rPr>
              <a:t> </a:t>
            </a:r>
            <a:endParaRPr lang="en-US" altLang="en-US" sz="2000" dirty="0" smtClean="0">
              <a:solidFill>
                <a:srgbClr val="0070C0"/>
              </a:solidFill>
              <a:latin typeface="Garamond" panose="02020404030301010803" pitchFamily="18" charset="0"/>
            </a:endParaRPr>
          </a:p>
          <a:p>
            <a:pPr eaLnBrk="0" fontAlgn="base">
              <a:spcBef>
                <a:spcPct val="0"/>
              </a:spcBef>
              <a:spcAft>
                <a:spcPct val="0"/>
              </a:spcAft>
            </a:pPr>
            <a:r>
              <a:rPr lang="en-US" sz="2000" dirty="0" smtClean="0">
                <a:solidFill>
                  <a:schemeClr val="tx1"/>
                </a:solidFill>
                <a:latin typeface="Garamond" panose="02020404030301010803" pitchFamily="18" charset="0"/>
              </a:rPr>
              <a:t># attach container1</a:t>
            </a:r>
          </a:p>
          <a:p>
            <a:pPr eaLnBrk="0" fontAlgn="base">
              <a:spcBef>
                <a:spcPct val="0"/>
              </a:spcBef>
              <a:spcAft>
                <a:spcPct val="0"/>
              </a:spcAft>
            </a:pPr>
            <a:r>
              <a:rPr lang="en-US" sz="2000" dirty="0" smtClean="0">
                <a:solidFill>
                  <a:srgbClr val="00B0F0"/>
                </a:solidFill>
                <a:latin typeface="Garamond" panose="02020404030301010803" pitchFamily="18" charset="0"/>
              </a:rPr>
              <a:t>	</a:t>
            </a:r>
            <a:r>
              <a:rPr lang="en-US" sz="2000" dirty="0" smtClean="0">
                <a:solidFill>
                  <a:srgbClr val="0070C0"/>
                </a:solidFill>
                <a:latin typeface="Garamond" panose="02020404030301010803" pitchFamily="18" charset="0"/>
              </a:rPr>
              <a:t>docker </a:t>
            </a:r>
            <a:r>
              <a:rPr lang="en-US" sz="2000" dirty="0">
                <a:solidFill>
                  <a:srgbClr val="0070C0"/>
                </a:solidFill>
                <a:latin typeface="Garamond" panose="02020404030301010803" pitchFamily="18" charset="0"/>
              </a:rPr>
              <a:t>attach container1</a:t>
            </a:r>
          </a:p>
          <a:p>
            <a:pPr eaLnBrk="0" fontAlgn="base">
              <a:spcBef>
                <a:spcPct val="0"/>
              </a:spcBef>
              <a:spcAft>
                <a:spcPct val="0"/>
              </a:spcAft>
            </a:pPr>
            <a:endParaRPr lang="en-US" altLang="en-US" sz="2000" dirty="0">
              <a:solidFill>
                <a:srgbClr val="00B0F0"/>
              </a:solidFill>
              <a:latin typeface="Garamond" panose="02020404030301010803" pitchFamily="18" charset="0"/>
            </a:endParaRPr>
          </a:p>
          <a:p>
            <a:pPr lvl="0" eaLnBrk="0" fontAlgn="base">
              <a:spcBef>
                <a:spcPct val="0"/>
              </a:spcBef>
              <a:spcAft>
                <a:spcPct val="0"/>
              </a:spcAft>
            </a:pPr>
            <a:endParaRPr lang="en-US" altLang="en-US" sz="2000" dirty="0" smtClean="0">
              <a:solidFill>
                <a:srgbClr val="00B0F0"/>
              </a:solidFill>
              <a:latin typeface="Garamond" panose="02020404030301010803" pitchFamily="18" charset="0"/>
            </a:endParaRPr>
          </a:p>
          <a:p>
            <a:pPr lvl="0" eaLnBrk="0" fontAlgn="base">
              <a:spcBef>
                <a:spcPct val="0"/>
              </a:spcBef>
              <a:spcAft>
                <a:spcPct val="0"/>
              </a:spcAft>
            </a:pPr>
            <a:endParaRPr lang="en-US" altLang="en-US" sz="2000" dirty="0">
              <a:solidFill>
                <a:srgbClr val="00B0F0"/>
              </a:solidFill>
              <a:latin typeface="Garamond" panose="02020404030301010803" pitchFamily="18" charset="0"/>
            </a:endParaRPr>
          </a:p>
        </p:txBody>
      </p:sp>
      <p:pic>
        <p:nvPicPr>
          <p:cNvPr id="5" name="Picture 4"/>
          <p:cNvPicPr>
            <a:picLocks noChangeAspect="1"/>
          </p:cNvPicPr>
          <p:nvPr/>
        </p:nvPicPr>
        <p:blipFill>
          <a:blip r:embed="rId6"/>
          <a:stretch>
            <a:fillRect/>
          </a:stretch>
        </p:blipFill>
        <p:spPr>
          <a:xfrm>
            <a:off x="377283" y="2416149"/>
            <a:ext cx="6516237" cy="1350834"/>
          </a:xfrm>
          <a:prstGeom prst="rect">
            <a:avLst/>
          </a:prstGeom>
        </p:spPr>
      </p:pic>
      <p:pic>
        <p:nvPicPr>
          <p:cNvPr id="9" name="Picture 8"/>
          <p:cNvPicPr>
            <a:picLocks noChangeAspect="1"/>
          </p:cNvPicPr>
          <p:nvPr/>
        </p:nvPicPr>
        <p:blipFill>
          <a:blip r:embed="rId7"/>
          <a:stretch>
            <a:fillRect/>
          </a:stretch>
        </p:blipFill>
        <p:spPr>
          <a:xfrm>
            <a:off x="7078409" y="801561"/>
            <a:ext cx="4700522" cy="2342847"/>
          </a:xfrm>
          <a:prstGeom prst="rect">
            <a:avLst/>
          </a:prstGeom>
        </p:spPr>
      </p:pic>
      <p:sp>
        <p:nvSpPr>
          <p:cNvPr id="16" name="Rectangle 15"/>
          <p:cNvSpPr/>
          <p:nvPr/>
        </p:nvSpPr>
        <p:spPr>
          <a:xfrm>
            <a:off x="315084" y="3736637"/>
            <a:ext cx="6567255" cy="3170099"/>
          </a:xfrm>
          <a:prstGeom prst="rect">
            <a:avLst/>
          </a:prstGeom>
        </p:spPr>
        <p:txBody>
          <a:bodyPr wrap="square">
            <a:spAutoFit/>
          </a:bodyPr>
          <a:lstStyle/>
          <a:p>
            <a:pPr algn="ctr"/>
            <a:r>
              <a:rPr lang="en-US" sz="2000" b="1" dirty="0">
                <a:solidFill>
                  <a:schemeClr val="tx1">
                    <a:lumMod val="75000"/>
                    <a:lumOff val="25000"/>
                  </a:schemeClr>
                </a:solidFill>
                <a:latin typeface="Garamond" panose="02020404030301010803" pitchFamily="18" charset="0"/>
              </a:rPr>
              <a:t>Docker provides default network drivers for creating these </a:t>
            </a:r>
            <a:r>
              <a:rPr lang="en-US" sz="2000" b="1" dirty="0" smtClean="0">
                <a:solidFill>
                  <a:schemeClr val="tx1">
                    <a:lumMod val="75000"/>
                    <a:lumOff val="25000"/>
                  </a:schemeClr>
                </a:solidFill>
                <a:latin typeface="Garamond" panose="02020404030301010803" pitchFamily="18" charset="0"/>
              </a:rPr>
              <a:t>networks</a:t>
            </a:r>
          </a:p>
          <a:p>
            <a:pPr marL="285750" lvl="1" indent="-285750">
              <a:buClr>
                <a:srgbClr val="0070C0"/>
              </a:buClr>
              <a:buFont typeface="Arial" panose="020B0604020202020204" pitchFamily="34" charset="0"/>
              <a:buChar char="•"/>
            </a:pPr>
            <a:r>
              <a:rPr lang="en-US" sz="2000" dirty="0" smtClean="0">
                <a:solidFill>
                  <a:schemeClr val="tx1">
                    <a:lumMod val="65000"/>
                    <a:lumOff val="35000"/>
                  </a:schemeClr>
                </a:solidFill>
                <a:latin typeface="Garamond" panose="02020404030301010803" pitchFamily="18" charset="0"/>
              </a:rPr>
              <a:t>You </a:t>
            </a:r>
            <a:r>
              <a:rPr lang="en-US" sz="2000" dirty="0">
                <a:solidFill>
                  <a:schemeClr val="tx1">
                    <a:lumMod val="65000"/>
                    <a:lumOff val="35000"/>
                  </a:schemeClr>
                </a:solidFill>
                <a:latin typeface="Garamond" panose="02020404030301010803" pitchFamily="18" charset="0"/>
              </a:rPr>
              <a:t>can create as many networks as you </a:t>
            </a:r>
            <a:r>
              <a:rPr lang="en-US" sz="2000" dirty="0" smtClean="0">
                <a:solidFill>
                  <a:schemeClr val="tx1">
                    <a:lumMod val="65000"/>
                    <a:lumOff val="35000"/>
                  </a:schemeClr>
                </a:solidFill>
                <a:latin typeface="Garamond" panose="02020404030301010803" pitchFamily="18" charset="0"/>
              </a:rPr>
              <a:t>need</a:t>
            </a:r>
          </a:p>
          <a:p>
            <a:pPr marL="285750" lvl="1" indent="-285750">
              <a:buClr>
                <a:srgbClr val="0070C0"/>
              </a:buClr>
              <a:buFont typeface="Arial" panose="020B0604020202020204" pitchFamily="34" charset="0"/>
              <a:buChar char="•"/>
            </a:pPr>
            <a:r>
              <a:rPr lang="en-US" sz="2000" dirty="0">
                <a:solidFill>
                  <a:schemeClr val="tx1">
                    <a:lumMod val="65000"/>
                    <a:lumOff val="35000"/>
                  </a:schemeClr>
                </a:solidFill>
                <a:latin typeface="Garamond" panose="02020404030301010803" pitchFamily="18" charset="0"/>
              </a:rPr>
              <a:t>you can connect a container to zero or more of these </a:t>
            </a:r>
            <a:r>
              <a:rPr lang="en-US" sz="2000" dirty="0" smtClean="0">
                <a:solidFill>
                  <a:schemeClr val="tx1">
                    <a:lumMod val="65000"/>
                    <a:lumOff val="35000"/>
                  </a:schemeClr>
                </a:solidFill>
                <a:latin typeface="Garamond" panose="02020404030301010803" pitchFamily="18" charset="0"/>
              </a:rPr>
              <a:t>networks</a:t>
            </a:r>
          </a:p>
          <a:p>
            <a:pPr marL="285750" lvl="1" indent="-285750">
              <a:buClr>
                <a:srgbClr val="0070C0"/>
              </a:buClr>
              <a:buFont typeface="Arial" panose="020B0604020202020204" pitchFamily="34" charset="0"/>
              <a:buChar char="•"/>
            </a:pPr>
            <a:r>
              <a:rPr lang="en-US" sz="2000" dirty="0">
                <a:solidFill>
                  <a:schemeClr val="tx1">
                    <a:lumMod val="65000"/>
                    <a:lumOff val="35000"/>
                  </a:schemeClr>
                </a:solidFill>
                <a:latin typeface="Garamond" panose="02020404030301010803" pitchFamily="18" charset="0"/>
              </a:rPr>
              <a:t>you can connect and disconnect running containers from networks without restarting the </a:t>
            </a:r>
            <a:r>
              <a:rPr lang="en-US" sz="2000" dirty="0" smtClean="0">
                <a:solidFill>
                  <a:schemeClr val="tx1">
                    <a:lumMod val="65000"/>
                    <a:lumOff val="35000"/>
                  </a:schemeClr>
                </a:solidFill>
                <a:latin typeface="Garamond" panose="02020404030301010803" pitchFamily="18" charset="0"/>
              </a:rPr>
              <a:t>container</a:t>
            </a:r>
          </a:p>
          <a:p>
            <a:pPr marL="285750" lvl="1" indent="-285750">
              <a:buClr>
                <a:srgbClr val="0070C0"/>
              </a:buClr>
              <a:buFont typeface="Arial" panose="020B0604020202020204" pitchFamily="34" charset="0"/>
              <a:buChar char="•"/>
            </a:pPr>
            <a:r>
              <a:rPr lang="en-US" sz="2000" dirty="0">
                <a:solidFill>
                  <a:schemeClr val="tx1">
                    <a:lumMod val="65000"/>
                    <a:lumOff val="35000"/>
                  </a:schemeClr>
                </a:solidFill>
                <a:latin typeface="Garamond" panose="02020404030301010803" pitchFamily="18" charset="0"/>
              </a:rPr>
              <a:t>When a container is connected to multiple networks, its external connectivity is provided via the first non-internal network</a:t>
            </a:r>
          </a:p>
        </p:txBody>
      </p:sp>
      <p:sp>
        <p:nvSpPr>
          <p:cNvPr id="19" name="Rectángulo 6"/>
          <p:cNvSpPr/>
          <p:nvPr/>
        </p:nvSpPr>
        <p:spPr>
          <a:xfrm>
            <a:off x="8744988" y="6316707"/>
            <a:ext cx="3447011" cy="556954"/>
          </a:xfrm>
          <a:custGeom>
            <a:avLst/>
            <a:gdLst/>
            <a:ahLst/>
            <a:cxnLst>
              <a:cxn ang="0">
                <a:pos x="wd2" y="hd2"/>
              </a:cxn>
              <a:cxn ang="5400000">
                <a:pos x="wd2" y="hd2"/>
              </a:cxn>
              <a:cxn ang="10800000">
                <a:pos x="wd2" y="hd2"/>
              </a:cxn>
              <a:cxn ang="16200000">
                <a:pos x="wd2" y="hd2"/>
              </a:cxn>
            </a:cxnLst>
            <a:rect l="0" t="0" r="r" b="b"/>
            <a:pathLst>
              <a:path w="21600" h="21600" extrusionOk="0">
                <a:moveTo>
                  <a:pt x="13439" y="322"/>
                </a:moveTo>
                <a:lnTo>
                  <a:pt x="21600" y="0"/>
                </a:lnTo>
                <a:lnTo>
                  <a:pt x="21600" y="21600"/>
                </a:lnTo>
                <a:lnTo>
                  <a:pt x="0" y="21278"/>
                </a:lnTo>
                <a:lnTo>
                  <a:pt x="13439" y="322"/>
                </a:lnTo>
                <a:close/>
              </a:path>
            </a:pathLst>
          </a:custGeom>
          <a:solidFill>
            <a:srgbClr val="0070C0"/>
          </a:solidFill>
          <a:ln w="12700">
            <a:miter lim="400000"/>
          </a:ln>
        </p:spPr>
        <p:txBody>
          <a:bodyPr lIns="45719" rIns="45719" anchor="ctr"/>
          <a:lstStyle/>
          <a:p>
            <a:pPr algn="ctr">
              <a:defRPr>
                <a:solidFill>
                  <a:srgbClr val="FFFFFF"/>
                </a:solidFill>
              </a:defRPr>
            </a:pPr>
            <a:endParaRPr/>
          </a:p>
        </p:txBody>
      </p:sp>
      <p:grpSp>
        <p:nvGrpSpPr>
          <p:cNvPr id="20" name="Group 19"/>
          <p:cNvGrpSpPr/>
          <p:nvPr/>
        </p:nvGrpSpPr>
        <p:grpSpPr>
          <a:xfrm>
            <a:off x="10331355" y="6316707"/>
            <a:ext cx="1861153" cy="555251"/>
            <a:chOff x="9523412" y="6029866"/>
            <a:chExt cx="1871091" cy="525780"/>
          </a:xfrm>
        </p:grpSpPr>
        <p:sp>
          <p:nvSpPr>
            <p:cNvPr id="21" name="object 10"/>
            <p:cNvSpPr/>
            <p:nvPr/>
          </p:nvSpPr>
          <p:spPr>
            <a:xfrm>
              <a:off x="9523412" y="6138070"/>
              <a:ext cx="1763268" cy="417576"/>
            </a:xfrm>
            <a:prstGeom prst="rect">
              <a:avLst/>
            </a:prstGeom>
            <a:blipFill>
              <a:blip r:embed="rId4" cstate="print"/>
              <a:stretch>
                <a:fillRect/>
              </a:stretch>
            </a:blipFill>
          </p:spPr>
          <p:txBody>
            <a:bodyPr wrap="square" lIns="0" tIns="0" rIns="0" bIns="0" rtlCol="0"/>
            <a:lstStyle/>
            <a:p>
              <a:endParaRPr/>
            </a:p>
          </p:txBody>
        </p:sp>
        <p:sp>
          <p:nvSpPr>
            <p:cNvPr id="22" name="object 12"/>
            <p:cNvSpPr/>
            <p:nvPr/>
          </p:nvSpPr>
          <p:spPr>
            <a:xfrm>
              <a:off x="11178857" y="6029866"/>
              <a:ext cx="215646" cy="216408"/>
            </a:xfrm>
            <a:prstGeom prst="rect">
              <a:avLst/>
            </a:prstGeom>
            <a:blipFill>
              <a:blip r:embed="rId5" cstate="print"/>
              <a:stretch>
                <a:fillRect/>
              </a:stretch>
            </a:blipFill>
          </p:spPr>
          <p:txBody>
            <a:bodyPr wrap="square" lIns="0" tIns="0" rIns="0" bIns="0" rtlCol="0"/>
            <a:lstStyle/>
            <a:p>
              <a:endParaRPr/>
            </a:p>
          </p:txBody>
        </p:sp>
      </p:grpSp>
      <p:sp>
        <p:nvSpPr>
          <p:cNvPr id="23" name="Content Placeholder 1"/>
          <p:cNvSpPr txBox="1"/>
          <p:nvPr/>
        </p:nvSpPr>
        <p:spPr>
          <a:xfrm>
            <a:off x="0" y="3313"/>
            <a:ext cx="5609775" cy="523216"/>
          </a:xfrm>
          <a:prstGeom prst="rect">
            <a:avLst/>
          </a:prstGeom>
          <a:solidFill>
            <a:srgbClr val="0070C0"/>
          </a:solidFill>
          <a:ln/>
          <a:extLst>
            <a:ext uri="{C572A759-6A51-4108-AA02-DFA0A04FC94B}">
              <ma14:wrappingTextBoxFlag xmlns:ma14="http://schemas.microsoft.com/office/mac/drawingml/2011/main" xmlns="" val="1"/>
            </a:ext>
          </a:extLst>
        </p:spPr>
        <p:style>
          <a:lnRef idx="1">
            <a:schemeClr val="accent1"/>
          </a:lnRef>
          <a:fillRef idx="2">
            <a:schemeClr val="accent1"/>
          </a:fillRef>
          <a:effectRef idx="1">
            <a:schemeClr val="accent1"/>
          </a:effectRef>
          <a:fontRef idx="minor">
            <a:schemeClr val="dk1"/>
          </a:fontRef>
        </p:style>
        <p:txBody>
          <a:bodyPr wrap="square" lIns="60958" tIns="60958" rIns="60958" bIns="60958">
            <a:spAutoFit/>
          </a:bodyPr>
          <a:lstStyle>
            <a:lvl1pPr indent="609584" defTabSz="914378">
              <a:spcBef>
                <a:spcPts val="800"/>
              </a:spcBef>
              <a:defRPr sz="2600" cap="small">
                <a:solidFill>
                  <a:srgbClr val="F2F2F2"/>
                </a:solidFill>
                <a:latin typeface="Trebuchet MS"/>
                <a:ea typeface="Trebuchet MS"/>
                <a:cs typeface="Trebuchet MS"/>
                <a:sym typeface="Trebuchet MS"/>
              </a:defRPr>
            </a:lvl1pPr>
          </a:lstStyle>
          <a:p>
            <a:r>
              <a:rPr lang="en-US" b="1" dirty="0">
                <a:latin typeface="Garamond" panose="02020404030301010803" pitchFamily="18" charset="0"/>
              </a:rPr>
              <a:t>Networking with </a:t>
            </a:r>
            <a:r>
              <a:rPr lang="en-US" b="1" dirty="0" err="1">
                <a:latin typeface="Garamond" panose="02020404030301010803" pitchFamily="18" charset="0"/>
              </a:rPr>
              <a:t>Docker</a:t>
            </a:r>
            <a:endParaRPr lang="en-US" b="1" dirty="0">
              <a:latin typeface="Garamond" panose="02020404030301010803" pitchFamily="18" charset="0"/>
            </a:endParaRPr>
          </a:p>
        </p:txBody>
      </p:sp>
    </p:spTree>
    <p:extLst>
      <p:ext uri="{BB962C8B-B14F-4D97-AF65-F5344CB8AC3E}">
        <p14:creationId xmlns:p14="http://schemas.microsoft.com/office/powerpoint/2010/main" val="1849633070"/>
      </p:ext>
    </p:extLst>
  </p:cSld>
  <p:clrMapOvr>
    <a:masterClrMapping/>
  </p:clrMapOvr>
  <mc:AlternateContent xmlns:mc="http://schemas.openxmlformats.org/markup-compatibility/2006" xmlns:p14="http://schemas.microsoft.com/office/powerpoint/2010/main">
    <mc:Choice Requires="p14">
      <p:transition spd="slow" p14:dur="1200">
        <p:push dir="u"/>
      </p:transition>
    </mc:Choice>
    <mc:Fallback xmlns="">
      <p:transition spd="slow">
        <p:push dir="u"/>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 name="Rectángulo 6"/>
          <p:cNvSpPr/>
          <p:nvPr/>
        </p:nvSpPr>
        <p:spPr>
          <a:xfrm>
            <a:off x="1592073" y="-3081"/>
            <a:ext cx="3906482" cy="151478"/>
          </a:xfrm>
          <a:custGeom>
            <a:avLst/>
            <a:gdLst/>
            <a:ahLst/>
            <a:cxnLst>
              <a:cxn ang="0">
                <a:pos x="wd2" y="hd2"/>
              </a:cxn>
              <a:cxn ang="5400000">
                <a:pos x="wd2" y="hd2"/>
              </a:cxn>
              <a:cxn ang="10800000">
                <a:pos x="wd2" y="hd2"/>
              </a:cxn>
              <a:cxn ang="16200000">
                <a:pos x="wd2" y="hd2"/>
              </a:cxn>
            </a:cxnLst>
            <a:rect l="0" t="0" r="r" b="b"/>
            <a:pathLst>
              <a:path w="21600" h="21600" extrusionOk="0">
                <a:moveTo>
                  <a:pt x="5083" y="1624"/>
                </a:moveTo>
                <a:lnTo>
                  <a:pt x="13357" y="0"/>
                </a:lnTo>
                <a:cubicBezTo>
                  <a:pt x="15919" y="7367"/>
                  <a:pt x="19480" y="18203"/>
                  <a:pt x="21600" y="21108"/>
                </a:cubicBezTo>
                <a:lnTo>
                  <a:pt x="0" y="21600"/>
                </a:lnTo>
                <a:lnTo>
                  <a:pt x="5083" y="1624"/>
                </a:lnTo>
                <a:close/>
              </a:path>
            </a:pathLst>
          </a:custGeom>
          <a:solidFill>
            <a:srgbClr val="29C2EC"/>
          </a:solidFill>
          <a:ln w="12700">
            <a:miter lim="400000"/>
          </a:ln>
        </p:spPr>
        <p:txBody>
          <a:bodyPr lIns="45719" rIns="45719" anchor="ctr"/>
          <a:lstStyle/>
          <a:p>
            <a:pPr algn="ctr">
              <a:defRPr>
                <a:solidFill>
                  <a:srgbClr val="FFFFFF"/>
                </a:solidFill>
              </a:defRPr>
            </a:pPr>
            <a:endParaRPr/>
          </a:p>
        </p:txBody>
      </p:sp>
      <p:grpSp>
        <p:nvGrpSpPr>
          <p:cNvPr id="12" name="Group 11"/>
          <p:cNvGrpSpPr/>
          <p:nvPr/>
        </p:nvGrpSpPr>
        <p:grpSpPr>
          <a:xfrm>
            <a:off x="10681666" y="6318409"/>
            <a:ext cx="1347065" cy="526253"/>
            <a:chOff x="9523412" y="6029866"/>
            <a:chExt cx="1871091" cy="525780"/>
          </a:xfrm>
        </p:grpSpPr>
        <p:sp>
          <p:nvSpPr>
            <p:cNvPr id="13" name="object 10"/>
            <p:cNvSpPr/>
            <p:nvPr/>
          </p:nvSpPr>
          <p:spPr>
            <a:xfrm>
              <a:off x="9523412" y="6138070"/>
              <a:ext cx="1763268" cy="417576"/>
            </a:xfrm>
            <a:prstGeom prst="rect">
              <a:avLst/>
            </a:prstGeom>
            <a:blipFill>
              <a:blip r:embed="rId3" cstate="print"/>
              <a:stretch>
                <a:fillRect/>
              </a:stretch>
            </a:blipFill>
          </p:spPr>
          <p:txBody>
            <a:bodyPr wrap="square" lIns="0" tIns="0" rIns="0" bIns="0" rtlCol="0"/>
            <a:lstStyle/>
            <a:p>
              <a:endParaRPr/>
            </a:p>
          </p:txBody>
        </p:sp>
        <p:sp>
          <p:nvSpPr>
            <p:cNvPr id="14" name="object 12"/>
            <p:cNvSpPr/>
            <p:nvPr/>
          </p:nvSpPr>
          <p:spPr>
            <a:xfrm>
              <a:off x="11178857" y="6029866"/>
              <a:ext cx="215646" cy="216408"/>
            </a:xfrm>
            <a:prstGeom prst="rect">
              <a:avLst/>
            </a:prstGeom>
            <a:blipFill>
              <a:blip r:embed="rId4" cstate="print"/>
              <a:stretch>
                <a:fillRect/>
              </a:stretch>
            </a:blipFill>
          </p:spPr>
          <p:txBody>
            <a:bodyPr wrap="square" lIns="0" tIns="0" rIns="0" bIns="0" rtlCol="0"/>
            <a:lstStyle/>
            <a:p>
              <a:endParaRPr/>
            </a:p>
          </p:txBody>
        </p:sp>
      </p:grpSp>
      <p:sp>
        <p:nvSpPr>
          <p:cNvPr id="2" name="Rectangle 1"/>
          <p:cNvSpPr>
            <a:spLocks noChangeArrowheads="1"/>
          </p:cNvSpPr>
          <p:nvPr/>
        </p:nvSpPr>
        <p:spPr bwMode="auto">
          <a:xfrm>
            <a:off x="162560" y="862669"/>
            <a:ext cx="65" cy="279544"/>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6348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400" b="0" i="0" u="none" strike="noStrike" cap="none" normalizeH="0" baseline="0" dirty="0" smtClean="0">
              <a:ln>
                <a:noFill/>
              </a:ln>
              <a:solidFill>
                <a:schemeClr val="tx1"/>
              </a:solidFill>
              <a:effectLst/>
            </a:endParaRPr>
          </a:p>
        </p:txBody>
      </p:sp>
      <p:grpSp>
        <p:nvGrpSpPr>
          <p:cNvPr id="5" name="Group 4"/>
          <p:cNvGrpSpPr/>
          <p:nvPr/>
        </p:nvGrpSpPr>
        <p:grpSpPr>
          <a:xfrm>
            <a:off x="71287" y="582194"/>
            <a:ext cx="12051403" cy="6146881"/>
            <a:chOff x="124135" y="541724"/>
            <a:chExt cx="12051403" cy="6146881"/>
          </a:xfrm>
        </p:grpSpPr>
        <p:sp>
          <p:nvSpPr>
            <p:cNvPr id="4" name="Rectangle 3"/>
            <p:cNvSpPr/>
            <p:nvPr/>
          </p:nvSpPr>
          <p:spPr>
            <a:xfrm>
              <a:off x="409470" y="1782091"/>
              <a:ext cx="5070619" cy="769441"/>
            </a:xfrm>
            <a:prstGeom prst="rect">
              <a:avLst/>
            </a:prstGeom>
          </p:spPr>
          <p:txBody>
            <a:bodyPr wrap="none">
              <a:spAutoFit/>
            </a:bodyPr>
            <a:lstStyle/>
            <a:p>
              <a:pPr lvl="0" algn="ctr" eaLnBrk="0" fontAlgn="base">
                <a:spcBef>
                  <a:spcPct val="0"/>
                </a:spcBef>
                <a:spcAft>
                  <a:spcPct val="0"/>
                </a:spcAft>
              </a:pPr>
              <a:r>
                <a:rPr lang="en-US" altLang="en-US" sz="2200" dirty="0" smtClean="0">
                  <a:solidFill>
                    <a:schemeClr val="tx1">
                      <a:lumMod val="65000"/>
                      <a:lumOff val="35000"/>
                    </a:schemeClr>
                  </a:solidFill>
                  <a:latin typeface="Garamond" panose="02020404030301010803" pitchFamily="18" charset="0"/>
                </a:rPr>
                <a:t># Run </a:t>
              </a:r>
              <a:r>
                <a:rPr lang="en-US" altLang="en-US" sz="2200" dirty="0" err="1" smtClean="0">
                  <a:solidFill>
                    <a:schemeClr val="tx1">
                      <a:lumMod val="65000"/>
                      <a:lumOff val="35000"/>
                    </a:schemeClr>
                  </a:solidFill>
                  <a:latin typeface="Garamond" panose="02020404030301010803" pitchFamily="18" charset="0"/>
                </a:rPr>
                <a:t>busybox</a:t>
              </a:r>
              <a:r>
                <a:rPr lang="en-US" altLang="en-US" sz="2200" dirty="0" smtClean="0">
                  <a:solidFill>
                    <a:schemeClr val="tx1">
                      <a:lumMod val="65000"/>
                      <a:lumOff val="35000"/>
                    </a:schemeClr>
                  </a:solidFill>
                  <a:latin typeface="Garamond" panose="02020404030301010803" pitchFamily="18" charset="0"/>
                </a:rPr>
                <a:t> container3</a:t>
              </a:r>
            </a:p>
            <a:p>
              <a:pPr lvl="0" eaLnBrk="0" fontAlgn="base">
                <a:spcBef>
                  <a:spcPct val="0"/>
                </a:spcBef>
                <a:spcAft>
                  <a:spcPct val="0"/>
                </a:spcAft>
              </a:pPr>
              <a:r>
                <a:rPr lang="en-US" altLang="en-US" sz="2200" dirty="0" smtClean="0">
                  <a:solidFill>
                    <a:srgbClr val="0070C0"/>
                  </a:solidFill>
                  <a:latin typeface="Garamond" panose="02020404030301010803" pitchFamily="18" charset="0"/>
                </a:rPr>
                <a:t>docker </a:t>
              </a:r>
              <a:r>
                <a:rPr lang="en-US" altLang="en-US" sz="2200" dirty="0">
                  <a:solidFill>
                    <a:srgbClr val="0070C0"/>
                  </a:solidFill>
                  <a:latin typeface="Garamond" panose="02020404030301010803" pitchFamily="18" charset="0"/>
                </a:rPr>
                <a:t>run -</a:t>
              </a:r>
              <a:r>
                <a:rPr lang="en-US" altLang="en-US" sz="2200" dirty="0" err="1">
                  <a:solidFill>
                    <a:srgbClr val="0070C0"/>
                  </a:solidFill>
                  <a:latin typeface="Garamond" panose="02020404030301010803" pitchFamily="18" charset="0"/>
                </a:rPr>
                <a:t>itd</a:t>
              </a:r>
              <a:r>
                <a:rPr lang="en-US" altLang="en-US" sz="2200" dirty="0">
                  <a:solidFill>
                    <a:srgbClr val="0070C0"/>
                  </a:solidFill>
                  <a:latin typeface="Garamond" panose="02020404030301010803" pitchFamily="18" charset="0"/>
                </a:rPr>
                <a:t> --</a:t>
              </a:r>
              <a:r>
                <a:rPr lang="en-US" altLang="en-US" sz="2200" dirty="0" smtClean="0">
                  <a:solidFill>
                    <a:srgbClr val="0070C0"/>
                  </a:solidFill>
                  <a:latin typeface="Garamond" panose="02020404030301010803" pitchFamily="18" charset="0"/>
                </a:rPr>
                <a:t>name=container3 </a:t>
              </a:r>
              <a:r>
                <a:rPr lang="en-US" altLang="en-US" sz="2200" dirty="0" err="1">
                  <a:solidFill>
                    <a:srgbClr val="0070C0"/>
                  </a:solidFill>
                  <a:latin typeface="Garamond" panose="02020404030301010803" pitchFamily="18" charset="0"/>
                </a:rPr>
                <a:t>busybox</a:t>
              </a:r>
              <a:r>
                <a:rPr lang="en-US" altLang="en-US" sz="2200" dirty="0">
                  <a:solidFill>
                    <a:srgbClr val="0070C0"/>
                  </a:solidFill>
                  <a:latin typeface="Garamond" panose="02020404030301010803" pitchFamily="18" charset="0"/>
                </a:rPr>
                <a:t> </a:t>
              </a:r>
            </a:p>
          </p:txBody>
        </p:sp>
        <p:sp>
          <p:nvSpPr>
            <p:cNvPr id="6" name="Rectangle 5"/>
            <p:cNvSpPr/>
            <p:nvPr/>
          </p:nvSpPr>
          <p:spPr>
            <a:xfrm>
              <a:off x="124135" y="595397"/>
              <a:ext cx="5355954" cy="1107996"/>
            </a:xfrm>
            <a:prstGeom prst="rect">
              <a:avLst/>
            </a:prstGeom>
          </p:spPr>
          <p:txBody>
            <a:bodyPr wrap="square">
              <a:spAutoFit/>
            </a:bodyPr>
            <a:lstStyle/>
            <a:p>
              <a:pPr algn="ctr"/>
              <a:r>
                <a:rPr lang="en-US" sz="2200" dirty="0" smtClean="0">
                  <a:solidFill>
                    <a:schemeClr val="tx1">
                      <a:lumMod val="65000"/>
                      <a:lumOff val="35000"/>
                    </a:schemeClr>
                  </a:solidFill>
                  <a:latin typeface="Garamond" panose="02020404030301010803" pitchFamily="18" charset="0"/>
                </a:rPr>
                <a:t># create user defined bridge network</a:t>
              </a:r>
            </a:p>
            <a:p>
              <a:pPr algn="ctr"/>
              <a:r>
                <a:rPr lang="en-US" sz="2200" dirty="0" smtClean="0">
                  <a:solidFill>
                    <a:srgbClr val="0070C0"/>
                  </a:solidFill>
                  <a:latin typeface="Garamond" panose="02020404030301010803" pitchFamily="18" charset="0"/>
                </a:rPr>
                <a:t>docker </a:t>
              </a:r>
              <a:r>
                <a:rPr lang="en-US" sz="2200" dirty="0">
                  <a:solidFill>
                    <a:srgbClr val="0070C0"/>
                  </a:solidFill>
                  <a:latin typeface="Garamond" panose="02020404030301010803" pitchFamily="18" charset="0"/>
                </a:rPr>
                <a:t>network create --driver bridge </a:t>
              </a:r>
              <a:r>
                <a:rPr lang="en-US" sz="2200" dirty="0" err="1">
                  <a:solidFill>
                    <a:srgbClr val="0070C0"/>
                  </a:solidFill>
                  <a:latin typeface="Garamond" panose="02020404030301010803" pitchFamily="18" charset="0"/>
                </a:rPr>
                <a:t>isolated_nw</a:t>
              </a:r>
              <a:endParaRPr lang="en-US" sz="2200" dirty="0">
                <a:solidFill>
                  <a:srgbClr val="0070C0"/>
                </a:solidFill>
                <a:latin typeface="Garamond" panose="02020404030301010803" pitchFamily="18" charset="0"/>
              </a:endParaRPr>
            </a:p>
          </p:txBody>
        </p:sp>
        <p:grpSp>
          <p:nvGrpSpPr>
            <p:cNvPr id="3" name="Group 2"/>
            <p:cNvGrpSpPr/>
            <p:nvPr/>
          </p:nvGrpSpPr>
          <p:grpSpPr>
            <a:xfrm>
              <a:off x="482713" y="541724"/>
              <a:ext cx="11692825" cy="6146881"/>
              <a:chOff x="462545" y="853803"/>
              <a:chExt cx="11692825" cy="6146881"/>
            </a:xfrm>
          </p:grpSpPr>
          <p:pic>
            <p:nvPicPr>
              <p:cNvPr id="7" name="Picture 6"/>
              <p:cNvPicPr>
                <a:picLocks noChangeAspect="1"/>
              </p:cNvPicPr>
              <p:nvPr/>
            </p:nvPicPr>
            <p:blipFill>
              <a:blip r:embed="rId5"/>
              <a:stretch>
                <a:fillRect/>
              </a:stretch>
            </p:blipFill>
            <p:spPr>
              <a:xfrm>
                <a:off x="5531235" y="853803"/>
                <a:ext cx="6624135" cy="1116023"/>
              </a:xfrm>
              <a:prstGeom prst="rect">
                <a:avLst/>
              </a:prstGeom>
            </p:spPr>
          </p:pic>
          <p:pic>
            <p:nvPicPr>
              <p:cNvPr id="10" name="Picture 9"/>
              <p:cNvPicPr>
                <a:picLocks noChangeAspect="1"/>
              </p:cNvPicPr>
              <p:nvPr/>
            </p:nvPicPr>
            <p:blipFill>
              <a:blip r:embed="rId6"/>
              <a:stretch>
                <a:fillRect/>
              </a:stretch>
            </p:blipFill>
            <p:spPr>
              <a:xfrm>
                <a:off x="462545" y="3006272"/>
                <a:ext cx="11223821" cy="853324"/>
              </a:xfrm>
              <a:prstGeom prst="rect">
                <a:avLst/>
              </a:prstGeom>
            </p:spPr>
          </p:pic>
          <p:pic>
            <p:nvPicPr>
              <p:cNvPr id="11" name="Picture 10"/>
              <p:cNvPicPr>
                <a:picLocks noChangeAspect="1"/>
              </p:cNvPicPr>
              <p:nvPr/>
            </p:nvPicPr>
            <p:blipFill>
              <a:blip r:embed="rId7"/>
              <a:stretch>
                <a:fillRect/>
              </a:stretch>
            </p:blipFill>
            <p:spPr>
              <a:xfrm>
                <a:off x="462545" y="4002257"/>
                <a:ext cx="4788186" cy="2998427"/>
              </a:xfrm>
              <a:prstGeom prst="rect">
                <a:avLst/>
              </a:prstGeom>
            </p:spPr>
          </p:pic>
        </p:grpSp>
      </p:grpSp>
      <p:pic>
        <p:nvPicPr>
          <p:cNvPr id="4098" name="Picture 2" descr="An isolated network"/>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363471" y="4021784"/>
            <a:ext cx="3601085" cy="2307228"/>
          </a:xfrm>
          <a:prstGeom prst="rect">
            <a:avLst/>
          </a:prstGeom>
          <a:noFill/>
          <a:extLst>
            <a:ext uri="{909E8E84-426E-40DD-AFC4-6F175D3DCCD1}">
              <a14:hiddenFill xmlns:a14="http://schemas.microsoft.com/office/drawing/2010/main">
                <a:solidFill>
                  <a:srgbClr val="FFFFFF"/>
                </a:solidFill>
              </a14:hiddenFill>
            </a:ext>
          </a:extLst>
        </p:spPr>
      </p:pic>
      <p:sp>
        <p:nvSpPr>
          <p:cNvPr id="22" name="Rectángulo 6"/>
          <p:cNvSpPr/>
          <p:nvPr/>
        </p:nvSpPr>
        <p:spPr>
          <a:xfrm>
            <a:off x="8744988" y="6316707"/>
            <a:ext cx="3447011" cy="556954"/>
          </a:xfrm>
          <a:custGeom>
            <a:avLst/>
            <a:gdLst/>
            <a:ahLst/>
            <a:cxnLst>
              <a:cxn ang="0">
                <a:pos x="wd2" y="hd2"/>
              </a:cxn>
              <a:cxn ang="5400000">
                <a:pos x="wd2" y="hd2"/>
              </a:cxn>
              <a:cxn ang="10800000">
                <a:pos x="wd2" y="hd2"/>
              </a:cxn>
              <a:cxn ang="16200000">
                <a:pos x="wd2" y="hd2"/>
              </a:cxn>
            </a:cxnLst>
            <a:rect l="0" t="0" r="r" b="b"/>
            <a:pathLst>
              <a:path w="21600" h="21600" extrusionOk="0">
                <a:moveTo>
                  <a:pt x="13439" y="322"/>
                </a:moveTo>
                <a:lnTo>
                  <a:pt x="21600" y="0"/>
                </a:lnTo>
                <a:lnTo>
                  <a:pt x="21600" y="21600"/>
                </a:lnTo>
                <a:lnTo>
                  <a:pt x="0" y="21278"/>
                </a:lnTo>
                <a:lnTo>
                  <a:pt x="13439" y="322"/>
                </a:lnTo>
                <a:close/>
              </a:path>
            </a:pathLst>
          </a:custGeom>
          <a:solidFill>
            <a:srgbClr val="0070C0"/>
          </a:solidFill>
          <a:ln w="12700">
            <a:miter lim="400000"/>
          </a:ln>
        </p:spPr>
        <p:txBody>
          <a:bodyPr lIns="45719" rIns="45719" anchor="ctr"/>
          <a:lstStyle/>
          <a:p>
            <a:pPr algn="ctr">
              <a:defRPr>
                <a:solidFill>
                  <a:srgbClr val="FFFFFF"/>
                </a:solidFill>
              </a:defRPr>
            </a:pPr>
            <a:endParaRPr/>
          </a:p>
        </p:txBody>
      </p:sp>
      <p:grpSp>
        <p:nvGrpSpPr>
          <p:cNvPr id="23" name="Group 22"/>
          <p:cNvGrpSpPr/>
          <p:nvPr/>
        </p:nvGrpSpPr>
        <p:grpSpPr>
          <a:xfrm>
            <a:off x="10331355" y="6316707"/>
            <a:ext cx="1861153" cy="555251"/>
            <a:chOff x="9523412" y="6029866"/>
            <a:chExt cx="1871091" cy="525780"/>
          </a:xfrm>
        </p:grpSpPr>
        <p:sp>
          <p:nvSpPr>
            <p:cNvPr id="24" name="object 10"/>
            <p:cNvSpPr/>
            <p:nvPr/>
          </p:nvSpPr>
          <p:spPr>
            <a:xfrm>
              <a:off x="9523412" y="6138070"/>
              <a:ext cx="1763268" cy="417576"/>
            </a:xfrm>
            <a:prstGeom prst="rect">
              <a:avLst/>
            </a:prstGeom>
            <a:blipFill>
              <a:blip r:embed="rId3" cstate="print"/>
              <a:stretch>
                <a:fillRect/>
              </a:stretch>
            </a:blipFill>
          </p:spPr>
          <p:txBody>
            <a:bodyPr wrap="square" lIns="0" tIns="0" rIns="0" bIns="0" rtlCol="0"/>
            <a:lstStyle/>
            <a:p>
              <a:endParaRPr/>
            </a:p>
          </p:txBody>
        </p:sp>
        <p:sp>
          <p:nvSpPr>
            <p:cNvPr id="25" name="object 12"/>
            <p:cNvSpPr/>
            <p:nvPr/>
          </p:nvSpPr>
          <p:spPr>
            <a:xfrm>
              <a:off x="11178857" y="6029866"/>
              <a:ext cx="215646" cy="216408"/>
            </a:xfrm>
            <a:prstGeom prst="rect">
              <a:avLst/>
            </a:prstGeom>
            <a:blipFill>
              <a:blip r:embed="rId4" cstate="print"/>
              <a:stretch>
                <a:fillRect/>
              </a:stretch>
            </a:blipFill>
          </p:spPr>
          <p:txBody>
            <a:bodyPr wrap="square" lIns="0" tIns="0" rIns="0" bIns="0" rtlCol="0"/>
            <a:lstStyle/>
            <a:p>
              <a:endParaRPr/>
            </a:p>
          </p:txBody>
        </p:sp>
      </p:grpSp>
      <p:sp>
        <p:nvSpPr>
          <p:cNvPr id="26" name="Content Placeholder 1"/>
          <p:cNvSpPr txBox="1"/>
          <p:nvPr/>
        </p:nvSpPr>
        <p:spPr>
          <a:xfrm>
            <a:off x="-13648" y="0"/>
            <a:ext cx="5609775" cy="523216"/>
          </a:xfrm>
          <a:prstGeom prst="rect">
            <a:avLst/>
          </a:prstGeom>
          <a:solidFill>
            <a:srgbClr val="0070C0"/>
          </a:solidFill>
          <a:ln/>
          <a:extLst>
            <a:ext uri="{C572A759-6A51-4108-AA02-DFA0A04FC94B}">
              <ma14:wrappingTextBoxFlag xmlns:ma14="http://schemas.microsoft.com/office/mac/drawingml/2011/main" xmlns="" val="1"/>
            </a:ext>
          </a:extLst>
        </p:spPr>
        <p:style>
          <a:lnRef idx="1">
            <a:schemeClr val="accent1"/>
          </a:lnRef>
          <a:fillRef idx="2">
            <a:schemeClr val="accent1"/>
          </a:fillRef>
          <a:effectRef idx="1">
            <a:schemeClr val="accent1"/>
          </a:effectRef>
          <a:fontRef idx="minor">
            <a:schemeClr val="dk1"/>
          </a:fontRef>
        </p:style>
        <p:txBody>
          <a:bodyPr wrap="square" lIns="60958" tIns="60958" rIns="60958" bIns="60958">
            <a:spAutoFit/>
          </a:bodyPr>
          <a:lstStyle>
            <a:lvl1pPr indent="609584" defTabSz="914378">
              <a:spcBef>
                <a:spcPts val="800"/>
              </a:spcBef>
              <a:defRPr sz="2600" cap="small">
                <a:solidFill>
                  <a:srgbClr val="F2F2F2"/>
                </a:solidFill>
                <a:latin typeface="Trebuchet MS"/>
                <a:ea typeface="Trebuchet MS"/>
                <a:cs typeface="Trebuchet MS"/>
                <a:sym typeface="Trebuchet MS"/>
              </a:defRPr>
            </a:lvl1pPr>
          </a:lstStyle>
          <a:p>
            <a:r>
              <a:rPr lang="en-US" b="1" dirty="0">
                <a:latin typeface="Garamond" panose="02020404030301010803" pitchFamily="18" charset="0"/>
              </a:rPr>
              <a:t>Networking with </a:t>
            </a:r>
            <a:r>
              <a:rPr lang="en-US" b="1" dirty="0" err="1">
                <a:latin typeface="Garamond" panose="02020404030301010803" pitchFamily="18" charset="0"/>
              </a:rPr>
              <a:t>Docker</a:t>
            </a:r>
            <a:endParaRPr lang="en-US" b="1" dirty="0">
              <a:latin typeface="Garamond" panose="02020404030301010803" pitchFamily="18" charset="0"/>
            </a:endParaRPr>
          </a:p>
        </p:txBody>
      </p:sp>
    </p:spTree>
    <p:extLst>
      <p:ext uri="{BB962C8B-B14F-4D97-AF65-F5344CB8AC3E}">
        <p14:creationId xmlns:p14="http://schemas.microsoft.com/office/powerpoint/2010/main" val="544928959"/>
      </p:ext>
    </p:extLst>
  </p:cSld>
  <p:clrMapOvr>
    <a:masterClrMapping/>
  </p:clrMapOvr>
  <mc:AlternateContent xmlns:mc="http://schemas.openxmlformats.org/markup-compatibility/2006" xmlns:p14="http://schemas.microsoft.com/office/powerpoint/2010/main">
    <mc:Choice Requires="p14">
      <p:transition spd="slow" p14:dur="1200">
        <p:push dir="u"/>
      </p:transition>
    </mc:Choice>
    <mc:Fallback xmlns="">
      <p:transition spd="slow">
        <p:push dir="u"/>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 name="Rectángulo 6"/>
          <p:cNvSpPr/>
          <p:nvPr/>
        </p:nvSpPr>
        <p:spPr>
          <a:xfrm>
            <a:off x="1592073" y="-3081"/>
            <a:ext cx="3906482" cy="151478"/>
          </a:xfrm>
          <a:custGeom>
            <a:avLst/>
            <a:gdLst/>
            <a:ahLst/>
            <a:cxnLst>
              <a:cxn ang="0">
                <a:pos x="wd2" y="hd2"/>
              </a:cxn>
              <a:cxn ang="5400000">
                <a:pos x="wd2" y="hd2"/>
              </a:cxn>
              <a:cxn ang="10800000">
                <a:pos x="wd2" y="hd2"/>
              </a:cxn>
              <a:cxn ang="16200000">
                <a:pos x="wd2" y="hd2"/>
              </a:cxn>
            </a:cxnLst>
            <a:rect l="0" t="0" r="r" b="b"/>
            <a:pathLst>
              <a:path w="21600" h="21600" extrusionOk="0">
                <a:moveTo>
                  <a:pt x="5083" y="1624"/>
                </a:moveTo>
                <a:lnTo>
                  <a:pt x="13357" y="0"/>
                </a:lnTo>
                <a:cubicBezTo>
                  <a:pt x="15919" y="7367"/>
                  <a:pt x="19480" y="18203"/>
                  <a:pt x="21600" y="21108"/>
                </a:cubicBezTo>
                <a:lnTo>
                  <a:pt x="0" y="21600"/>
                </a:lnTo>
                <a:lnTo>
                  <a:pt x="5083" y="1624"/>
                </a:lnTo>
                <a:close/>
              </a:path>
            </a:pathLst>
          </a:custGeom>
          <a:solidFill>
            <a:srgbClr val="29C2EC"/>
          </a:solidFill>
          <a:ln w="12700">
            <a:miter lim="400000"/>
          </a:ln>
        </p:spPr>
        <p:txBody>
          <a:bodyPr lIns="45719" rIns="45719" anchor="ctr"/>
          <a:lstStyle/>
          <a:p>
            <a:pPr algn="ctr">
              <a:defRPr>
                <a:solidFill>
                  <a:srgbClr val="FFFFFF"/>
                </a:solidFill>
              </a:defRPr>
            </a:pPr>
            <a:endParaRPr/>
          </a:p>
        </p:txBody>
      </p:sp>
      <p:grpSp>
        <p:nvGrpSpPr>
          <p:cNvPr id="12" name="Group 11"/>
          <p:cNvGrpSpPr/>
          <p:nvPr/>
        </p:nvGrpSpPr>
        <p:grpSpPr>
          <a:xfrm>
            <a:off x="10681666" y="6318409"/>
            <a:ext cx="1347065" cy="526253"/>
            <a:chOff x="9523412" y="6029866"/>
            <a:chExt cx="1871091" cy="525780"/>
          </a:xfrm>
        </p:grpSpPr>
        <p:sp>
          <p:nvSpPr>
            <p:cNvPr id="13" name="object 10"/>
            <p:cNvSpPr/>
            <p:nvPr/>
          </p:nvSpPr>
          <p:spPr>
            <a:xfrm>
              <a:off x="9523412" y="6138070"/>
              <a:ext cx="1763268" cy="417576"/>
            </a:xfrm>
            <a:prstGeom prst="rect">
              <a:avLst/>
            </a:prstGeom>
            <a:blipFill>
              <a:blip r:embed="rId3" cstate="print"/>
              <a:stretch>
                <a:fillRect/>
              </a:stretch>
            </a:blipFill>
          </p:spPr>
          <p:txBody>
            <a:bodyPr wrap="square" lIns="0" tIns="0" rIns="0" bIns="0" rtlCol="0"/>
            <a:lstStyle/>
            <a:p>
              <a:endParaRPr/>
            </a:p>
          </p:txBody>
        </p:sp>
        <p:sp>
          <p:nvSpPr>
            <p:cNvPr id="14" name="object 12"/>
            <p:cNvSpPr/>
            <p:nvPr/>
          </p:nvSpPr>
          <p:spPr>
            <a:xfrm>
              <a:off x="11178857" y="6029866"/>
              <a:ext cx="215646" cy="216408"/>
            </a:xfrm>
            <a:prstGeom prst="rect">
              <a:avLst/>
            </a:prstGeom>
            <a:blipFill>
              <a:blip r:embed="rId4" cstate="print"/>
              <a:stretch>
                <a:fillRect/>
              </a:stretch>
            </a:blipFill>
          </p:spPr>
          <p:txBody>
            <a:bodyPr wrap="square" lIns="0" tIns="0" rIns="0" bIns="0" rtlCol="0"/>
            <a:lstStyle/>
            <a:p>
              <a:endParaRPr/>
            </a:p>
          </p:txBody>
        </p:sp>
      </p:grpSp>
      <p:sp>
        <p:nvSpPr>
          <p:cNvPr id="3" name="Rectangle 2"/>
          <p:cNvSpPr/>
          <p:nvPr/>
        </p:nvSpPr>
        <p:spPr>
          <a:xfrm>
            <a:off x="737238" y="792490"/>
            <a:ext cx="7408417" cy="5170646"/>
          </a:xfrm>
          <a:prstGeom prst="rect">
            <a:avLst/>
          </a:prstGeom>
        </p:spPr>
        <p:txBody>
          <a:bodyPr wrap="square">
            <a:spAutoFit/>
          </a:bodyPr>
          <a:lstStyle/>
          <a:p>
            <a:r>
              <a:rPr lang="en-US" sz="2200" b="1" dirty="0">
                <a:solidFill>
                  <a:srgbClr val="0070C0"/>
                </a:solidFill>
                <a:latin typeface="Garamond" panose="02020404030301010803" pitchFamily="18" charset="0"/>
              </a:rPr>
              <a:t>Container Network Interface (CNI</a:t>
            </a:r>
            <a:r>
              <a:rPr lang="en-US" sz="2200" b="1" dirty="0" smtClean="0">
                <a:solidFill>
                  <a:srgbClr val="0070C0"/>
                </a:solidFill>
                <a:latin typeface="Garamond" panose="02020404030301010803" pitchFamily="18" charset="0"/>
              </a:rPr>
              <a:t>)</a:t>
            </a:r>
          </a:p>
          <a:p>
            <a:r>
              <a:rPr lang="en-US" sz="2200" b="1" dirty="0" smtClean="0">
                <a:solidFill>
                  <a:srgbClr val="0070C0"/>
                </a:solidFill>
                <a:latin typeface="Garamond" panose="02020404030301010803" pitchFamily="18" charset="0"/>
              </a:rPr>
              <a:t> </a:t>
            </a:r>
          </a:p>
          <a:p>
            <a:pPr marL="285750" lvl="2" indent="-285750">
              <a:buClr>
                <a:srgbClr val="0070C0"/>
              </a:buClr>
              <a:buFont typeface="Wingdings" panose="05000000000000000000" pitchFamily="2" charset="2"/>
              <a:buChar char="§"/>
            </a:pPr>
            <a:r>
              <a:rPr lang="en-US" sz="2200" dirty="0">
                <a:solidFill>
                  <a:schemeClr val="tx1">
                    <a:lumMod val="65000"/>
                    <a:lumOff val="35000"/>
                  </a:schemeClr>
                </a:solidFill>
                <a:latin typeface="Garamond" panose="02020404030301010803" pitchFamily="18" charset="0"/>
              </a:rPr>
              <a:t>CNI concerns itself only with network connectivity of containers and removing allocated resources when the container is deleted</a:t>
            </a:r>
            <a:endParaRPr lang="en-US" sz="2200" dirty="0" smtClean="0">
              <a:solidFill>
                <a:schemeClr val="tx1">
                  <a:lumMod val="65000"/>
                  <a:lumOff val="35000"/>
                </a:schemeClr>
              </a:solidFill>
              <a:latin typeface="Garamond" panose="02020404030301010803" pitchFamily="18" charset="0"/>
            </a:endParaRPr>
          </a:p>
          <a:p>
            <a:pPr marL="285750" lvl="2" indent="-285750">
              <a:buClr>
                <a:srgbClr val="0070C0"/>
              </a:buClr>
              <a:buFont typeface="Wingdings" panose="05000000000000000000" pitchFamily="2" charset="2"/>
              <a:buChar char="§"/>
            </a:pPr>
            <a:r>
              <a:rPr lang="en-US" sz="2200" dirty="0" smtClean="0">
                <a:solidFill>
                  <a:schemeClr val="tx1">
                    <a:lumMod val="65000"/>
                    <a:lumOff val="35000"/>
                  </a:schemeClr>
                </a:solidFill>
                <a:latin typeface="Garamond" panose="02020404030301010803" pitchFamily="18" charset="0"/>
              </a:rPr>
              <a:t>Kubernetes </a:t>
            </a:r>
            <a:r>
              <a:rPr lang="en-US" sz="2200" dirty="0">
                <a:solidFill>
                  <a:schemeClr val="tx1">
                    <a:lumMod val="65000"/>
                    <a:lumOff val="35000"/>
                  </a:schemeClr>
                </a:solidFill>
                <a:latin typeface="Garamond" panose="02020404030301010803" pitchFamily="18" charset="0"/>
              </a:rPr>
              <a:t>uses the Container Network Interface (CNI) specification and plug-ins to orchestrate networking </a:t>
            </a:r>
            <a:endParaRPr lang="en-US" sz="2200" dirty="0" smtClean="0">
              <a:solidFill>
                <a:schemeClr val="tx1">
                  <a:lumMod val="65000"/>
                  <a:lumOff val="35000"/>
                </a:schemeClr>
              </a:solidFill>
              <a:latin typeface="Garamond" panose="02020404030301010803" pitchFamily="18" charset="0"/>
            </a:endParaRPr>
          </a:p>
          <a:p>
            <a:pPr marL="285750" lvl="2" indent="-285750">
              <a:buClr>
                <a:srgbClr val="0070C0"/>
              </a:buClr>
              <a:buFont typeface="Wingdings" panose="05000000000000000000" pitchFamily="2" charset="2"/>
              <a:buChar char="§"/>
            </a:pPr>
            <a:r>
              <a:rPr lang="en-US" sz="2200" dirty="0" smtClean="0">
                <a:solidFill>
                  <a:schemeClr val="tx1">
                    <a:lumMod val="65000"/>
                    <a:lumOff val="35000"/>
                  </a:schemeClr>
                </a:solidFill>
                <a:latin typeface="Garamond" panose="02020404030301010803" pitchFamily="18" charset="0"/>
              </a:rPr>
              <a:t>Very </a:t>
            </a:r>
            <a:r>
              <a:rPr lang="en-US" sz="2200" dirty="0">
                <a:solidFill>
                  <a:schemeClr val="tx1">
                    <a:lumMod val="65000"/>
                    <a:lumOff val="35000"/>
                  </a:schemeClr>
                </a:solidFill>
                <a:latin typeface="Garamond" panose="02020404030301010803" pitchFamily="18" charset="0"/>
              </a:rPr>
              <a:t>differently from CNM, CNI is capable of addressing other containers’ IP addresses without resorting to network address translation (NAT) </a:t>
            </a:r>
            <a:endParaRPr lang="en-US" sz="2200" dirty="0" smtClean="0">
              <a:solidFill>
                <a:schemeClr val="tx1">
                  <a:lumMod val="65000"/>
                  <a:lumOff val="35000"/>
                </a:schemeClr>
              </a:solidFill>
              <a:latin typeface="Garamond" panose="02020404030301010803" pitchFamily="18" charset="0"/>
            </a:endParaRPr>
          </a:p>
          <a:p>
            <a:pPr marL="285750" lvl="2" indent="-285750">
              <a:buClr>
                <a:srgbClr val="0070C0"/>
              </a:buClr>
              <a:buFont typeface="Wingdings" panose="05000000000000000000" pitchFamily="2" charset="2"/>
              <a:buChar char="§"/>
            </a:pPr>
            <a:r>
              <a:rPr lang="en-US" sz="2200" dirty="0" smtClean="0">
                <a:solidFill>
                  <a:schemeClr val="tx1">
                    <a:lumMod val="65000"/>
                    <a:lumOff val="35000"/>
                  </a:schemeClr>
                </a:solidFill>
                <a:latin typeface="Garamond" panose="02020404030301010803" pitchFamily="18" charset="0"/>
              </a:rPr>
              <a:t>Every </a:t>
            </a:r>
            <a:r>
              <a:rPr lang="en-US" sz="2200" dirty="0">
                <a:solidFill>
                  <a:schemeClr val="tx1">
                    <a:lumMod val="65000"/>
                    <a:lumOff val="35000"/>
                  </a:schemeClr>
                </a:solidFill>
                <a:latin typeface="Garamond" panose="02020404030301010803" pitchFamily="18" charset="0"/>
              </a:rPr>
              <a:t>time a POD is initialized or removed, the default CNI plug-in is called with the default configuration </a:t>
            </a:r>
            <a:endParaRPr lang="en-US" sz="2200" dirty="0" smtClean="0">
              <a:solidFill>
                <a:schemeClr val="tx1">
                  <a:lumMod val="65000"/>
                  <a:lumOff val="35000"/>
                </a:schemeClr>
              </a:solidFill>
              <a:latin typeface="Garamond" panose="02020404030301010803" pitchFamily="18" charset="0"/>
            </a:endParaRPr>
          </a:p>
          <a:p>
            <a:pPr marL="285750" lvl="2" indent="-285750">
              <a:buClr>
                <a:srgbClr val="0070C0"/>
              </a:buClr>
              <a:buFont typeface="Wingdings" panose="05000000000000000000" pitchFamily="2" charset="2"/>
              <a:buChar char="§"/>
            </a:pPr>
            <a:r>
              <a:rPr lang="en-US" sz="2200" dirty="0" smtClean="0">
                <a:solidFill>
                  <a:schemeClr val="tx1">
                    <a:lumMod val="65000"/>
                    <a:lumOff val="35000"/>
                  </a:schemeClr>
                </a:solidFill>
                <a:latin typeface="Garamond" panose="02020404030301010803" pitchFamily="18" charset="0"/>
              </a:rPr>
              <a:t>This </a:t>
            </a:r>
            <a:r>
              <a:rPr lang="en-US" sz="2200" dirty="0">
                <a:solidFill>
                  <a:schemeClr val="tx1">
                    <a:lumMod val="65000"/>
                    <a:lumOff val="35000"/>
                  </a:schemeClr>
                </a:solidFill>
                <a:latin typeface="Garamond" panose="02020404030301010803" pitchFamily="18" charset="0"/>
              </a:rPr>
              <a:t>CNI plug-in creates a pseudo interface, attaches it to the relevant underlay network, sets IP Address / Routes and maps it to the POD namespace</a:t>
            </a:r>
          </a:p>
        </p:txBody>
      </p:sp>
      <p:sp>
        <p:nvSpPr>
          <p:cNvPr id="2" name="Rectangle 1"/>
          <p:cNvSpPr/>
          <p:nvPr/>
        </p:nvSpPr>
        <p:spPr>
          <a:xfrm>
            <a:off x="588745" y="6114358"/>
            <a:ext cx="9124582" cy="430887"/>
          </a:xfrm>
          <a:prstGeom prst="rect">
            <a:avLst/>
          </a:prstGeom>
        </p:spPr>
        <p:txBody>
          <a:bodyPr wrap="square">
            <a:spAutoFit/>
          </a:bodyPr>
          <a:lstStyle/>
          <a:p>
            <a:r>
              <a:rPr lang="en-US" sz="2200" dirty="0">
                <a:latin typeface="Garamond" panose="02020404030301010803" pitchFamily="18" charset="0"/>
                <a:hlinkClick r:id="rId5"/>
              </a:rPr>
              <a:t>https://</a:t>
            </a:r>
            <a:r>
              <a:rPr lang="en-US" sz="2200" dirty="0" smtClean="0">
                <a:latin typeface="Garamond" panose="02020404030301010803" pitchFamily="18" charset="0"/>
                <a:hlinkClick r:id="rId5"/>
              </a:rPr>
              <a:t>github.com/containernetworking/cni/blob/master/SPEC.md</a:t>
            </a:r>
            <a:endParaRPr lang="en-US" sz="2200" dirty="0" smtClean="0">
              <a:latin typeface="Garamond" panose="02020404030301010803" pitchFamily="18" charset="0"/>
            </a:endParaRPr>
          </a:p>
        </p:txBody>
      </p:sp>
      <p:sp>
        <p:nvSpPr>
          <p:cNvPr id="15" name="Content Placeholder 1"/>
          <p:cNvSpPr txBox="1"/>
          <p:nvPr/>
        </p:nvSpPr>
        <p:spPr>
          <a:xfrm>
            <a:off x="-13648" y="0"/>
            <a:ext cx="5609775" cy="523216"/>
          </a:xfrm>
          <a:prstGeom prst="rect">
            <a:avLst/>
          </a:prstGeom>
          <a:solidFill>
            <a:srgbClr val="0070C0"/>
          </a:solidFill>
          <a:ln/>
          <a:extLst>
            <a:ext uri="{C572A759-6A51-4108-AA02-DFA0A04FC94B}">
              <ma14:wrappingTextBoxFlag xmlns:ma14="http://schemas.microsoft.com/office/mac/drawingml/2011/main" xmlns="" val="1"/>
            </a:ext>
          </a:extLst>
        </p:spPr>
        <p:style>
          <a:lnRef idx="1">
            <a:schemeClr val="accent1"/>
          </a:lnRef>
          <a:fillRef idx="2">
            <a:schemeClr val="accent1"/>
          </a:fillRef>
          <a:effectRef idx="1">
            <a:schemeClr val="accent1"/>
          </a:effectRef>
          <a:fontRef idx="minor">
            <a:schemeClr val="dk1"/>
          </a:fontRef>
        </p:style>
        <p:txBody>
          <a:bodyPr wrap="square" lIns="60958" tIns="60958" rIns="60958" bIns="60958">
            <a:spAutoFit/>
          </a:bodyPr>
          <a:lstStyle>
            <a:lvl1pPr indent="609584" defTabSz="914378">
              <a:spcBef>
                <a:spcPts val="800"/>
              </a:spcBef>
              <a:defRPr sz="2600" cap="small">
                <a:solidFill>
                  <a:srgbClr val="F2F2F2"/>
                </a:solidFill>
                <a:latin typeface="Trebuchet MS"/>
                <a:ea typeface="Trebuchet MS"/>
                <a:cs typeface="Trebuchet MS"/>
                <a:sym typeface="Trebuchet MS"/>
              </a:defRPr>
            </a:lvl1pPr>
          </a:lstStyle>
          <a:p>
            <a:r>
              <a:rPr lang="en-US" b="1" dirty="0">
                <a:latin typeface="Garamond" panose="02020404030301010803" pitchFamily="18" charset="0"/>
              </a:rPr>
              <a:t>Networking with </a:t>
            </a:r>
            <a:r>
              <a:rPr lang="en-US" b="1" dirty="0" err="1">
                <a:latin typeface="Garamond" panose="02020404030301010803" pitchFamily="18" charset="0"/>
              </a:rPr>
              <a:t>Kubernetes</a:t>
            </a:r>
            <a:endParaRPr lang="en-US" b="1" dirty="0">
              <a:latin typeface="Garamond" panose="02020404030301010803" pitchFamily="18" charset="0"/>
            </a:endParaRPr>
          </a:p>
        </p:txBody>
      </p:sp>
      <p:sp>
        <p:nvSpPr>
          <p:cNvPr id="16" name="Rectángulo 6"/>
          <p:cNvSpPr/>
          <p:nvPr/>
        </p:nvSpPr>
        <p:spPr>
          <a:xfrm>
            <a:off x="8744988" y="6316707"/>
            <a:ext cx="3447011" cy="556954"/>
          </a:xfrm>
          <a:custGeom>
            <a:avLst/>
            <a:gdLst/>
            <a:ahLst/>
            <a:cxnLst>
              <a:cxn ang="0">
                <a:pos x="wd2" y="hd2"/>
              </a:cxn>
              <a:cxn ang="5400000">
                <a:pos x="wd2" y="hd2"/>
              </a:cxn>
              <a:cxn ang="10800000">
                <a:pos x="wd2" y="hd2"/>
              </a:cxn>
              <a:cxn ang="16200000">
                <a:pos x="wd2" y="hd2"/>
              </a:cxn>
            </a:cxnLst>
            <a:rect l="0" t="0" r="r" b="b"/>
            <a:pathLst>
              <a:path w="21600" h="21600" extrusionOk="0">
                <a:moveTo>
                  <a:pt x="13439" y="322"/>
                </a:moveTo>
                <a:lnTo>
                  <a:pt x="21600" y="0"/>
                </a:lnTo>
                <a:lnTo>
                  <a:pt x="21600" y="21600"/>
                </a:lnTo>
                <a:lnTo>
                  <a:pt x="0" y="21278"/>
                </a:lnTo>
                <a:lnTo>
                  <a:pt x="13439" y="322"/>
                </a:lnTo>
                <a:close/>
              </a:path>
            </a:pathLst>
          </a:custGeom>
          <a:solidFill>
            <a:srgbClr val="0070C0"/>
          </a:solidFill>
          <a:ln w="12700">
            <a:miter lim="400000"/>
          </a:ln>
        </p:spPr>
        <p:txBody>
          <a:bodyPr lIns="45719" rIns="45719" anchor="ctr"/>
          <a:lstStyle/>
          <a:p>
            <a:pPr algn="ctr">
              <a:defRPr>
                <a:solidFill>
                  <a:srgbClr val="FFFFFF"/>
                </a:solidFill>
              </a:defRPr>
            </a:pPr>
            <a:endParaRPr/>
          </a:p>
        </p:txBody>
      </p:sp>
      <p:grpSp>
        <p:nvGrpSpPr>
          <p:cNvPr id="17" name="Group 16"/>
          <p:cNvGrpSpPr/>
          <p:nvPr/>
        </p:nvGrpSpPr>
        <p:grpSpPr>
          <a:xfrm>
            <a:off x="10331355" y="6316707"/>
            <a:ext cx="1861153" cy="555251"/>
            <a:chOff x="9523412" y="6029866"/>
            <a:chExt cx="1871091" cy="525780"/>
          </a:xfrm>
        </p:grpSpPr>
        <p:sp>
          <p:nvSpPr>
            <p:cNvPr id="18" name="object 10"/>
            <p:cNvSpPr/>
            <p:nvPr/>
          </p:nvSpPr>
          <p:spPr>
            <a:xfrm>
              <a:off x="9523412" y="6138070"/>
              <a:ext cx="1763268" cy="417576"/>
            </a:xfrm>
            <a:prstGeom prst="rect">
              <a:avLst/>
            </a:prstGeom>
            <a:blipFill>
              <a:blip r:embed="rId3" cstate="print"/>
              <a:stretch>
                <a:fillRect/>
              </a:stretch>
            </a:blipFill>
          </p:spPr>
          <p:txBody>
            <a:bodyPr wrap="square" lIns="0" tIns="0" rIns="0" bIns="0" rtlCol="0"/>
            <a:lstStyle/>
            <a:p>
              <a:endParaRPr/>
            </a:p>
          </p:txBody>
        </p:sp>
        <p:sp>
          <p:nvSpPr>
            <p:cNvPr id="19" name="object 12"/>
            <p:cNvSpPr/>
            <p:nvPr/>
          </p:nvSpPr>
          <p:spPr>
            <a:xfrm>
              <a:off x="11178857" y="6029866"/>
              <a:ext cx="215646" cy="216408"/>
            </a:xfrm>
            <a:prstGeom prst="rect">
              <a:avLst/>
            </a:prstGeom>
            <a:blipFill>
              <a:blip r:embed="rId4" cstate="print"/>
              <a:stretch>
                <a:fillRect/>
              </a:stretch>
            </a:blipFill>
          </p:spPr>
          <p:txBody>
            <a:bodyPr wrap="square" lIns="0" tIns="0" rIns="0" bIns="0" rtlCol="0"/>
            <a:lstStyle/>
            <a:p>
              <a:endParaRPr/>
            </a:p>
          </p:txBody>
        </p:sp>
      </p:grpSp>
    </p:spTree>
    <p:extLst>
      <p:ext uri="{BB962C8B-B14F-4D97-AF65-F5344CB8AC3E}">
        <p14:creationId xmlns:p14="http://schemas.microsoft.com/office/powerpoint/2010/main" val="369379551"/>
      </p:ext>
    </p:extLst>
  </p:cSld>
  <p:clrMapOvr>
    <a:masterClrMapping/>
  </p:clrMapOvr>
  <mc:AlternateContent xmlns:mc="http://schemas.openxmlformats.org/markup-compatibility/2006" xmlns:p14="http://schemas.microsoft.com/office/powerpoint/2010/main">
    <mc:Choice Requires="p14">
      <p:transition spd="slow" p14:dur="1200">
        <p:push dir="u"/>
      </p:transition>
    </mc:Choice>
    <mc:Fallback xmlns="">
      <p:transition spd="slow">
        <p:push dir="u"/>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 name="Rectángulo 6"/>
          <p:cNvSpPr/>
          <p:nvPr/>
        </p:nvSpPr>
        <p:spPr>
          <a:xfrm>
            <a:off x="1592073" y="-3081"/>
            <a:ext cx="3906482" cy="151478"/>
          </a:xfrm>
          <a:custGeom>
            <a:avLst/>
            <a:gdLst/>
            <a:ahLst/>
            <a:cxnLst>
              <a:cxn ang="0">
                <a:pos x="wd2" y="hd2"/>
              </a:cxn>
              <a:cxn ang="5400000">
                <a:pos x="wd2" y="hd2"/>
              </a:cxn>
              <a:cxn ang="10800000">
                <a:pos x="wd2" y="hd2"/>
              </a:cxn>
              <a:cxn ang="16200000">
                <a:pos x="wd2" y="hd2"/>
              </a:cxn>
            </a:cxnLst>
            <a:rect l="0" t="0" r="r" b="b"/>
            <a:pathLst>
              <a:path w="21600" h="21600" extrusionOk="0">
                <a:moveTo>
                  <a:pt x="5083" y="1624"/>
                </a:moveTo>
                <a:lnTo>
                  <a:pt x="13357" y="0"/>
                </a:lnTo>
                <a:cubicBezTo>
                  <a:pt x="15919" y="7367"/>
                  <a:pt x="19480" y="18203"/>
                  <a:pt x="21600" y="21108"/>
                </a:cubicBezTo>
                <a:lnTo>
                  <a:pt x="0" y="21600"/>
                </a:lnTo>
                <a:lnTo>
                  <a:pt x="5083" y="1624"/>
                </a:lnTo>
                <a:close/>
              </a:path>
            </a:pathLst>
          </a:custGeom>
          <a:solidFill>
            <a:srgbClr val="29C2EC"/>
          </a:solidFill>
          <a:ln w="12700">
            <a:miter lim="400000"/>
          </a:ln>
        </p:spPr>
        <p:txBody>
          <a:bodyPr lIns="45719" rIns="45719" anchor="ctr"/>
          <a:lstStyle/>
          <a:p>
            <a:pPr algn="ctr">
              <a:defRPr>
                <a:solidFill>
                  <a:srgbClr val="FFFFFF"/>
                </a:solidFill>
              </a:defRPr>
            </a:pPr>
            <a:endParaRPr/>
          </a:p>
        </p:txBody>
      </p:sp>
      <p:grpSp>
        <p:nvGrpSpPr>
          <p:cNvPr id="12" name="Group 11"/>
          <p:cNvGrpSpPr/>
          <p:nvPr/>
        </p:nvGrpSpPr>
        <p:grpSpPr>
          <a:xfrm>
            <a:off x="10681666" y="6318409"/>
            <a:ext cx="1347065" cy="526253"/>
            <a:chOff x="9523412" y="6029866"/>
            <a:chExt cx="1871091" cy="525780"/>
          </a:xfrm>
        </p:grpSpPr>
        <p:sp>
          <p:nvSpPr>
            <p:cNvPr id="13" name="object 10"/>
            <p:cNvSpPr/>
            <p:nvPr/>
          </p:nvSpPr>
          <p:spPr>
            <a:xfrm>
              <a:off x="9523412" y="6138070"/>
              <a:ext cx="1763268" cy="417576"/>
            </a:xfrm>
            <a:prstGeom prst="rect">
              <a:avLst/>
            </a:prstGeom>
            <a:blipFill>
              <a:blip r:embed="rId3" cstate="print"/>
              <a:stretch>
                <a:fillRect/>
              </a:stretch>
            </a:blipFill>
          </p:spPr>
          <p:txBody>
            <a:bodyPr wrap="square" lIns="0" tIns="0" rIns="0" bIns="0" rtlCol="0"/>
            <a:lstStyle/>
            <a:p>
              <a:endParaRPr/>
            </a:p>
          </p:txBody>
        </p:sp>
        <p:sp>
          <p:nvSpPr>
            <p:cNvPr id="14" name="object 12"/>
            <p:cNvSpPr/>
            <p:nvPr/>
          </p:nvSpPr>
          <p:spPr>
            <a:xfrm>
              <a:off x="11178857" y="6029866"/>
              <a:ext cx="215646" cy="216408"/>
            </a:xfrm>
            <a:prstGeom prst="rect">
              <a:avLst/>
            </a:prstGeom>
            <a:blipFill>
              <a:blip r:embed="rId4" cstate="print"/>
              <a:stretch>
                <a:fillRect/>
              </a:stretch>
            </a:blipFill>
          </p:spPr>
          <p:txBody>
            <a:bodyPr wrap="square" lIns="0" tIns="0" rIns="0" bIns="0" rtlCol="0"/>
            <a:lstStyle/>
            <a:p>
              <a:endParaRPr/>
            </a:p>
          </p:txBody>
        </p:sp>
      </p:grpSp>
      <p:pic>
        <p:nvPicPr>
          <p:cNvPr id="5" name="Picture 4"/>
          <p:cNvPicPr>
            <a:picLocks noChangeAspect="1"/>
          </p:cNvPicPr>
          <p:nvPr/>
        </p:nvPicPr>
        <p:blipFill rotWithShape="1">
          <a:blip r:embed="rId5"/>
          <a:srcRect l="2780" t="6812" r="5126" b="3881"/>
          <a:stretch/>
        </p:blipFill>
        <p:spPr>
          <a:xfrm>
            <a:off x="488408" y="1818645"/>
            <a:ext cx="11158950" cy="3173953"/>
          </a:xfrm>
          <a:prstGeom prst="rect">
            <a:avLst/>
          </a:prstGeom>
        </p:spPr>
      </p:pic>
      <p:sp>
        <p:nvSpPr>
          <p:cNvPr id="16" name="Rectángulo 6"/>
          <p:cNvSpPr/>
          <p:nvPr/>
        </p:nvSpPr>
        <p:spPr>
          <a:xfrm>
            <a:off x="8744988" y="6316707"/>
            <a:ext cx="3447011" cy="556954"/>
          </a:xfrm>
          <a:custGeom>
            <a:avLst/>
            <a:gdLst/>
            <a:ahLst/>
            <a:cxnLst>
              <a:cxn ang="0">
                <a:pos x="wd2" y="hd2"/>
              </a:cxn>
              <a:cxn ang="5400000">
                <a:pos x="wd2" y="hd2"/>
              </a:cxn>
              <a:cxn ang="10800000">
                <a:pos x="wd2" y="hd2"/>
              </a:cxn>
              <a:cxn ang="16200000">
                <a:pos x="wd2" y="hd2"/>
              </a:cxn>
            </a:cxnLst>
            <a:rect l="0" t="0" r="r" b="b"/>
            <a:pathLst>
              <a:path w="21600" h="21600" extrusionOk="0">
                <a:moveTo>
                  <a:pt x="13439" y="322"/>
                </a:moveTo>
                <a:lnTo>
                  <a:pt x="21600" y="0"/>
                </a:lnTo>
                <a:lnTo>
                  <a:pt x="21600" y="21600"/>
                </a:lnTo>
                <a:lnTo>
                  <a:pt x="0" y="21278"/>
                </a:lnTo>
                <a:lnTo>
                  <a:pt x="13439" y="322"/>
                </a:lnTo>
                <a:close/>
              </a:path>
            </a:pathLst>
          </a:custGeom>
          <a:solidFill>
            <a:srgbClr val="0070C0"/>
          </a:solidFill>
          <a:ln w="12700">
            <a:miter lim="400000"/>
          </a:ln>
        </p:spPr>
        <p:txBody>
          <a:bodyPr lIns="45719" rIns="45719" anchor="ctr"/>
          <a:lstStyle/>
          <a:p>
            <a:pPr algn="ctr">
              <a:defRPr>
                <a:solidFill>
                  <a:srgbClr val="FFFFFF"/>
                </a:solidFill>
              </a:defRPr>
            </a:pPr>
            <a:endParaRPr/>
          </a:p>
        </p:txBody>
      </p:sp>
      <p:grpSp>
        <p:nvGrpSpPr>
          <p:cNvPr id="17" name="Group 16"/>
          <p:cNvGrpSpPr/>
          <p:nvPr/>
        </p:nvGrpSpPr>
        <p:grpSpPr>
          <a:xfrm>
            <a:off x="10331355" y="6316707"/>
            <a:ext cx="1861153" cy="555251"/>
            <a:chOff x="9523412" y="6029866"/>
            <a:chExt cx="1871091" cy="525780"/>
          </a:xfrm>
        </p:grpSpPr>
        <p:sp>
          <p:nvSpPr>
            <p:cNvPr id="18" name="object 10"/>
            <p:cNvSpPr/>
            <p:nvPr/>
          </p:nvSpPr>
          <p:spPr>
            <a:xfrm>
              <a:off x="9523412" y="6138070"/>
              <a:ext cx="1763268" cy="417576"/>
            </a:xfrm>
            <a:prstGeom prst="rect">
              <a:avLst/>
            </a:prstGeom>
            <a:blipFill>
              <a:blip r:embed="rId3" cstate="print"/>
              <a:stretch>
                <a:fillRect/>
              </a:stretch>
            </a:blipFill>
          </p:spPr>
          <p:txBody>
            <a:bodyPr wrap="square" lIns="0" tIns="0" rIns="0" bIns="0" rtlCol="0"/>
            <a:lstStyle/>
            <a:p>
              <a:endParaRPr/>
            </a:p>
          </p:txBody>
        </p:sp>
        <p:sp>
          <p:nvSpPr>
            <p:cNvPr id="19" name="object 12"/>
            <p:cNvSpPr/>
            <p:nvPr/>
          </p:nvSpPr>
          <p:spPr>
            <a:xfrm>
              <a:off x="11178857" y="6029866"/>
              <a:ext cx="215646" cy="216408"/>
            </a:xfrm>
            <a:prstGeom prst="rect">
              <a:avLst/>
            </a:prstGeom>
            <a:blipFill>
              <a:blip r:embed="rId4" cstate="print"/>
              <a:stretch>
                <a:fillRect/>
              </a:stretch>
            </a:blipFill>
          </p:spPr>
          <p:txBody>
            <a:bodyPr wrap="square" lIns="0" tIns="0" rIns="0" bIns="0" rtlCol="0"/>
            <a:lstStyle/>
            <a:p>
              <a:endParaRPr/>
            </a:p>
          </p:txBody>
        </p:sp>
      </p:grpSp>
      <p:sp>
        <p:nvSpPr>
          <p:cNvPr id="20" name="Content Placeholder 1"/>
          <p:cNvSpPr txBox="1"/>
          <p:nvPr/>
        </p:nvSpPr>
        <p:spPr>
          <a:xfrm>
            <a:off x="-13648" y="0"/>
            <a:ext cx="5609775" cy="523216"/>
          </a:xfrm>
          <a:prstGeom prst="rect">
            <a:avLst/>
          </a:prstGeom>
          <a:solidFill>
            <a:srgbClr val="0070C0"/>
          </a:solidFill>
          <a:ln/>
          <a:extLst>
            <a:ext uri="{C572A759-6A51-4108-AA02-DFA0A04FC94B}">
              <ma14:wrappingTextBoxFlag xmlns:ma14="http://schemas.microsoft.com/office/mac/drawingml/2011/main" xmlns="" val="1"/>
            </a:ext>
          </a:extLst>
        </p:spPr>
        <p:style>
          <a:lnRef idx="1">
            <a:schemeClr val="accent1"/>
          </a:lnRef>
          <a:fillRef idx="2">
            <a:schemeClr val="accent1"/>
          </a:fillRef>
          <a:effectRef idx="1">
            <a:schemeClr val="accent1"/>
          </a:effectRef>
          <a:fontRef idx="minor">
            <a:schemeClr val="dk1"/>
          </a:fontRef>
        </p:style>
        <p:txBody>
          <a:bodyPr wrap="square" lIns="60958" tIns="60958" rIns="60958" bIns="60958">
            <a:spAutoFit/>
          </a:bodyPr>
          <a:lstStyle>
            <a:lvl1pPr indent="609584" defTabSz="914378">
              <a:spcBef>
                <a:spcPts val="800"/>
              </a:spcBef>
              <a:defRPr sz="2600" cap="small">
                <a:solidFill>
                  <a:srgbClr val="F2F2F2"/>
                </a:solidFill>
                <a:latin typeface="Trebuchet MS"/>
                <a:ea typeface="Trebuchet MS"/>
                <a:cs typeface="Trebuchet MS"/>
                <a:sym typeface="Trebuchet MS"/>
              </a:defRPr>
            </a:lvl1pPr>
          </a:lstStyle>
          <a:p>
            <a:r>
              <a:rPr lang="en-US" b="1" dirty="0">
                <a:latin typeface="Garamond" panose="02020404030301010803" pitchFamily="18" charset="0"/>
              </a:rPr>
              <a:t>Networking with </a:t>
            </a:r>
            <a:r>
              <a:rPr lang="en-US" b="1" dirty="0" err="1">
                <a:latin typeface="Garamond" panose="02020404030301010803" pitchFamily="18" charset="0"/>
              </a:rPr>
              <a:t>Kubernetes</a:t>
            </a:r>
            <a:endParaRPr lang="en-US" b="1" dirty="0">
              <a:latin typeface="Garamond" panose="02020404030301010803" pitchFamily="18" charset="0"/>
            </a:endParaRPr>
          </a:p>
        </p:txBody>
      </p:sp>
    </p:spTree>
    <p:extLst>
      <p:ext uri="{BB962C8B-B14F-4D97-AF65-F5344CB8AC3E}">
        <p14:creationId xmlns:p14="http://schemas.microsoft.com/office/powerpoint/2010/main" val="2566416444"/>
      </p:ext>
    </p:extLst>
  </p:cSld>
  <p:clrMapOvr>
    <a:masterClrMapping/>
  </p:clrMapOvr>
  <mc:AlternateContent xmlns:mc="http://schemas.openxmlformats.org/markup-compatibility/2006" xmlns:p14="http://schemas.microsoft.com/office/powerpoint/2010/main">
    <mc:Choice Requires="p14">
      <p:transition spd="slow" p14:dur="1200">
        <p:push dir="u"/>
      </p:transition>
    </mc:Choice>
    <mc:Fallback xmlns="">
      <p:transition spd="slow">
        <p:push dir="u"/>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 name="Rectángulo 6"/>
          <p:cNvSpPr/>
          <p:nvPr/>
        </p:nvSpPr>
        <p:spPr>
          <a:xfrm>
            <a:off x="1592073" y="-3081"/>
            <a:ext cx="3906482" cy="151478"/>
          </a:xfrm>
          <a:custGeom>
            <a:avLst/>
            <a:gdLst/>
            <a:ahLst/>
            <a:cxnLst>
              <a:cxn ang="0">
                <a:pos x="wd2" y="hd2"/>
              </a:cxn>
              <a:cxn ang="5400000">
                <a:pos x="wd2" y="hd2"/>
              </a:cxn>
              <a:cxn ang="10800000">
                <a:pos x="wd2" y="hd2"/>
              </a:cxn>
              <a:cxn ang="16200000">
                <a:pos x="wd2" y="hd2"/>
              </a:cxn>
            </a:cxnLst>
            <a:rect l="0" t="0" r="r" b="b"/>
            <a:pathLst>
              <a:path w="21600" h="21600" extrusionOk="0">
                <a:moveTo>
                  <a:pt x="5083" y="1624"/>
                </a:moveTo>
                <a:lnTo>
                  <a:pt x="13357" y="0"/>
                </a:lnTo>
                <a:cubicBezTo>
                  <a:pt x="15919" y="7367"/>
                  <a:pt x="19480" y="18203"/>
                  <a:pt x="21600" y="21108"/>
                </a:cubicBezTo>
                <a:lnTo>
                  <a:pt x="0" y="21600"/>
                </a:lnTo>
                <a:lnTo>
                  <a:pt x="5083" y="1624"/>
                </a:lnTo>
                <a:close/>
              </a:path>
            </a:pathLst>
          </a:custGeom>
          <a:solidFill>
            <a:srgbClr val="29C2EC"/>
          </a:solidFill>
          <a:ln w="12700">
            <a:miter lim="400000"/>
          </a:ln>
        </p:spPr>
        <p:txBody>
          <a:bodyPr lIns="45719" rIns="45719" anchor="ctr"/>
          <a:lstStyle/>
          <a:p>
            <a:pPr algn="ctr">
              <a:defRPr>
                <a:solidFill>
                  <a:srgbClr val="FFFFFF"/>
                </a:solidFill>
              </a:defRPr>
            </a:pPr>
            <a:endParaRPr/>
          </a:p>
        </p:txBody>
      </p:sp>
      <p:grpSp>
        <p:nvGrpSpPr>
          <p:cNvPr id="12" name="Group 11"/>
          <p:cNvGrpSpPr/>
          <p:nvPr/>
        </p:nvGrpSpPr>
        <p:grpSpPr>
          <a:xfrm>
            <a:off x="10681666" y="6318409"/>
            <a:ext cx="1347065" cy="526253"/>
            <a:chOff x="9523412" y="6029866"/>
            <a:chExt cx="1871091" cy="525780"/>
          </a:xfrm>
        </p:grpSpPr>
        <p:sp>
          <p:nvSpPr>
            <p:cNvPr id="13" name="object 10"/>
            <p:cNvSpPr/>
            <p:nvPr/>
          </p:nvSpPr>
          <p:spPr>
            <a:xfrm>
              <a:off x="9523412" y="6138070"/>
              <a:ext cx="1763268" cy="417576"/>
            </a:xfrm>
            <a:prstGeom prst="rect">
              <a:avLst/>
            </a:prstGeom>
            <a:blipFill>
              <a:blip r:embed="rId3" cstate="print"/>
              <a:stretch>
                <a:fillRect/>
              </a:stretch>
            </a:blipFill>
          </p:spPr>
          <p:txBody>
            <a:bodyPr wrap="square" lIns="0" tIns="0" rIns="0" bIns="0" rtlCol="0"/>
            <a:lstStyle/>
            <a:p>
              <a:endParaRPr/>
            </a:p>
          </p:txBody>
        </p:sp>
        <p:sp>
          <p:nvSpPr>
            <p:cNvPr id="14" name="object 12"/>
            <p:cNvSpPr/>
            <p:nvPr/>
          </p:nvSpPr>
          <p:spPr>
            <a:xfrm>
              <a:off x="11178857" y="6029866"/>
              <a:ext cx="215646" cy="216408"/>
            </a:xfrm>
            <a:prstGeom prst="rect">
              <a:avLst/>
            </a:prstGeom>
            <a:blipFill>
              <a:blip r:embed="rId4" cstate="print"/>
              <a:stretch>
                <a:fillRect/>
              </a:stretch>
            </a:blipFill>
          </p:spPr>
          <p:txBody>
            <a:bodyPr wrap="square" lIns="0" tIns="0" rIns="0" bIns="0" rtlCol="0"/>
            <a:lstStyle/>
            <a:p>
              <a:endParaRPr/>
            </a:p>
          </p:txBody>
        </p:sp>
      </p:grpSp>
      <p:sp>
        <p:nvSpPr>
          <p:cNvPr id="4" name="Rectangle 3"/>
          <p:cNvSpPr/>
          <p:nvPr/>
        </p:nvSpPr>
        <p:spPr>
          <a:xfrm>
            <a:off x="512303" y="1484615"/>
            <a:ext cx="9276273" cy="4832092"/>
          </a:xfrm>
          <a:prstGeom prst="rect">
            <a:avLst/>
          </a:prstGeom>
        </p:spPr>
        <p:txBody>
          <a:bodyPr wrap="square">
            <a:spAutoFit/>
          </a:bodyPr>
          <a:lstStyle/>
          <a:p>
            <a:r>
              <a:rPr lang="en-US" sz="2200" dirty="0">
                <a:solidFill>
                  <a:schemeClr val="tx1">
                    <a:lumMod val="65000"/>
                    <a:lumOff val="35000"/>
                  </a:schemeClr>
                </a:solidFill>
                <a:latin typeface="Garamond" panose="02020404030301010803" pitchFamily="18" charset="0"/>
              </a:rPr>
              <a:t>IPs are </a:t>
            </a:r>
            <a:r>
              <a:rPr lang="en-US" sz="2200" b="1" dirty="0">
                <a:solidFill>
                  <a:schemeClr val="tx1">
                    <a:lumMod val="65000"/>
                    <a:lumOff val="35000"/>
                  </a:schemeClr>
                </a:solidFill>
                <a:latin typeface="Garamond" panose="02020404030301010803" pitchFamily="18" charset="0"/>
              </a:rPr>
              <a:t>routable</a:t>
            </a:r>
          </a:p>
          <a:p>
            <a:pPr marL="285750" lvl="5" indent="-285750">
              <a:buClr>
                <a:srgbClr val="0070C0"/>
              </a:buClr>
              <a:buFont typeface="Wingdings" panose="05000000000000000000" pitchFamily="2" charset="2"/>
              <a:buChar char="§"/>
            </a:pPr>
            <a:r>
              <a:rPr lang="en-US" sz="2200" dirty="0" smtClean="0">
                <a:solidFill>
                  <a:schemeClr val="tx1">
                    <a:lumMod val="65000"/>
                    <a:lumOff val="35000"/>
                  </a:schemeClr>
                </a:solidFill>
                <a:latin typeface="Garamond" panose="02020404030301010803" pitchFamily="18" charset="0"/>
              </a:rPr>
              <a:t>vs </a:t>
            </a:r>
            <a:r>
              <a:rPr lang="en-US" sz="2200" dirty="0">
                <a:solidFill>
                  <a:schemeClr val="tx1">
                    <a:lumMod val="65000"/>
                    <a:lumOff val="35000"/>
                  </a:schemeClr>
                </a:solidFill>
                <a:latin typeface="Garamond" panose="02020404030301010803" pitchFamily="18" charset="0"/>
              </a:rPr>
              <a:t>docker default private </a:t>
            </a:r>
            <a:r>
              <a:rPr lang="en-US" sz="2200" dirty="0" smtClean="0">
                <a:solidFill>
                  <a:schemeClr val="tx1">
                    <a:lumMod val="65000"/>
                    <a:lumOff val="35000"/>
                  </a:schemeClr>
                </a:solidFill>
                <a:latin typeface="Garamond" panose="02020404030301010803" pitchFamily="18" charset="0"/>
              </a:rPr>
              <a:t>IP</a:t>
            </a:r>
          </a:p>
          <a:p>
            <a:pPr marL="285750" lvl="5" indent="-285750">
              <a:buFont typeface="Wingdings" panose="05000000000000000000" pitchFamily="2" charset="2"/>
              <a:buChar char="§"/>
            </a:pPr>
            <a:endParaRPr lang="en-US" sz="2200" dirty="0">
              <a:solidFill>
                <a:schemeClr val="tx1">
                  <a:lumMod val="65000"/>
                  <a:lumOff val="35000"/>
                </a:schemeClr>
              </a:solidFill>
              <a:latin typeface="Garamond" panose="02020404030301010803" pitchFamily="18" charset="0"/>
            </a:endParaRPr>
          </a:p>
          <a:p>
            <a:r>
              <a:rPr lang="en-US" sz="2200" dirty="0">
                <a:solidFill>
                  <a:schemeClr val="tx1">
                    <a:lumMod val="65000"/>
                    <a:lumOff val="35000"/>
                  </a:schemeClr>
                </a:solidFill>
                <a:latin typeface="Garamond" panose="02020404030301010803" pitchFamily="18" charset="0"/>
              </a:rPr>
              <a:t>Pods can reach each other without NAT</a:t>
            </a:r>
          </a:p>
          <a:p>
            <a:pPr marL="342900" indent="-342900">
              <a:buClr>
                <a:srgbClr val="0070C0"/>
              </a:buClr>
              <a:buFont typeface="Wingdings" panose="05000000000000000000" pitchFamily="2" charset="2"/>
              <a:buChar char="§"/>
            </a:pPr>
            <a:r>
              <a:rPr lang="en-US" sz="2200" dirty="0" smtClean="0">
                <a:solidFill>
                  <a:schemeClr val="tx1">
                    <a:lumMod val="65000"/>
                    <a:lumOff val="35000"/>
                  </a:schemeClr>
                </a:solidFill>
                <a:latin typeface="Garamond" panose="02020404030301010803" pitchFamily="18" charset="0"/>
              </a:rPr>
              <a:t>even </a:t>
            </a:r>
            <a:r>
              <a:rPr lang="en-US" sz="2200" dirty="0">
                <a:solidFill>
                  <a:schemeClr val="tx1">
                    <a:lumMod val="65000"/>
                    <a:lumOff val="35000"/>
                  </a:schemeClr>
                </a:solidFill>
                <a:latin typeface="Garamond" panose="02020404030301010803" pitchFamily="18" charset="0"/>
              </a:rPr>
              <a:t>across </a:t>
            </a:r>
            <a:r>
              <a:rPr lang="en-US" sz="2200" dirty="0" smtClean="0">
                <a:solidFill>
                  <a:schemeClr val="tx1">
                    <a:lumMod val="65000"/>
                    <a:lumOff val="35000"/>
                  </a:schemeClr>
                </a:solidFill>
                <a:latin typeface="Garamond" panose="02020404030301010803" pitchFamily="18" charset="0"/>
              </a:rPr>
              <a:t>nodes</a:t>
            </a:r>
          </a:p>
          <a:p>
            <a:pPr marL="342900" indent="-342900">
              <a:buClr>
                <a:srgbClr val="0070C0"/>
              </a:buClr>
              <a:buFont typeface="Wingdings" panose="05000000000000000000" pitchFamily="2" charset="2"/>
              <a:buChar char="§"/>
            </a:pPr>
            <a:r>
              <a:rPr lang="en-US" sz="2200" dirty="0" smtClean="0">
                <a:solidFill>
                  <a:schemeClr val="tx1">
                    <a:lumMod val="65000"/>
                    <a:lumOff val="35000"/>
                  </a:schemeClr>
                </a:solidFill>
                <a:latin typeface="Garamond" panose="02020404030301010803" pitchFamily="18" charset="0"/>
              </a:rPr>
              <a:t>because every </a:t>
            </a:r>
            <a:r>
              <a:rPr lang="en-US" sz="2200" dirty="0">
                <a:solidFill>
                  <a:schemeClr val="tx1">
                    <a:lumMod val="65000"/>
                    <a:lumOff val="35000"/>
                  </a:schemeClr>
                </a:solidFill>
                <a:latin typeface="Garamond" panose="02020404030301010803" pitchFamily="18" charset="0"/>
              </a:rPr>
              <a:t>pod its own IP address </a:t>
            </a:r>
          </a:p>
          <a:p>
            <a:pPr marL="342900" indent="-342900">
              <a:buClr>
                <a:srgbClr val="0070C0"/>
              </a:buClr>
              <a:buFont typeface="Wingdings" panose="05000000000000000000" pitchFamily="2" charset="2"/>
              <a:buChar char="§"/>
            </a:pPr>
            <a:endParaRPr lang="en-US" sz="2200" b="1" dirty="0" smtClean="0">
              <a:solidFill>
                <a:schemeClr val="tx1">
                  <a:lumMod val="65000"/>
                  <a:lumOff val="35000"/>
                </a:schemeClr>
              </a:solidFill>
              <a:latin typeface="Garamond" panose="02020404030301010803" pitchFamily="18" charset="0"/>
            </a:endParaRPr>
          </a:p>
          <a:p>
            <a:r>
              <a:rPr lang="en-US" sz="2200" b="1" dirty="0" smtClean="0">
                <a:solidFill>
                  <a:schemeClr val="tx1">
                    <a:lumMod val="65000"/>
                    <a:lumOff val="35000"/>
                  </a:schemeClr>
                </a:solidFill>
                <a:latin typeface="Garamond" panose="02020404030301010803" pitchFamily="18" charset="0"/>
              </a:rPr>
              <a:t>No </a:t>
            </a:r>
            <a:r>
              <a:rPr lang="en-US" sz="2200" b="1" dirty="0">
                <a:solidFill>
                  <a:schemeClr val="tx1">
                    <a:lumMod val="65000"/>
                    <a:lumOff val="35000"/>
                  </a:schemeClr>
                </a:solidFill>
                <a:latin typeface="Garamond" panose="02020404030301010803" pitchFamily="18" charset="0"/>
              </a:rPr>
              <a:t>brokering </a:t>
            </a:r>
            <a:r>
              <a:rPr lang="en-US" sz="2200" dirty="0">
                <a:solidFill>
                  <a:schemeClr val="tx1">
                    <a:lumMod val="65000"/>
                    <a:lumOff val="35000"/>
                  </a:schemeClr>
                </a:solidFill>
                <a:latin typeface="Garamond" panose="02020404030301010803" pitchFamily="18" charset="0"/>
              </a:rPr>
              <a:t>of port numbers</a:t>
            </a:r>
          </a:p>
          <a:p>
            <a:pPr marL="285750" indent="-285750">
              <a:buClr>
                <a:srgbClr val="0070C0"/>
              </a:buClr>
              <a:buFont typeface="Wingdings" panose="05000000000000000000" pitchFamily="2" charset="2"/>
              <a:buChar char="§"/>
            </a:pPr>
            <a:r>
              <a:rPr lang="en-US" sz="2200" dirty="0" smtClean="0">
                <a:solidFill>
                  <a:schemeClr val="tx1">
                    <a:lumMod val="65000"/>
                    <a:lumOff val="35000"/>
                  </a:schemeClr>
                </a:solidFill>
                <a:latin typeface="Garamond" panose="02020404030301010803" pitchFamily="18" charset="0"/>
              </a:rPr>
              <a:t>too </a:t>
            </a:r>
            <a:r>
              <a:rPr lang="en-US" sz="2200" dirty="0">
                <a:solidFill>
                  <a:schemeClr val="tx1">
                    <a:lumMod val="65000"/>
                    <a:lumOff val="35000"/>
                  </a:schemeClr>
                </a:solidFill>
                <a:latin typeface="Garamond" panose="02020404030301010803" pitchFamily="18" charset="0"/>
              </a:rPr>
              <a:t>complex, why bother?</a:t>
            </a:r>
          </a:p>
          <a:p>
            <a:endParaRPr lang="en-US" sz="2200" b="1" dirty="0" smtClean="0">
              <a:solidFill>
                <a:schemeClr val="tx1">
                  <a:lumMod val="65000"/>
                  <a:lumOff val="35000"/>
                </a:schemeClr>
              </a:solidFill>
              <a:latin typeface="Garamond" panose="02020404030301010803" pitchFamily="18" charset="0"/>
            </a:endParaRPr>
          </a:p>
          <a:p>
            <a:r>
              <a:rPr lang="en-US" sz="2200" b="1" dirty="0" smtClean="0">
                <a:solidFill>
                  <a:schemeClr val="tx1">
                    <a:lumMod val="65000"/>
                    <a:lumOff val="35000"/>
                  </a:schemeClr>
                </a:solidFill>
                <a:latin typeface="Garamond" panose="02020404030301010803" pitchFamily="18" charset="0"/>
              </a:rPr>
              <a:t>This </a:t>
            </a:r>
            <a:r>
              <a:rPr lang="en-US" sz="2200" b="1" dirty="0">
                <a:solidFill>
                  <a:schemeClr val="tx1">
                    <a:lumMod val="65000"/>
                    <a:lumOff val="35000"/>
                  </a:schemeClr>
                </a:solidFill>
                <a:latin typeface="Garamond" panose="02020404030301010803" pitchFamily="18" charset="0"/>
              </a:rPr>
              <a:t>is a fundamental requirement</a:t>
            </a:r>
          </a:p>
          <a:p>
            <a:pPr marL="285750" indent="-285750">
              <a:buClr>
                <a:srgbClr val="0070C0"/>
              </a:buClr>
              <a:buFont typeface="Wingdings" panose="05000000000000000000" pitchFamily="2" charset="2"/>
              <a:buChar char="§"/>
            </a:pPr>
            <a:r>
              <a:rPr lang="en-US" sz="2200" dirty="0">
                <a:solidFill>
                  <a:schemeClr val="tx1">
                    <a:lumMod val="65000"/>
                    <a:lumOff val="35000"/>
                  </a:schemeClr>
                </a:solidFill>
                <a:latin typeface="Garamond" panose="02020404030301010803" pitchFamily="18" charset="0"/>
              </a:rPr>
              <a:t>all containers can communicate with all other containers without NAT</a:t>
            </a:r>
          </a:p>
          <a:p>
            <a:pPr marL="285750" indent="-285750">
              <a:buClr>
                <a:srgbClr val="0070C0"/>
              </a:buClr>
              <a:buFont typeface="Wingdings" panose="05000000000000000000" pitchFamily="2" charset="2"/>
              <a:buChar char="§"/>
            </a:pPr>
            <a:r>
              <a:rPr lang="en-US" sz="2200" dirty="0">
                <a:solidFill>
                  <a:schemeClr val="tx1">
                    <a:lumMod val="65000"/>
                    <a:lumOff val="35000"/>
                  </a:schemeClr>
                </a:solidFill>
                <a:latin typeface="Garamond" panose="02020404030301010803" pitchFamily="18" charset="0"/>
              </a:rPr>
              <a:t>all nodes can communicate with all containers (and vice-versa) without NAT</a:t>
            </a:r>
          </a:p>
          <a:p>
            <a:pPr marL="285750" indent="-285750">
              <a:buClr>
                <a:srgbClr val="0070C0"/>
              </a:buClr>
              <a:buFont typeface="Wingdings" panose="05000000000000000000" pitchFamily="2" charset="2"/>
              <a:buChar char="§"/>
            </a:pPr>
            <a:r>
              <a:rPr lang="en-US" sz="2200" dirty="0">
                <a:solidFill>
                  <a:schemeClr val="tx1">
                    <a:lumMod val="65000"/>
                    <a:lumOff val="35000"/>
                  </a:schemeClr>
                </a:solidFill>
                <a:latin typeface="Garamond" panose="02020404030301010803" pitchFamily="18" charset="0"/>
              </a:rPr>
              <a:t>the IP that a container sees itself as is the same IP that others see it as</a:t>
            </a:r>
          </a:p>
        </p:txBody>
      </p:sp>
      <p:pic>
        <p:nvPicPr>
          <p:cNvPr id="5" name="Picture 4"/>
          <p:cNvPicPr>
            <a:picLocks noChangeAspect="1"/>
          </p:cNvPicPr>
          <p:nvPr/>
        </p:nvPicPr>
        <p:blipFill>
          <a:blip r:embed="rId5"/>
          <a:stretch>
            <a:fillRect/>
          </a:stretch>
        </p:blipFill>
        <p:spPr>
          <a:xfrm>
            <a:off x="7068410" y="-3081"/>
            <a:ext cx="5123590" cy="4661311"/>
          </a:xfrm>
          <a:prstGeom prst="rect">
            <a:avLst/>
          </a:prstGeom>
        </p:spPr>
      </p:pic>
      <p:sp>
        <p:nvSpPr>
          <p:cNvPr id="16" name="Rectángulo 6"/>
          <p:cNvSpPr/>
          <p:nvPr/>
        </p:nvSpPr>
        <p:spPr>
          <a:xfrm>
            <a:off x="8744988" y="6316707"/>
            <a:ext cx="3447011" cy="556954"/>
          </a:xfrm>
          <a:custGeom>
            <a:avLst/>
            <a:gdLst/>
            <a:ahLst/>
            <a:cxnLst>
              <a:cxn ang="0">
                <a:pos x="wd2" y="hd2"/>
              </a:cxn>
              <a:cxn ang="5400000">
                <a:pos x="wd2" y="hd2"/>
              </a:cxn>
              <a:cxn ang="10800000">
                <a:pos x="wd2" y="hd2"/>
              </a:cxn>
              <a:cxn ang="16200000">
                <a:pos x="wd2" y="hd2"/>
              </a:cxn>
            </a:cxnLst>
            <a:rect l="0" t="0" r="r" b="b"/>
            <a:pathLst>
              <a:path w="21600" h="21600" extrusionOk="0">
                <a:moveTo>
                  <a:pt x="13439" y="322"/>
                </a:moveTo>
                <a:lnTo>
                  <a:pt x="21600" y="0"/>
                </a:lnTo>
                <a:lnTo>
                  <a:pt x="21600" y="21600"/>
                </a:lnTo>
                <a:lnTo>
                  <a:pt x="0" y="21278"/>
                </a:lnTo>
                <a:lnTo>
                  <a:pt x="13439" y="322"/>
                </a:lnTo>
                <a:close/>
              </a:path>
            </a:pathLst>
          </a:custGeom>
          <a:solidFill>
            <a:srgbClr val="0070C0"/>
          </a:solidFill>
          <a:ln w="12700">
            <a:miter lim="400000"/>
          </a:ln>
        </p:spPr>
        <p:txBody>
          <a:bodyPr lIns="45719" rIns="45719" anchor="ctr"/>
          <a:lstStyle/>
          <a:p>
            <a:pPr algn="ctr">
              <a:defRPr>
                <a:solidFill>
                  <a:srgbClr val="FFFFFF"/>
                </a:solidFill>
              </a:defRPr>
            </a:pPr>
            <a:endParaRPr/>
          </a:p>
        </p:txBody>
      </p:sp>
      <p:grpSp>
        <p:nvGrpSpPr>
          <p:cNvPr id="17" name="Group 16"/>
          <p:cNvGrpSpPr/>
          <p:nvPr/>
        </p:nvGrpSpPr>
        <p:grpSpPr>
          <a:xfrm>
            <a:off x="10331355" y="6316707"/>
            <a:ext cx="1861153" cy="555251"/>
            <a:chOff x="9523412" y="6029866"/>
            <a:chExt cx="1871091" cy="525780"/>
          </a:xfrm>
        </p:grpSpPr>
        <p:sp>
          <p:nvSpPr>
            <p:cNvPr id="18" name="object 10"/>
            <p:cNvSpPr/>
            <p:nvPr/>
          </p:nvSpPr>
          <p:spPr>
            <a:xfrm>
              <a:off x="9523412" y="6138070"/>
              <a:ext cx="1763268" cy="417576"/>
            </a:xfrm>
            <a:prstGeom prst="rect">
              <a:avLst/>
            </a:prstGeom>
            <a:blipFill>
              <a:blip r:embed="rId3" cstate="print"/>
              <a:stretch>
                <a:fillRect/>
              </a:stretch>
            </a:blipFill>
          </p:spPr>
          <p:txBody>
            <a:bodyPr wrap="square" lIns="0" tIns="0" rIns="0" bIns="0" rtlCol="0"/>
            <a:lstStyle/>
            <a:p>
              <a:endParaRPr/>
            </a:p>
          </p:txBody>
        </p:sp>
        <p:sp>
          <p:nvSpPr>
            <p:cNvPr id="19" name="object 12"/>
            <p:cNvSpPr/>
            <p:nvPr/>
          </p:nvSpPr>
          <p:spPr>
            <a:xfrm>
              <a:off x="11178857" y="6029866"/>
              <a:ext cx="215646" cy="216408"/>
            </a:xfrm>
            <a:prstGeom prst="rect">
              <a:avLst/>
            </a:prstGeom>
            <a:blipFill>
              <a:blip r:embed="rId4" cstate="print"/>
              <a:stretch>
                <a:fillRect/>
              </a:stretch>
            </a:blipFill>
          </p:spPr>
          <p:txBody>
            <a:bodyPr wrap="square" lIns="0" tIns="0" rIns="0" bIns="0" rtlCol="0"/>
            <a:lstStyle/>
            <a:p>
              <a:endParaRPr/>
            </a:p>
          </p:txBody>
        </p:sp>
      </p:grpSp>
      <p:sp>
        <p:nvSpPr>
          <p:cNvPr id="20" name="Content Placeholder 1"/>
          <p:cNvSpPr txBox="1"/>
          <p:nvPr/>
        </p:nvSpPr>
        <p:spPr>
          <a:xfrm>
            <a:off x="-13648" y="0"/>
            <a:ext cx="5609775" cy="523216"/>
          </a:xfrm>
          <a:prstGeom prst="rect">
            <a:avLst/>
          </a:prstGeom>
          <a:solidFill>
            <a:srgbClr val="0070C0"/>
          </a:solidFill>
          <a:ln/>
          <a:extLst>
            <a:ext uri="{C572A759-6A51-4108-AA02-DFA0A04FC94B}">
              <ma14:wrappingTextBoxFlag xmlns:ma14="http://schemas.microsoft.com/office/mac/drawingml/2011/main" xmlns="" val="1"/>
            </a:ext>
          </a:extLst>
        </p:spPr>
        <p:style>
          <a:lnRef idx="1">
            <a:schemeClr val="accent1"/>
          </a:lnRef>
          <a:fillRef idx="2">
            <a:schemeClr val="accent1"/>
          </a:fillRef>
          <a:effectRef idx="1">
            <a:schemeClr val="accent1"/>
          </a:effectRef>
          <a:fontRef idx="minor">
            <a:schemeClr val="dk1"/>
          </a:fontRef>
        </p:style>
        <p:txBody>
          <a:bodyPr wrap="square" lIns="60958" tIns="60958" rIns="60958" bIns="60958">
            <a:spAutoFit/>
          </a:bodyPr>
          <a:lstStyle>
            <a:lvl1pPr indent="609584" defTabSz="914378">
              <a:spcBef>
                <a:spcPts val="800"/>
              </a:spcBef>
              <a:defRPr sz="2600" cap="small">
                <a:solidFill>
                  <a:srgbClr val="F2F2F2"/>
                </a:solidFill>
                <a:latin typeface="Trebuchet MS"/>
                <a:ea typeface="Trebuchet MS"/>
                <a:cs typeface="Trebuchet MS"/>
                <a:sym typeface="Trebuchet MS"/>
              </a:defRPr>
            </a:lvl1pPr>
          </a:lstStyle>
          <a:p>
            <a:r>
              <a:rPr lang="en-US" b="1" dirty="0">
                <a:latin typeface="Garamond" panose="02020404030301010803" pitchFamily="18" charset="0"/>
              </a:rPr>
              <a:t>Networking with </a:t>
            </a:r>
            <a:r>
              <a:rPr lang="en-US" b="1" dirty="0" err="1">
                <a:latin typeface="Garamond" panose="02020404030301010803" pitchFamily="18" charset="0"/>
              </a:rPr>
              <a:t>Kubernetes</a:t>
            </a:r>
            <a:endParaRPr lang="en-US" b="1" dirty="0">
              <a:latin typeface="Garamond" panose="02020404030301010803" pitchFamily="18" charset="0"/>
            </a:endParaRPr>
          </a:p>
        </p:txBody>
      </p:sp>
    </p:spTree>
    <p:extLst>
      <p:ext uri="{BB962C8B-B14F-4D97-AF65-F5344CB8AC3E}">
        <p14:creationId xmlns:p14="http://schemas.microsoft.com/office/powerpoint/2010/main" val="785794849"/>
      </p:ext>
    </p:extLst>
  </p:cSld>
  <p:clrMapOvr>
    <a:masterClrMapping/>
  </p:clrMapOvr>
  <mc:AlternateContent xmlns:mc="http://schemas.openxmlformats.org/markup-compatibility/2006" xmlns:p14="http://schemas.microsoft.com/office/powerpoint/2010/main">
    <mc:Choice Requires="p14">
      <p:transition spd="slow" p14:dur="1200">
        <p:push dir="u"/>
      </p:transition>
    </mc:Choice>
    <mc:Fallback xmlns="">
      <p:transition spd="slow">
        <p:push dir="u"/>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 name="Rectángulo 6"/>
          <p:cNvSpPr/>
          <p:nvPr/>
        </p:nvSpPr>
        <p:spPr>
          <a:xfrm>
            <a:off x="1592073" y="-3081"/>
            <a:ext cx="3906482" cy="151478"/>
          </a:xfrm>
          <a:custGeom>
            <a:avLst/>
            <a:gdLst/>
            <a:ahLst/>
            <a:cxnLst>
              <a:cxn ang="0">
                <a:pos x="wd2" y="hd2"/>
              </a:cxn>
              <a:cxn ang="5400000">
                <a:pos x="wd2" y="hd2"/>
              </a:cxn>
              <a:cxn ang="10800000">
                <a:pos x="wd2" y="hd2"/>
              </a:cxn>
              <a:cxn ang="16200000">
                <a:pos x="wd2" y="hd2"/>
              </a:cxn>
            </a:cxnLst>
            <a:rect l="0" t="0" r="r" b="b"/>
            <a:pathLst>
              <a:path w="21600" h="21600" extrusionOk="0">
                <a:moveTo>
                  <a:pt x="5083" y="1624"/>
                </a:moveTo>
                <a:lnTo>
                  <a:pt x="13357" y="0"/>
                </a:lnTo>
                <a:cubicBezTo>
                  <a:pt x="15919" y="7367"/>
                  <a:pt x="19480" y="18203"/>
                  <a:pt x="21600" y="21108"/>
                </a:cubicBezTo>
                <a:lnTo>
                  <a:pt x="0" y="21600"/>
                </a:lnTo>
                <a:lnTo>
                  <a:pt x="5083" y="1624"/>
                </a:lnTo>
                <a:close/>
              </a:path>
            </a:pathLst>
          </a:custGeom>
          <a:solidFill>
            <a:srgbClr val="29C2EC"/>
          </a:solidFill>
          <a:ln w="12700">
            <a:miter lim="400000"/>
          </a:ln>
        </p:spPr>
        <p:txBody>
          <a:bodyPr lIns="45719" rIns="45719" anchor="ctr"/>
          <a:lstStyle/>
          <a:p>
            <a:pPr algn="ctr">
              <a:defRPr>
                <a:solidFill>
                  <a:srgbClr val="FFFFFF"/>
                </a:solidFill>
              </a:defRPr>
            </a:pPr>
            <a:endParaRPr/>
          </a:p>
        </p:txBody>
      </p:sp>
      <p:grpSp>
        <p:nvGrpSpPr>
          <p:cNvPr id="12" name="Group 11"/>
          <p:cNvGrpSpPr/>
          <p:nvPr/>
        </p:nvGrpSpPr>
        <p:grpSpPr>
          <a:xfrm>
            <a:off x="10681666" y="6318409"/>
            <a:ext cx="1347065" cy="526253"/>
            <a:chOff x="9523412" y="6029866"/>
            <a:chExt cx="1871091" cy="525780"/>
          </a:xfrm>
        </p:grpSpPr>
        <p:sp>
          <p:nvSpPr>
            <p:cNvPr id="13" name="object 10"/>
            <p:cNvSpPr/>
            <p:nvPr/>
          </p:nvSpPr>
          <p:spPr>
            <a:xfrm>
              <a:off x="9523412" y="6138070"/>
              <a:ext cx="1763268" cy="417576"/>
            </a:xfrm>
            <a:prstGeom prst="rect">
              <a:avLst/>
            </a:prstGeom>
            <a:blipFill>
              <a:blip r:embed="rId3" cstate="print"/>
              <a:stretch>
                <a:fillRect/>
              </a:stretch>
            </a:blipFill>
          </p:spPr>
          <p:txBody>
            <a:bodyPr wrap="square" lIns="0" tIns="0" rIns="0" bIns="0" rtlCol="0"/>
            <a:lstStyle/>
            <a:p>
              <a:endParaRPr/>
            </a:p>
          </p:txBody>
        </p:sp>
        <p:sp>
          <p:nvSpPr>
            <p:cNvPr id="14" name="object 12"/>
            <p:cNvSpPr/>
            <p:nvPr/>
          </p:nvSpPr>
          <p:spPr>
            <a:xfrm>
              <a:off x="11178857" y="6029866"/>
              <a:ext cx="215646" cy="216408"/>
            </a:xfrm>
            <a:prstGeom prst="rect">
              <a:avLst/>
            </a:prstGeom>
            <a:blipFill>
              <a:blip r:embed="rId4" cstate="print"/>
              <a:stretch>
                <a:fillRect/>
              </a:stretch>
            </a:blipFill>
          </p:spPr>
          <p:txBody>
            <a:bodyPr wrap="square" lIns="0" tIns="0" rIns="0" bIns="0" rtlCol="0"/>
            <a:lstStyle/>
            <a:p>
              <a:endParaRPr/>
            </a:p>
          </p:txBody>
        </p:sp>
      </p:grpSp>
      <p:sp>
        <p:nvSpPr>
          <p:cNvPr id="5" name="Rectangle 4"/>
          <p:cNvSpPr/>
          <p:nvPr/>
        </p:nvSpPr>
        <p:spPr>
          <a:xfrm>
            <a:off x="211671" y="1880759"/>
            <a:ext cx="4165458" cy="2123658"/>
          </a:xfrm>
          <a:prstGeom prst="rect">
            <a:avLst/>
          </a:prstGeom>
        </p:spPr>
        <p:txBody>
          <a:bodyPr wrap="square">
            <a:spAutoFit/>
          </a:bodyPr>
          <a:lstStyle/>
          <a:p>
            <a:pPr marL="285750" indent="-285750">
              <a:buClr>
                <a:srgbClr val="0070C0"/>
              </a:buClr>
              <a:buFont typeface="Wingdings" panose="05000000000000000000" pitchFamily="2" charset="2"/>
              <a:buChar char="§"/>
            </a:pPr>
            <a:r>
              <a:rPr lang="en-US" sz="2200" dirty="0">
                <a:solidFill>
                  <a:srgbClr val="24292E"/>
                </a:solidFill>
                <a:latin typeface="Garamond" panose="02020404030301010803" pitchFamily="18" charset="0"/>
              </a:rPr>
              <a:t>Highly-coupled container-to-container communications</a:t>
            </a:r>
          </a:p>
          <a:p>
            <a:pPr marL="285750" indent="-285750">
              <a:buClr>
                <a:srgbClr val="0070C0"/>
              </a:buClr>
              <a:buFont typeface="Wingdings" panose="05000000000000000000" pitchFamily="2" charset="2"/>
              <a:buChar char="§"/>
            </a:pPr>
            <a:r>
              <a:rPr lang="en-US" sz="2200" dirty="0">
                <a:solidFill>
                  <a:srgbClr val="24292E"/>
                </a:solidFill>
                <a:latin typeface="Garamond" panose="02020404030301010803" pitchFamily="18" charset="0"/>
              </a:rPr>
              <a:t>Pod-to-Pod communications</a:t>
            </a:r>
          </a:p>
          <a:p>
            <a:pPr marL="285750" indent="-285750">
              <a:buClr>
                <a:srgbClr val="0070C0"/>
              </a:buClr>
              <a:buFont typeface="Wingdings" panose="05000000000000000000" pitchFamily="2" charset="2"/>
              <a:buChar char="§"/>
            </a:pPr>
            <a:r>
              <a:rPr lang="en-US" sz="2200" dirty="0">
                <a:solidFill>
                  <a:srgbClr val="24292E"/>
                </a:solidFill>
                <a:latin typeface="Garamond" panose="02020404030301010803" pitchFamily="18" charset="0"/>
              </a:rPr>
              <a:t>Pod-to-Service communications</a:t>
            </a:r>
          </a:p>
          <a:p>
            <a:pPr marL="285750" indent="-285750">
              <a:buClr>
                <a:srgbClr val="0070C0"/>
              </a:buClr>
              <a:buFont typeface="Wingdings" panose="05000000000000000000" pitchFamily="2" charset="2"/>
              <a:buChar char="§"/>
            </a:pPr>
            <a:r>
              <a:rPr lang="en-US" sz="2200" dirty="0">
                <a:solidFill>
                  <a:srgbClr val="24292E"/>
                </a:solidFill>
                <a:latin typeface="Garamond" panose="02020404030301010803" pitchFamily="18" charset="0"/>
              </a:rPr>
              <a:t>External-to-internal communications</a:t>
            </a:r>
          </a:p>
        </p:txBody>
      </p:sp>
      <p:sp>
        <p:nvSpPr>
          <p:cNvPr id="6" name="Rectangle 5"/>
          <p:cNvSpPr/>
          <p:nvPr/>
        </p:nvSpPr>
        <p:spPr>
          <a:xfrm>
            <a:off x="4377129" y="631517"/>
            <a:ext cx="7248488" cy="5847755"/>
          </a:xfrm>
          <a:prstGeom prst="rect">
            <a:avLst/>
          </a:prstGeom>
        </p:spPr>
        <p:txBody>
          <a:bodyPr wrap="square">
            <a:spAutoFit/>
          </a:bodyPr>
          <a:lstStyle/>
          <a:p>
            <a:pPr algn="ctr"/>
            <a:r>
              <a:rPr lang="en-US" sz="2200" b="1" dirty="0">
                <a:solidFill>
                  <a:srgbClr val="0070C0"/>
                </a:solidFill>
                <a:latin typeface="Garamond" panose="02020404030301010803" pitchFamily="18" charset="0"/>
              </a:rPr>
              <a:t>On GCE/GKE</a:t>
            </a:r>
          </a:p>
          <a:p>
            <a:pPr marL="285750" indent="-285750">
              <a:buClr>
                <a:srgbClr val="0070C0"/>
              </a:buClr>
              <a:buFont typeface="Wingdings" panose="05000000000000000000" pitchFamily="2" charset="2"/>
              <a:buChar char="§"/>
            </a:pPr>
            <a:r>
              <a:rPr lang="en-US" sz="2200" dirty="0" smtClean="0">
                <a:solidFill>
                  <a:schemeClr val="tx1"/>
                </a:solidFill>
                <a:latin typeface="Garamond" panose="02020404030301010803" pitchFamily="18" charset="0"/>
              </a:rPr>
              <a:t>GCE </a:t>
            </a:r>
            <a:r>
              <a:rPr lang="en-US" sz="2200" dirty="0">
                <a:solidFill>
                  <a:schemeClr val="tx1"/>
                </a:solidFill>
                <a:latin typeface="Garamond" panose="02020404030301010803" pitchFamily="18" charset="0"/>
              </a:rPr>
              <a:t>Advanced Routes (program the fabric</a:t>
            </a:r>
            <a:r>
              <a:rPr lang="en-US" sz="2200" dirty="0" smtClean="0">
                <a:solidFill>
                  <a:schemeClr val="tx1"/>
                </a:solidFill>
                <a:latin typeface="Garamond" panose="02020404030301010803" pitchFamily="18" charset="0"/>
              </a:rPr>
              <a:t>)</a:t>
            </a:r>
          </a:p>
          <a:p>
            <a:pPr algn="ctr"/>
            <a:r>
              <a:rPr lang="en-US" sz="2200" dirty="0" smtClean="0">
                <a:solidFill>
                  <a:schemeClr val="tx1"/>
                </a:solidFill>
                <a:latin typeface="Garamond" panose="02020404030301010803" pitchFamily="18" charset="0"/>
              </a:rPr>
              <a:t>      </a:t>
            </a:r>
            <a:r>
              <a:rPr lang="en-US" sz="2200" dirty="0" smtClean="0">
                <a:solidFill>
                  <a:schemeClr val="accent1">
                    <a:lumMod val="40000"/>
                    <a:lumOff val="60000"/>
                  </a:schemeClr>
                </a:solidFill>
                <a:latin typeface="Garamond" panose="02020404030301010803" pitchFamily="18" charset="0"/>
                <a:hlinkClick r:id="rId5"/>
              </a:rPr>
              <a:t>https</a:t>
            </a:r>
            <a:r>
              <a:rPr lang="en-US" sz="2200" dirty="0">
                <a:solidFill>
                  <a:schemeClr val="accent1">
                    <a:lumMod val="40000"/>
                    <a:lumOff val="60000"/>
                  </a:schemeClr>
                </a:solidFill>
                <a:latin typeface="Garamond" panose="02020404030301010803" pitchFamily="18" charset="0"/>
                <a:hlinkClick r:id="rId5"/>
              </a:rPr>
              <a:t>://cloud.google.com/compute/docs/vpc/#</a:t>
            </a:r>
            <a:r>
              <a:rPr lang="en-US" sz="2200" dirty="0" smtClean="0">
                <a:solidFill>
                  <a:schemeClr val="accent1">
                    <a:lumMod val="40000"/>
                    <a:lumOff val="60000"/>
                  </a:schemeClr>
                </a:solidFill>
                <a:latin typeface="Garamond" panose="02020404030301010803" pitchFamily="18" charset="0"/>
                <a:hlinkClick r:id="rId5"/>
              </a:rPr>
              <a:t>routing</a:t>
            </a:r>
            <a:endParaRPr lang="en-US" sz="2200" dirty="0" smtClean="0">
              <a:solidFill>
                <a:schemeClr val="accent1">
                  <a:lumMod val="40000"/>
                  <a:lumOff val="60000"/>
                </a:schemeClr>
              </a:solidFill>
              <a:latin typeface="Garamond" panose="02020404030301010803" pitchFamily="18" charset="0"/>
            </a:endParaRPr>
          </a:p>
          <a:p>
            <a:pPr algn="ctr"/>
            <a:endParaRPr lang="en-US" sz="2200" dirty="0" smtClean="0">
              <a:solidFill>
                <a:schemeClr val="accent1">
                  <a:lumMod val="40000"/>
                  <a:lumOff val="60000"/>
                </a:schemeClr>
              </a:solidFill>
              <a:latin typeface="Garamond" panose="02020404030301010803" pitchFamily="18" charset="0"/>
            </a:endParaRPr>
          </a:p>
          <a:p>
            <a:pPr marL="342900" indent="-342900">
              <a:buClr>
                <a:srgbClr val="0070C0"/>
              </a:buClr>
              <a:buFont typeface="Wingdings" panose="05000000000000000000" pitchFamily="2" charset="2"/>
              <a:buChar char="§"/>
            </a:pPr>
            <a:r>
              <a:rPr lang="en-US" sz="2200" dirty="0" smtClean="0">
                <a:solidFill>
                  <a:schemeClr val="tx1"/>
                </a:solidFill>
                <a:latin typeface="Garamond" panose="02020404030301010803" pitchFamily="18" charset="0"/>
              </a:rPr>
              <a:t>“</a:t>
            </a:r>
            <a:r>
              <a:rPr lang="en-US" sz="2200" dirty="0">
                <a:solidFill>
                  <a:schemeClr val="tx1"/>
                </a:solidFill>
                <a:latin typeface="Garamond" panose="02020404030301010803" pitchFamily="18" charset="0"/>
              </a:rPr>
              <a:t>Everything to 10.1.1.0/24, send to this VM</a:t>
            </a:r>
            <a:r>
              <a:rPr lang="en-US" sz="2200" dirty="0" smtClean="0">
                <a:solidFill>
                  <a:schemeClr val="tx1"/>
                </a:solidFill>
                <a:latin typeface="Garamond" panose="02020404030301010803" pitchFamily="18" charset="0"/>
              </a:rPr>
              <a:t>”</a:t>
            </a:r>
          </a:p>
          <a:p>
            <a:pPr marL="342900" indent="-342900">
              <a:buClr>
                <a:srgbClr val="0070C0"/>
              </a:buClr>
              <a:buFont typeface="Wingdings" panose="05000000000000000000" pitchFamily="2" charset="2"/>
              <a:buChar char="§"/>
            </a:pPr>
            <a:r>
              <a:rPr lang="en-US" sz="2200" dirty="0" smtClean="0">
                <a:solidFill>
                  <a:schemeClr val="tx1"/>
                </a:solidFill>
                <a:latin typeface="Garamond" panose="02020404030301010803" pitchFamily="18" charset="0"/>
              </a:rPr>
              <a:t>The </a:t>
            </a:r>
            <a:r>
              <a:rPr lang="en-US" sz="2200" dirty="0">
                <a:solidFill>
                  <a:schemeClr val="tx1"/>
                </a:solidFill>
                <a:latin typeface="Garamond" panose="02020404030301010803" pitchFamily="18" charset="0"/>
              </a:rPr>
              <a:t>container bridge (called cbr0 to differentiate it from docker0) is set up outside of Docker proper.</a:t>
            </a:r>
          </a:p>
          <a:p>
            <a:pPr marL="342900" indent="-342900">
              <a:buClr>
                <a:srgbClr val="0070C0"/>
              </a:buClr>
              <a:buFont typeface="Wingdings" panose="05000000000000000000" pitchFamily="2" charset="2"/>
              <a:buChar char="§"/>
            </a:pPr>
            <a:endParaRPr lang="en-US" sz="2200" dirty="0" smtClean="0">
              <a:solidFill>
                <a:schemeClr val="tx1"/>
              </a:solidFill>
              <a:latin typeface="Garamond" panose="02020404030301010803" pitchFamily="18" charset="0"/>
            </a:endParaRPr>
          </a:p>
          <a:p>
            <a:pPr algn="ctr"/>
            <a:r>
              <a:rPr lang="en-US" sz="2200" b="1" dirty="0" smtClean="0">
                <a:solidFill>
                  <a:srgbClr val="0070C0"/>
                </a:solidFill>
                <a:latin typeface="Garamond" panose="02020404030301010803" pitchFamily="18" charset="0"/>
              </a:rPr>
              <a:t>Plenty </a:t>
            </a:r>
            <a:r>
              <a:rPr lang="en-US" sz="2200" b="1" dirty="0">
                <a:solidFill>
                  <a:srgbClr val="0070C0"/>
                </a:solidFill>
                <a:latin typeface="Garamond" panose="02020404030301010803" pitchFamily="18" charset="0"/>
              </a:rPr>
              <a:t>of other ways</a:t>
            </a:r>
          </a:p>
          <a:p>
            <a:pPr marL="285750" indent="-285750">
              <a:buClr>
                <a:srgbClr val="0070C0"/>
              </a:buClr>
              <a:buFont typeface="Wingdings" panose="05000000000000000000" pitchFamily="2" charset="2"/>
              <a:buChar char="§"/>
            </a:pPr>
            <a:r>
              <a:rPr lang="en-US" sz="2200" dirty="0" smtClean="0">
                <a:solidFill>
                  <a:schemeClr val="tx1"/>
                </a:solidFill>
                <a:latin typeface="Garamond" panose="02020404030301010803" pitchFamily="18" charset="0"/>
              </a:rPr>
              <a:t>AWS</a:t>
            </a:r>
            <a:r>
              <a:rPr lang="en-US" sz="2200" dirty="0">
                <a:solidFill>
                  <a:schemeClr val="tx1"/>
                </a:solidFill>
                <a:latin typeface="Garamond" panose="02020404030301010803" pitchFamily="18" charset="0"/>
              </a:rPr>
              <a:t>: Route Tables</a:t>
            </a:r>
          </a:p>
          <a:p>
            <a:pPr marL="285750" indent="-285750">
              <a:buClr>
                <a:srgbClr val="0070C0"/>
              </a:buClr>
              <a:buFont typeface="Wingdings" panose="05000000000000000000" pitchFamily="2" charset="2"/>
              <a:buChar char="§"/>
            </a:pPr>
            <a:r>
              <a:rPr lang="en-US" sz="2200" dirty="0" smtClean="0">
                <a:solidFill>
                  <a:schemeClr val="tx1"/>
                </a:solidFill>
                <a:latin typeface="Garamond" panose="02020404030301010803" pitchFamily="18" charset="0"/>
              </a:rPr>
              <a:t>Weave</a:t>
            </a:r>
            <a:endParaRPr lang="en-US" sz="2200" dirty="0">
              <a:solidFill>
                <a:schemeClr val="tx1"/>
              </a:solidFill>
              <a:latin typeface="Garamond" panose="02020404030301010803" pitchFamily="18" charset="0"/>
            </a:endParaRPr>
          </a:p>
          <a:p>
            <a:pPr marL="285750" indent="-285750">
              <a:buClr>
                <a:srgbClr val="0070C0"/>
              </a:buClr>
              <a:buFont typeface="Wingdings" panose="05000000000000000000" pitchFamily="2" charset="2"/>
              <a:buChar char="§"/>
            </a:pPr>
            <a:r>
              <a:rPr lang="en-US" sz="2200" dirty="0" smtClean="0">
                <a:solidFill>
                  <a:schemeClr val="tx1"/>
                </a:solidFill>
                <a:latin typeface="Garamond" panose="02020404030301010803" pitchFamily="18" charset="0"/>
              </a:rPr>
              <a:t>Calico</a:t>
            </a:r>
            <a:endParaRPr lang="en-US" sz="2200" dirty="0">
              <a:solidFill>
                <a:schemeClr val="tx1"/>
              </a:solidFill>
              <a:latin typeface="Garamond" panose="02020404030301010803" pitchFamily="18" charset="0"/>
            </a:endParaRPr>
          </a:p>
          <a:p>
            <a:pPr marL="285750" indent="-285750">
              <a:buClr>
                <a:srgbClr val="0070C0"/>
              </a:buClr>
              <a:buFont typeface="Wingdings" panose="05000000000000000000" pitchFamily="2" charset="2"/>
              <a:buChar char="§"/>
            </a:pPr>
            <a:r>
              <a:rPr lang="en-US" sz="2200" dirty="0" smtClean="0">
                <a:solidFill>
                  <a:schemeClr val="tx1"/>
                </a:solidFill>
                <a:latin typeface="Garamond" panose="02020404030301010803" pitchFamily="18" charset="0"/>
              </a:rPr>
              <a:t>Flannel</a:t>
            </a:r>
            <a:endParaRPr lang="en-US" sz="2200" dirty="0">
              <a:solidFill>
                <a:schemeClr val="tx1"/>
              </a:solidFill>
              <a:latin typeface="Garamond" panose="02020404030301010803" pitchFamily="18" charset="0"/>
            </a:endParaRPr>
          </a:p>
          <a:p>
            <a:pPr marL="285750" indent="-285750">
              <a:buClr>
                <a:srgbClr val="0070C0"/>
              </a:buClr>
              <a:buFont typeface="Wingdings" panose="05000000000000000000" pitchFamily="2" charset="2"/>
              <a:buChar char="§"/>
            </a:pPr>
            <a:r>
              <a:rPr lang="en-US" sz="2200" dirty="0" smtClean="0">
                <a:solidFill>
                  <a:schemeClr val="tx1"/>
                </a:solidFill>
                <a:latin typeface="Garamond" panose="02020404030301010803" pitchFamily="18" charset="0"/>
              </a:rPr>
              <a:t>OVS</a:t>
            </a:r>
            <a:endParaRPr lang="en-US" sz="2200" dirty="0">
              <a:solidFill>
                <a:schemeClr val="tx1"/>
              </a:solidFill>
              <a:latin typeface="Garamond" panose="02020404030301010803" pitchFamily="18" charset="0"/>
            </a:endParaRPr>
          </a:p>
          <a:p>
            <a:pPr marL="285750" indent="-285750">
              <a:buClr>
                <a:srgbClr val="0070C0"/>
              </a:buClr>
              <a:buFont typeface="Wingdings" panose="05000000000000000000" pitchFamily="2" charset="2"/>
              <a:buChar char="§"/>
            </a:pPr>
            <a:r>
              <a:rPr lang="en-US" sz="2200" dirty="0" err="1" smtClean="0">
                <a:solidFill>
                  <a:schemeClr val="tx1"/>
                </a:solidFill>
                <a:latin typeface="Garamond" panose="02020404030301010803" pitchFamily="18" charset="0"/>
              </a:rPr>
              <a:t>OpenContrail</a:t>
            </a:r>
            <a:endParaRPr lang="en-US" sz="2200" dirty="0">
              <a:solidFill>
                <a:schemeClr val="tx1"/>
              </a:solidFill>
              <a:latin typeface="Garamond" panose="02020404030301010803" pitchFamily="18" charset="0"/>
            </a:endParaRPr>
          </a:p>
          <a:p>
            <a:pPr marL="285750" indent="-285750">
              <a:buClr>
                <a:srgbClr val="0070C0"/>
              </a:buClr>
              <a:buFont typeface="Wingdings" panose="05000000000000000000" pitchFamily="2" charset="2"/>
              <a:buChar char="§"/>
            </a:pPr>
            <a:r>
              <a:rPr lang="en-US" sz="2200" dirty="0" smtClean="0">
                <a:solidFill>
                  <a:schemeClr val="tx1"/>
                </a:solidFill>
                <a:latin typeface="Garamond" panose="02020404030301010803" pitchFamily="18" charset="0"/>
              </a:rPr>
              <a:t>Cisco </a:t>
            </a:r>
            <a:r>
              <a:rPr lang="en-US" sz="2200" dirty="0" err="1">
                <a:solidFill>
                  <a:schemeClr val="tx1"/>
                </a:solidFill>
                <a:latin typeface="Garamond" panose="02020404030301010803" pitchFamily="18" charset="0"/>
              </a:rPr>
              <a:t>Contiv</a:t>
            </a:r>
            <a:endParaRPr lang="en-US" sz="2200" dirty="0">
              <a:solidFill>
                <a:schemeClr val="tx1"/>
              </a:solidFill>
              <a:latin typeface="Garamond" panose="02020404030301010803" pitchFamily="18" charset="0"/>
            </a:endParaRPr>
          </a:p>
          <a:p>
            <a:pPr marL="285750" indent="-285750">
              <a:buClr>
                <a:srgbClr val="0070C0"/>
              </a:buClr>
              <a:buFont typeface="Wingdings" panose="05000000000000000000" pitchFamily="2" charset="2"/>
              <a:buChar char="§"/>
            </a:pPr>
            <a:r>
              <a:rPr lang="en-US" sz="2200" dirty="0" smtClean="0">
                <a:solidFill>
                  <a:schemeClr val="tx1"/>
                </a:solidFill>
                <a:latin typeface="Garamond" panose="02020404030301010803" pitchFamily="18" charset="0"/>
              </a:rPr>
              <a:t>Others</a:t>
            </a:r>
            <a:r>
              <a:rPr lang="en-US" sz="2200" dirty="0">
                <a:solidFill>
                  <a:schemeClr val="tx1"/>
                </a:solidFill>
                <a:latin typeface="Garamond" panose="02020404030301010803" pitchFamily="18" charset="0"/>
              </a:rPr>
              <a:t>...</a:t>
            </a:r>
          </a:p>
        </p:txBody>
      </p:sp>
      <p:sp>
        <p:nvSpPr>
          <p:cNvPr id="16" name="Rectángulo 6"/>
          <p:cNvSpPr/>
          <p:nvPr/>
        </p:nvSpPr>
        <p:spPr>
          <a:xfrm>
            <a:off x="8744988" y="6316707"/>
            <a:ext cx="3447011" cy="556954"/>
          </a:xfrm>
          <a:custGeom>
            <a:avLst/>
            <a:gdLst/>
            <a:ahLst/>
            <a:cxnLst>
              <a:cxn ang="0">
                <a:pos x="wd2" y="hd2"/>
              </a:cxn>
              <a:cxn ang="5400000">
                <a:pos x="wd2" y="hd2"/>
              </a:cxn>
              <a:cxn ang="10800000">
                <a:pos x="wd2" y="hd2"/>
              </a:cxn>
              <a:cxn ang="16200000">
                <a:pos x="wd2" y="hd2"/>
              </a:cxn>
            </a:cxnLst>
            <a:rect l="0" t="0" r="r" b="b"/>
            <a:pathLst>
              <a:path w="21600" h="21600" extrusionOk="0">
                <a:moveTo>
                  <a:pt x="13439" y="322"/>
                </a:moveTo>
                <a:lnTo>
                  <a:pt x="21600" y="0"/>
                </a:lnTo>
                <a:lnTo>
                  <a:pt x="21600" y="21600"/>
                </a:lnTo>
                <a:lnTo>
                  <a:pt x="0" y="21278"/>
                </a:lnTo>
                <a:lnTo>
                  <a:pt x="13439" y="322"/>
                </a:lnTo>
                <a:close/>
              </a:path>
            </a:pathLst>
          </a:custGeom>
          <a:solidFill>
            <a:srgbClr val="0070C0"/>
          </a:solidFill>
          <a:ln w="12700">
            <a:miter lim="400000"/>
          </a:ln>
        </p:spPr>
        <p:txBody>
          <a:bodyPr lIns="45719" rIns="45719" anchor="ctr"/>
          <a:lstStyle/>
          <a:p>
            <a:pPr algn="ctr">
              <a:defRPr>
                <a:solidFill>
                  <a:srgbClr val="FFFFFF"/>
                </a:solidFill>
              </a:defRPr>
            </a:pPr>
            <a:endParaRPr/>
          </a:p>
        </p:txBody>
      </p:sp>
      <p:grpSp>
        <p:nvGrpSpPr>
          <p:cNvPr id="17" name="Group 16"/>
          <p:cNvGrpSpPr/>
          <p:nvPr/>
        </p:nvGrpSpPr>
        <p:grpSpPr>
          <a:xfrm>
            <a:off x="10331355" y="6316707"/>
            <a:ext cx="1861153" cy="555251"/>
            <a:chOff x="9523412" y="6029866"/>
            <a:chExt cx="1871091" cy="525780"/>
          </a:xfrm>
        </p:grpSpPr>
        <p:sp>
          <p:nvSpPr>
            <p:cNvPr id="18" name="object 10"/>
            <p:cNvSpPr/>
            <p:nvPr/>
          </p:nvSpPr>
          <p:spPr>
            <a:xfrm>
              <a:off x="9523412" y="6138070"/>
              <a:ext cx="1763268" cy="417576"/>
            </a:xfrm>
            <a:prstGeom prst="rect">
              <a:avLst/>
            </a:prstGeom>
            <a:blipFill>
              <a:blip r:embed="rId3" cstate="print"/>
              <a:stretch>
                <a:fillRect/>
              </a:stretch>
            </a:blipFill>
          </p:spPr>
          <p:txBody>
            <a:bodyPr wrap="square" lIns="0" tIns="0" rIns="0" bIns="0" rtlCol="0"/>
            <a:lstStyle/>
            <a:p>
              <a:endParaRPr/>
            </a:p>
          </p:txBody>
        </p:sp>
        <p:sp>
          <p:nvSpPr>
            <p:cNvPr id="19" name="object 12"/>
            <p:cNvSpPr/>
            <p:nvPr/>
          </p:nvSpPr>
          <p:spPr>
            <a:xfrm>
              <a:off x="11178857" y="6029866"/>
              <a:ext cx="215646" cy="216408"/>
            </a:xfrm>
            <a:prstGeom prst="rect">
              <a:avLst/>
            </a:prstGeom>
            <a:blipFill>
              <a:blip r:embed="rId4" cstate="print"/>
              <a:stretch>
                <a:fillRect/>
              </a:stretch>
            </a:blipFill>
          </p:spPr>
          <p:txBody>
            <a:bodyPr wrap="square" lIns="0" tIns="0" rIns="0" bIns="0" rtlCol="0"/>
            <a:lstStyle/>
            <a:p>
              <a:endParaRPr/>
            </a:p>
          </p:txBody>
        </p:sp>
      </p:grpSp>
      <p:sp>
        <p:nvSpPr>
          <p:cNvPr id="20" name="Content Placeholder 1"/>
          <p:cNvSpPr txBox="1"/>
          <p:nvPr/>
        </p:nvSpPr>
        <p:spPr>
          <a:xfrm>
            <a:off x="-13648" y="0"/>
            <a:ext cx="5609775" cy="523216"/>
          </a:xfrm>
          <a:prstGeom prst="rect">
            <a:avLst/>
          </a:prstGeom>
          <a:solidFill>
            <a:srgbClr val="0070C0"/>
          </a:solidFill>
          <a:ln/>
          <a:extLst>
            <a:ext uri="{C572A759-6A51-4108-AA02-DFA0A04FC94B}">
              <ma14:wrappingTextBoxFlag xmlns:ma14="http://schemas.microsoft.com/office/mac/drawingml/2011/main" xmlns="" val="1"/>
            </a:ext>
          </a:extLst>
        </p:spPr>
        <p:style>
          <a:lnRef idx="1">
            <a:schemeClr val="accent1"/>
          </a:lnRef>
          <a:fillRef idx="2">
            <a:schemeClr val="accent1"/>
          </a:fillRef>
          <a:effectRef idx="1">
            <a:schemeClr val="accent1"/>
          </a:effectRef>
          <a:fontRef idx="minor">
            <a:schemeClr val="dk1"/>
          </a:fontRef>
        </p:style>
        <p:txBody>
          <a:bodyPr wrap="square" lIns="60958" tIns="60958" rIns="60958" bIns="60958">
            <a:spAutoFit/>
          </a:bodyPr>
          <a:lstStyle>
            <a:lvl1pPr indent="609584" defTabSz="914378">
              <a:spcBef>
                <a:spcPts val="800"/>
              </a:spcBef>
              <a:defRPr sz="2600" cap="small">
                <a:solidFill>
                  <a:srgbClr val="F2F2F2"/>
                </a:solidFill>
                <a:latin typeface="Trebuchet MS"/>
                <a:ea typeface="Trebuchet MS"/>
                <a:cs typeface="Trebuchet MS"/>
                <a:sym typeface="Trebuchet MS"/>
              </a:defRPr>
            </a:lvl1pPr>
          </a:lstStyle>
          <a:p>
            <a:r>
              <a:rPr lang="en-US" b="1" dirty="0">
                <a:latin typeface="Garamond" panose="02020404030301010803" pitchFamily="18" charset="0"/>
              </a:rPr>
              <a:t>Networking with </a:t>
            </a:r>
            <a:r>
              <a:rPr lang="en-US" b="1" dirty="0" err="1">
                <a:latin typeface="Garamond" panose="02020404030301010803" pitchFamily="18" charset="0"/>
              </a:rPr>
              <a:t>Kubernetes</a:t>
            </a:r>
            <a:endParaRPr lang="en-US" b="1" dirty="0">
              <a:latin typeface="Garamond" panose="02020404030301010803" pitchFamily="18" charset="0"/>
            </a:endParaRPr>
          </a:p>
        </p:txBody>
      </p:sp>
    </p:spTree>
    <p:extLst>
      <p:ext uri="{BB962C8B-B14F-4D97-AF65-F5344CB8AC3E}">
        <p14:creationId xmlns:p14="http://schemas.microsoft.com/office/powerpoint/2010/main" val="284797525"/>
      </p:ext>
    </p:extLst>
  </p:cSld>
  <p:clrMapOvr>
    <a:masterClrMapping/>
  </p:clrMapOvr>
  <mc:AlternateContent xmlns:mc="http://schemas.openxmlformats.org/markup-compatibility/2006" xmlns:p14="http://schemas.microsoft.com/office/powerpoint/2010/main">
    <mc:Choice Requires="p14">
      <p:transition spd="slow" p14:dur="1200">
        <p:push dir="u"/>
      </p:transition>
    </mc:Choice>
    <mc:Fallback xmlns="">
      <p:transition spd="slow">
        <p:push dir="u"/>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 name="Rectángulo 6"/>
          <p:cNvSpPr/>
          <p:nvPr/>
        </p:nvSpPr>
        <p:spPr>
          <a:xfrm>
            <a:off x="1592073" y="-3081"/>
            <a:ext cx="3906482" cy="151478"/>
          </a:xfrm>
          <a:custGeom>
            <a:avLst/>
            <a:gdLst/>
            <a:ahLst/>
            <a:cxnLst>
              <a:cxn ang="0">
                <a:pos x="wd2" y="hd2"/>
              </a:cxn>
              <a:cxn ang="5400000">
                <a:pos x="wd2" y="hd2"/>
              </a:cxn>
              <a:cxn ang="10800000">
                <a:pos x="wd2" y="hd2"/>
              </a:cxn>
              <a:cxn ang="16200000">
                <a:pos x="wd2" y="hd2"/>
              </a:cxn>
            </a:cxnLst>
            <a:rect l="0" t="0" r="r" b="b"/>
            <a:pathLst>
              <a:path w="21600" h="21600" extrusionOk="0">
                <a:moveTo>
                  <a:pt x="5083" y="1624"/>
                </a:moveTo>
                <a:lnTo>
                  <a:pt x="13357" y="0"/>
                </a:lnTo>
                <a:cubicBezTo>
                  <a:pt x="15919" y="7367"/>
                  <a:pt x="19480" y="18203"/>
                  <a:pt x="21600" y="21108"/>
                </a:cubicBezTo>
                <a:lnTo>
                  <a:pt x="0" y="21600"/>
                </a:lnTo>
                <a:lnTo>
                  <a:pt x="5083" y="1624"/>
                </a:lnTo>
                <a:close/>
              </a:path>
            </a:pathLst>
          </a:custGeom>
          <a:solidFill>
            <a:srgbClr val="29C2EC"/>
          </a:solidFill>
          <a:ln w="12700">
            <a:miter lim="400000"/>
          </a:ln>
        </p:spPr>
        <p:txBody>
          <a:bodyPr lIns="45719" rIns="45719" anchor="ctr"/>
          <a:lstStyle/>
          <a:p>
            <a:pPr algn="ctr">
              <a:defRPr>
                <a:solidFill>
                  <a:srgbClr val="FFFFFF"/>
                </a:solidFill>
              </a:defRPr>
            </a:pPr>
            <a:endParaRPr/>
          </a:p>
        </p:txBody>
      </p:sp>
      <p:grpSp>
        <p:nvGrpSpPr>
          <p:cNvPr id="12" name="Group 11"/>
          <p:cNvGrpSpPr/>
          <p:nvPr/>
        </p:nvGrpSpPr>
        <p:grpSpPr>
          <a:xfrm>
            <a:off x="10681666" y="6318409"/>
            <a:ext cx="1347065" cy="526253"/>
            <a:chOff x="9523412" y="6029866"/>
            <a:chExt cx="1871091" cy="525780"/>
          </a:xfrm>
        </p:grpSpPr>
        <p:sp>
          <p:nvSpPr>
            <p:cNvPr id="13" name="object 10"/>
            <p:cNvSpPr/>
            <p:nvPr/>
          </p:nvSpPr>
          <p:spPr>
            <a:xfrm>
              <a:off x="9523412" y="6138070"/>
              <a:ext cx="1763268" cy="417576"/>
            </a:xfrm>
            <a:prstGeom prst="rect">
              <a:avLst/>
            </a:prstGeom>
            <a:blipFill>
              <a:blip r:embed="rId3" cstate="print"/>
              <a:stretch>
                <a:fillRect/>
              </a:stretch>
            </a:blipFill>
          </p:spPr>
          <p:txBody>
            <a:bodyPr wrap="square" lIns="0" tIns="0" rIns="0" bIns="0" rtlCol="0"/>
            <a:lstStyle/>
            <a:p>
              <a:endParaRPr/>
            </a:p>
          </p:txBody>
        </p:sp>
        <p:sp>
          <p:nvSpPr>
            <p:cNvPr id="14" name="object 12"/>
            <p:cNvSpPr/>
            <p:nvPr/>
          </p:nvSpPr>
          <p:spPr>
            <a:xfrm>
              <a:off x="11178857" y="6029866"/>
              <a:ext cx="215646" cy="216408"/>
            </a:xfrm>
            <a:prstGeom prst="rect">
              <a:avLst/>
            </a:prstGeom>
            <a:blipFill>
              <a:blip r:embed="rId4" cstate="print"/>
              <a:stretch>
                <a:fillRect/>
              </a:stretch>
            </a:blipFill>
          </p:spPr>
          <p:txBody>
            <a:bodyPr wrap="square" lIns="0" tIns="0" rIns="0" bIns="0" rtlCol="0"/>
            <a:lstStyle/>
            <a:p>
              <a:endParaRPr/>
            </a:p>
          </p:txBody>
        </p:sp>
      </p:grpSp>
      <p:sp>
        <p:nvSpPr>
          <p:cNvPr id="3" name="Rectangle 1"/>
          <p:cNvSpPr>
            <a:spLocks noChangeArrowheads="1"/>
          </p:cNvSpPr>
          <p:nvPr/>
        </p:nvSpPr>
        <p:spPr bwMode="auto">
          <a:xfrm>
            <a:off x="160255" y="1733970"/>
            <a:ext cx="65" cy="246221"/>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a:spcBef>
                <a:spcPct val="0"/>
              </a:spcBef>
              <a:spcAft>
                <a:spcPct val="0"/>
              </a:spcAft>
              <a:defRPr>
                <a:solidFill>
                  <a:schemeClr val="tx1"/>
                </a:solidFill>
                <a:latin typeface="Arial" panose="020B0604020202020204" pitchFamily="34" charset="0"/>
              </a:defRPr>
            </a:lvl1pPr>
            <a:lvl2pPr marL="457200" eaLnBrk="0" fontAlgn="base">
              <a:spcBef>
                <a:spcPct val="0"/>
              </a:spcBef>
              <a:spcAft>
                <a:spcPct val="0"/>
              </a:spcAft>
              <a:defRPr>
                <a:solidFill>
                  <a:schemeClr val="tx1"/>
                </a:solidFill>
                <a:latin typeface="Arial" panose="020B0604020202020204" pitchFamily="34" charset="0"/>
              </a:defRPr>
            </a:lvl2pPr>
            <a:lvl3pPr marL="914400" eaLnBrk="0" fontAlgn="base">
              <a:spcBef>
                <a:spcPct val="0"/>
              </a:spcBef>
              <a:spcAft>
                <a:spcPct val="0"/>
              </a:spcAft>
              <a:defRPr>
                <a:solidFill>
                  <a:schemeClr val="tx1"/>
                </a:solidFill>
                <a:latin typeface="Arial" panose="020B0604020202020204" pitchFamily="34" charset="0"/>
              </a:defRPr>
            </a:lvl3pPr>
            <a:lvl4pPr marL="1371600" eaLnBrk="0" fontAlgn="base">
              <a:spcBef>
                <a:spcPct val="0"/>
              </a:spcBef>
              <a:spcAft>
                <a:spcPct val="0"/>
              </a:spcAft>
              <a:defRPr>
                <a:solidFill>
                  <a:schemeClr val="tx1"/>
                </a:solidFill>
                <a:latin typeface="Arial" panose="020B0604020202020204" pitchFamily="34" charset="0"/>
              </a:defRPr>
            </a:lvl4pPr>
            <a:lvl5pPr marL="1828800" eaLnBrk="0" fontAlgn="base">
              <a:spcBef>
                <a:spcPct val="0"/>
              </a:spcBef>
              <a:spcAft>
                <a:spcPct val="0"/>
              </a:spcAft>
              <a:defRPr>
                <a:solidFill>
                  <a:schemeClr val="tx1"/>
                </a:solidFill>
                <a:latin typeface="Arial" panose="020B0604020202020204" pitchFamily="34" charset="0"/>
              </a:defRPr>
            </a:lvl5pPr>
            <a:lvl6pPr marL="2286000" eaLnBrk="0" fontAlgn="base">
              <a:spcBef>
                <a:spcPct val="0"/>
              </a:spcBef>
              <a:spcAft>
                <a:spcPct val="0"/>
              </a:spcAft>
              <a:defRPr>
                <a:solidFill>
                  <a:schemeClr val="tx1"/>
                </a:solidFill>
                <a:latin typeface="Arial" panose="020B0604020202020204" pitchFamily="34" charset="0"/>
              </a:defRPr>
            </a:lvl6pPr>
            <a:lvl7pPr marL="2743200" eaLnBrk="0" fontAlgn="base">
              <a:spcBef>
                <a:spcPct val="0"/>
              </a:spcBef>
              <a:spcAft>
                <a:spcPct val="0"/>
              </a:spcAft>
              <a:defRPr>
                <a:solidFill>
                  <a:schemeClr val="tx1"/>
                </a:solidFill>
                <a:latin typeface="Arial" panose="020B0604020202020204" pitchFamily="34" charset="0"/>
              </a:defRPr>
            </a:lvl7pPr>
            <a:lvl8pPr marL="3200400" eaLnBrk="0" fontAlgn="base">
              <a:spcBef>
                <a:spcPct val="0"/>
              </a:spcBef>
              <a:spcAft>
                <a:spcPct val="0"/>
              </a:spcAft>
              <a:defRPr>
                <a:solidFill>
                  <a:schemeClr val="tx1"/>
                </a:solidFill>
                <a:latin typeface="Arial" panose="020B0604020202020204" pitchFamily="34" charset="0"/>
              </a:defRPr>
            </a:lvl8pPr>
            <a:lvl9pPr marL="3657600" eaLnBrk="0" fontAlgn="base">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dirty="0" smtClean="0">
              <a:ln>
                <a:noFill/>
              </a:ln>
              <a:effectLst/>
              <a:latin typeface="+mn-lt"/>
            </a:endParaRPr>
          </a:p>
        </p:txBody>
      </p:sp>
      <p:grpSp>
        <p:nvGrpSpPr>
          <p:cNvPr id="15" name="Group 14"/>
          <p:cNvGrpSpPr/>
          <p:nvPr/>
        </p:nvGrpSpPr>
        <p:grpSpPr>
          <a:xfrm>
            <a:off x="562985" y="773891"/>
            <a:ext cx="11565631" cy="4379392"/>
            <a:chOff x="640611" y="1115751"/>
            <a:chExt cx="11565631" cy="4379392"/>
          </a:xfrm>
        </p:grpSpPr>
        <p:pic>
          <p:nvPicPr>
            <p:cNvPr id="2" name="Picture 1"/>
            <p:cNvPicPr>
              <a:picLocks noChangeAspect="1"/>
            </p:cNvPicPr>
            <p:nvPr/>
          </p:nvPicPr>
          <p:blipFill>
            <a:blip r:embed="rId5"/>
            <a:stretch>
              <a:fillRect/>
            </a:stretch>
          </p:blipFill>
          <p:spPr>
            <a:xfrm>
              <a:off x="5438985" y="1115751"/>
              <a:ext cx="6767257" cy="3295250"/>
            </a:xfrm>
            <a:prstGeom prst="rect">
              <a:avLst/>
            </a:prstGeom>
          </p:spPr>
        </p:pic>
        <p:sp>
          <p:nvSpPr>
            <p:cNvPr id="6" name="Rectangle 5"/>
            <p:cNvSpPr/>
            <p:nvPr/>
          </p:nvSpPr>
          <p:spPr>
            <a:xfrm>
              <a:off x="640611" y="2017268"/>
              <a:ext cx="5033142" cy="3477875"/>
            </a:xfrm>
            <a:prstGeom prst="rect">
              <a:avLst/>
            </a:prstGeom>
          </p:spPr>
          <p:txBody>
            <a:bodyPr wrap="square">
              <a:spAutoFit/>
            </a:bodyPr>
            <a:lstStyle/>
            <a:p>
              <a:pPr marL="285750" lvl="0" indent="-285750" eaLnBrk="0" fontAlgn="base">
                <a:spcBef>
                  <a:spcPct val="0"/>
                </a:spcBef>
                <a:spcAft>
                  <a:spcPct val="0"/>
                </a:spcAft>
                <a:buClr>
                  <a:srgbClr val="0070C0"/>
                </a:buClr>
                <a:buFont typeface="Wingdings" panose="05000000000000000000" pitchFamily="2" charset="2"/>
                <a:buChar char="ü"/>
              </a:pPr>
              <a:r>
                <a:rPr lang="en-US" altLang="en-US" sz="2000" b="1" dirty="0">
                  <a:solidFill>
                    <a:schemeClr val="tx1"/>
                  </a:solidFill>
                  <a:latin typeface="Garamond" panose="02020404030301010803" pitchFamily="18" charset="0"/>
                </a:rPr>
                <a:t>Kubernetes</a:t>
              </a:r>
              <a:r>
                <a:rPr lang="en-US" altLang="en-US" sz="2000" dirty="0">
                  <a:solidFill>
                    <a:schemeClr val="tx1"/>
                  </a:solidFill>
                  <a:latin typeface="Garamond" panose="02020404030301010803" pitchFamily="18" charset="0"/>
                </a:rPr>
                <a:t> </a:t>
              </a:r>
              <a:r>
                <a:rPr lang="en-US" altLang="en-US" sz="2000" dirty="0" smtClean="0">
                  <a:solidFill>
                    <a:schemeClr val="tx1"/>
                  </a:solidFill>
                  <a:latin typeface="Garamond" panose="02020404030301010803" pitchFamily="18" charset="0"/>
                </a:rPr>
                <a:t>applies IP </a:t>
              </a:r>
              <a:r>
                <a:rPr lang="en-US" altLang="en-US" sz="2000" dirty="0">
                  <a:solidFill>
                    <a:schemeClr val="tx1"/>
                  </a:solidFill>
                  <a:latin typeface="Garamond" panose="02020404030301010803" pitchFamily="18" charset="0"/>
                </a:rPr>
                <a:t>addresses at the </a:t>
              </a:r>
              <a:r>
                <a:rPr lang="en-US" altLang="en-US" sz="2000" b="1" dirty="0">
                  <a:solidFill>
                    <a:schemeClr val="tx1"/>
                  </a:solidFill>
                  <a:latin typeface="Garamond" panose="02020404030301010803" pitchFamily="18" charset="0"/>
                </a:rPr>
                <a:t>Pod</a:t>
              </a:r>
              <a:r>
                <a:rPr lang="en-US" altLang="en-US" sz="2000" dirty="0">
                  <a:solidFill>
                    <a:schemeClr val="tx1"/>
                  </a:solidFill>
                  <a:latin typeface="Garamond" panose="02020404030301010803" pitchFamily="18" charset="0"/>
                </a:rPr>
                <a:t> </a:t>
              </a:r>
              <a:r>
                <a:rPr lang="en-US" altLang="en-US" sz="2000" dirty="0" smtClean="0">
                  <a:solidFill>
                    <a:schemeClr val="tx1"/>
                  </a:solidFill>
                  <a:latin typeface="Garamond" panose="02020404030301010803" pitchFamily="18" charset="0"/>
                </a:rPr>
                <a:t>scope</a:t>
              </a:r>
            </a:p>
            <a:p>
              <a:pPr marL="285750" lvl="0" indent="-285750" eaLnBrk="0" fontAlgn="base">
                <a:spcBef>
                  <a:spcPct val="0"/>
                </a:spcBef>
                <a:spcAft>
                  <a:spcPct val="0"/>
                </a:spcAft>
                <a:buClr>
                  <a:srgbClr val="0070C0"/>
                </a:buClr>
                <a:buFont typeface="Wingdings" panose="05000000000000000000" pitchFamily="2" charset="2"/>
                <a:buChar char="ü"/>
              </a:pPr>
              <a:endParaRPr lang="en-US" altLang="en-US" sz="2000" dirty="0" smtClean="0">
                <a:solidFill>
                  <a:schemeClr val="tx1"/>
                </a:solidFill>
                <a:latin typeface="Garamond" panose="02020404030301010803" pitchFamily="18" charset="0"/>
              </a:endParaRPr>
            </a:p>
            <a:p>
              <a:pPr marL="285750" indent="-285750" eaLnBrk="0" fontAlgn="base">
                <a:spcBef>
                  <a:spcPct val="0"/>
                </a:spcBef>
                <a:spcAft>
                  <a:spcPct val="0"/>
                </a:spcAft>
                <a:buClr>
                  <a:srgbClr val="0070C0"/>
                </a:buClr>
                <a:buFont typeface="Wingdings" panose="05000000000000000000" pitchFamily="2" charset="2"/>
                <a:buChar char="ü"/>
              </a:pPr>
              <a:r>
                <a:rPr lang="en-US" sz="2000" b="1" dirty="0">
                  <a:solidFill>
                    <a:schemeClr val="tx1"/>
                  </a:solidFill>
                  <a:latin typeface="Garamond" panose="02020404030301010803" pitchFamily="18" charset="0"/>
                </a:rPr>
                <a:t>C</a:t>
              </a:r>
              <a:r>
                <a:rPr lang="en-US" sz="2000" b="1" dirty="0" smtClean="0">
                  <a:solidFill>
                    <a:schemeClr val="tx1"/>
                  </a:solidFill>
                  <a:latin typeface="Garamond" panose="02020404030301010803" pitchFamily="18" charset="0"/>
                </a:rPr>
                <a:t>ontainers</a:t>
              </a:r>
              <a:r>
                <a:rPr lang="en-US" sz="2000" dirty="0" smtClean="0">
                  <a:solidFill>
                    <a:schemeClr val="tx1"/>
                  </a:solidFill>
                  <a:latin typeface="Garamond" panose="02020404030301010803" pitchFamily="18" charset="0"/>
                </a:rPr>
                <a:t> </a:t>
              </a:r>
              <a:r>
                <a:rPr lang="en-US" sz="2000" dirty="0">
                  <a:solidFill>
                    <a:schemeClr val="tx1"/>
                  </a:solidFill>
                  <a:latin typeface="Garamond" panose="02020404030301010803" pitchFamily="18" charset="0"/>
                </a:rPr>
                <a:t>within a </a:t>
              </a:r>
              <a:r>
                <a:rPr lang="en-US" sz="2000" b="1" dirty="0">
                  <a:solidFill>
                    <a:schemeClr val="tx1"/>
                  </a:solidFill>
                  <a:latin typeface="Garamond" panose="02020404030301010803" pitchFamily="18" charset="0"/>
                </a:rPr>
                <a:t>Pod</a:t>
              </a:r>
              <a:r>
                <a:rPr lang="en-US" sz="2000" dirty="0">
                  <a:solidFill>
                    <a:schemeClr val="tx1"/>
                  </a:solidFill>
                  <a:latin typeface="Garamond" panose="02020404030301010803" pitchFamily="18" charset="0"/>
                </a:rPr>
                <a:t> share their network namespaces - including their IP </a:t>
              </a:r>
              <a:r>
                <a:rPr lang="en-US" sz="2000" dirty="0" smtClean="0">
                  <a:solidFill>
                    <a:schemeClr val="tx1"/>
                  </a:solidFill>
                  <a:latin typeface="Garamond" panose="02020404030301010803" pitchFamily="18" charset="0"/>
                </a:rPr>
                <a:t>address</a:t>
              </a:r>
            </a:p>
            <a:p>
              <a:pPr marL="285750" indent="-285750" eaLnBrk="0" fontAlgn="base">
                <a:spcBef>
                  <a:spcPct val="0"/>
                </a:spcBef>
                <a:spcAft>
                  <a:spcPct val="0"/>
                </a:spcAft>
                <a:buClr>
                  <a:srgbClr val="0070C0"/>
                </a:buClr>
                <a:buFont typeface="Wingdings" panose="05000000000000000000" pitchFamily="2" charset="2"/>
                <a:buChar char="ü"/>
              </a:pPr>
              <a:endParaRPr lang="en-US" sz="2000" b="1" dirty="0" smtClean="0">
                <a:solidFill>
                  <a:schemeClr val="tx1"/>
                </a:solidFill>
                <a:latin typeface="Garamond" panose="02020404030301010803" pitchFamily="18" charset="0"/>
              </a:endParaRPr>
            </a:p>
            <a:p>
              <a:pPr marL="285750" indent="-285750" eaLnBrk="0" fontAlgn="base">
                <a:spcBef>
                  <a:spcPct val="0"/>
                </a:spcBef>
                <a:spcAft>
                  <a:spcPct val="0"/>
                </a:spcAft>
                <a:buClr>
                  <a:srgbClr val="0070C0"/>
                </a:buClr>
                <a:buFont typeface="Wingdings" panose="05000000000000000000" pitchFamily="2" charset="2"/>
                <a:buChar char="ü"/>
              </a:pPr>
              <a:r>
                <a:rPr lang="en-US" sz="2000" b="1" dirty="0" smtClean="0">
                  <a:solidFill>
                    <a:schemeClr val="tx1"/>
                  </a:solidFill>
                  <a:latin typeface="Garamond" panose="02020404030301010803" pitchFamily="18" charset="0"/>
                </a:rPr>
                <a:t>Containers</a:t>
              </a:r>
              <a:r>
                <a:rPr lang="en-US" sz="2000" dirty="0" smtClean="0">
                  <a:solidFill>
                    <a:schemeClr val="tx1"/>
                  </a:solidFill>
                  <a:latin typeface="Garamond" panose="02020404030301010803" pitchFamily="18" charset="0"/>
                </a:rPr>
                <a:t> within </a:t>
              </a:r>
              <a:r>
                <a:rPr lang="en-US" sz="2000" dirty="0">
                  <a:solidFill>
                    <a:schemeClr val="tx1"/>
                  </a:solidFill>
                  <a:latin typeface="Garamond" panose="02020404030301010803" pitchFamily="18" charset="0"/>
                </a:rPr>
                <a:t>a </a:t>
              </a:r>
              <a:r>
                <a:rPr lang="en-US" sz="2000" b="1" dirty="0">
                  <a:solidFill>
                    <a:schemeClr val="tx1"/>
                  </a:solidFill>
                  <a:latin typeface="Garamond" panose="02020404030301010803" pitchFamily="18" charset="0"/>
                </a:rPr>
                <a:t>Pod</a:t>
              </a:r>
              <a:r>
                <a:rPr lang="en-US" sz="2000" dirty="0">
                  <a:solidFill>
                    <a:schemeClr val="tx1"/>
                  </a:solidFill>
                  <a:latin typeface="Garamond" panose="02020404030301010803" pitchFamily="18" charset="0"/>
                </a:rPr>
                <a:t> can all reach each other’s ports on </a:t>
              </a:r>
              <a:r>
                <a:rPr lang="en-US" sz="2000" b="1" dirty="0" smtClean="0">
                  <a:solidFill>
                    <a:schemeClr val="tx1"/>
                  </a:solidFill>
                  <a:latin typeface="Garamond" panose="02020404030301010803" pitchFamily="18" charset="0"/>
                </a:rPr>
                <a:t>localhost</a:t>
              </a:r>
            </a:p>
            <a:p>
              <a:pPr marL="285750" indent="-285750" eaLnBrk="0" fontAlgn="base">
                <a:spcBef>
                  <a:spcPct val="0"/>
                </a:spcBef>
                <a:spcAft>
                  <a:spcPct val="0"/>
                </a:spcAft>
                <a:buClr>
                  <a:srgbClr val="0070C0"/>
                </a:buClr>
                <a:buFont typeface="Wingdings" panose="05000000000000000000" pitchFamily="2" charset="2"/>
                <a:buChar char="ü"/>
              </a:pPr>
              <a:endParaRPr lang="en-US" sz="2000" b="1" dirty="0" smtClean="0">
                <a:solidFill>
                  <a:schemeClr val="tx1"/>
                </a:solidFill>
                <a:latin typeface="Garamond" panose="02020404030301010803" pitchFamily="18" charset="0"/>
              </a:endParaRPr>
            </a:p>
            <a:p>
              <a:pPr marL="285750" indent="-285750" eaLnBrk="0" fontAlgn="base">
                <a:spcBef>
                  <a:spcPct val="0"/>
                </a:spcBef>
                <a:spcAft>
                  <a:spcPct val="0"/>
                </a:spcAft>
                <a:buClr>
                  <a:srgbClr val="0070C0"/>
                </a:buClr>
                <a:buFont typeface="Wingdings" panose="05000000000000000000" pitchFamily="2" charset="2"/>
                <a:buChar char="ü"/>
              </a:pPr>
              <a:r>
                <a:rPr lang="en-US" sz="2000" b="1" dirty="0" smtClean="0">
                  <a:solidFill>
                    <a:schemeClr val="tx1"/>
                  </a:solidFill>
                  <a:latin typeface="Garamond" panose="02020404030301010803" pitchFamily="18" charset="0"/>
                </a:rPr>
                <a:t>containers </a:t>
              </a:r>
              <a:r>
                <a:rPr lang="en-US" sz="2000" b="1" dirty="0">
                  <a:solidFill>
                    <a:schemeClr val="tx1"/>
                  </a:solidFill>
                  <a:latin typeface="Garamond" panose="02020404030301010803" pitchFamily="18" charset="0"/>
                </a:rPr>
                <a:t>within a Pod must coordinate port </a:t>
              </a:r>
              <a:r>
                <a:rPr lang="en-US" sz="2000" b="1" dirty="0" smtClean="0">
                  <a:solidFill>
                    <a:schemeClr val="tx1"/>
                  </a:solidFill>
                  <a:latin typeface="Garamond" panose="02020404030301010803" pitchFamily="18" charset="0"/>
                </a:rPr>
                <a:t>usage</a:t>
              </a:r>
              <a:endParaRPr lang="en-US" sz="2000" b="1" dirty="0">
                <a:solidFill>
                  <a:schemeClr val="tx1"/>
                </a:solidFill>
                <a:latin typeface="Garamond" panose="02020404030301010803" pitchFamily="18" charset="0"/>
              </a:endParaRPr>
            </a:p>
          </p:txBody>
        </p:sp>
      </p:grpSp>
      <p:sp>
        <p:nvSpPr>
          <p:cNvPr id="11" name="Rectangle 10"/>
          <p:cNvSpPr/>
          <p:nvPr/>
        </p:nvSpPr>
        <p:spPr>
          <a:xfrm>
            <a:off x="667916" y="5437412"/>
            <a:ext cx="10827354" cy="584775"/>
          </a:xfrm>
          <a:prstGeom prst="rect">
            <a:avLst/>
          </a:prstGeom>
        </p:spPr>
        <p:txBody>
          <a:bodyPr wrap="square">
            <a:spAutoFit/>
          </a:bodyPr>
          <a:lstStyle/>
          <a:p>
            <a:r>
              <a:rPr lang="en-US" sz="1600" b="1" dirty="0">
                <a:solidFill>
                  <a:srgbClr val="0070C0"/>
                </a:solidFill>
                <a:latin typeface="Garamond" panose="02020404030301010803" pitchFamily="18" charset="0"/>
              </a:rPr>
              <a:t>If your job previously ran in a VM, your VM had an IP and could talk to other VMs in your project. This is the same basic model.</a:t>
            </a:r>
          </a:p>
        </p:txBody>
      </p:sp>
      <p:sp>
        <p:nvSpPr>
          <p:cNvPr id="16" name="Rectangle 15"/>
          <p:cNvSpPr/>
          <p:nvPr/>
        </p:nvSpPr>
        <p:spPr>
          <a:xfrm>
            <a:off x="882858" y="1062866"/>
            <a:ext cx="615874" cy="400110"/>
          </a:xfrm>
          <a:prstGeom prst="rect">
            <a:avLst/>
          </a:prstGeom>
        </p:spPr>
        <p:txBody>
          <a:bodyPr wrap="none">
            <a:spAutoFit/>
          </a:bodyPr>
          <a:lstStyle/>
          <a:p>
            <a:r>
              <a:rPr lang="en-US" sz="2000" b="1" dirty="0" smtClean="0">
                <a:solidFill>
                  <a:srgbClr val="0070C0"/>
                </a:solidFill>
                <a:latin typeface="Garamond" panose="02020404030301010803" pitchFamily="18" charset="0"/>
              </a:rPr>
              <a:t>Pod</a:t>
            </a:r>
            <a:endParaRPr lang="en-US" sz="2000" b="1" dirty="0">
              <a:solidFill>
                <a:srgbClr val="0070C0"/>
              </a:solidFill>
              <a:latin typeface="Garamond" panose="02020404030301010803" pitchFamily="18" charset="0"/>
            </a:endParaRPr>
          </a:p>
        </p:txBody>
      </p:sp>
      <p:sp>
        <p:nvSpPr>
          <p:cNvPr id="19" name="Rectángulo 6"/>
          <p:cNvSpPr/>
          <p:nvPr/>
        </p:nvSpPr>
        <p:spPr>
          <a:xfrm>
            <a:off x="8744988" y="6316707"/>
            <a:ext cx="3447011" cy="556954"/>
          </a:xfrm>
          <a:custGeom>
            <a:avLst/>
            <a:gdLst/>
            <a:ahLst/>
            <a:cxnLst>
              <a:cxn ang="0">
                <a:pos x="wd2" y="hd2"/>
              </a:cxn>
              <a:cxn ang="5400000">
                <a:pos x="wd2" y="hd2"/>
              </a:cxn>
              <a:cxn ang="10800000">
                <a:pos x="wd2" y="hd2"/>
              </a:cxn>
              <a:cxn ang="16200000">
                <a:pos x="wd2" y="hd2"/>
              </a:cxn>
            </a:cxnLst>
            <a:rect l="0" t="0" r="r" b="b"/>
            <a:pathLst>
              <a:path w="21600" h="21600" extrusionOk="0">
                <a:moveTo>
                  <a:pt x="13439" y="322"/>
                </a:moveTo>
                <a:lnTo>
                  <a:pt x="21600" y="0"/>
                </a:lnTo>
                <a:lnTo>
                  <a:pt x="21600" y="21600"/>
                </a:lnTo>
                <a:lnTo>
                  <a:pt x="0" y="21278"/>
                </a:lnTo>
                <a:lnTo>
                  <a:pt x="13439" y="322"/>
                </a:lnTo>
                <a:close/>
              </a:path>
            </a:pathLst>
          </a:custGeom>
          <a:solidFill>
            <a:srgbClr val="0070C0"/>
          </a:solidFill>
          <a:ln w="12700">
            <a:miter lim="400000"/>
          </a:ln>
        </p:spPr>
        <p:txBody>
          <a:bodyPr lIns="45719" rIns="45719" anchor="ctr"/>
          <a:lstStyle/>
          <a:p>
            <a:pPr algn="ctr">
              <a:defRPr>
                <a:solidFill>
                  <a:srgbClr val="FFFFFF"/>
                </a:solidFill>
              </a:defRPr>
            </a:pPr>
            <a:endParaRPr/>
          </a:p>
        </p:txBody>
      </p:sp>
      <p:grpSp>
        <p:nvGrpSpPr>
          <p:cNvPr id="20" name="Group 19"/>
          <p:cNvGrpSpPr/>
          <p:nvPr/>
        </p:nvGrpSpPr>
        <p:grpSpPr>
          <a:xfrm>
            <a:off x="10331355" y="6316707"/>
            <a:ext cx="1861153" cy="555251"/>
            <a:chOff x="9523412" y="6029866"/>
            <a:chExt cx="1871091" cy="525780"/>
          </a:xfrm>
        </p:grpSpPr>
        <p:sp>
          <p:nvSpPr>
            <p:cNvPr id="21" name="object 10"/>
            <p:cNvSpPr/>
            <p:nvPr/>
          </p:nvSpPr>
          <p:spPr>
            <a:xfrm>
              <a:off x="9523412" y="6138070"/>
              <a:ext cx="1763268" cy="417576"/>
            </a:xfrm>
            <a:prstGeom prst="rect">
              <a:avLst/>
            </a:prstGeom>
            <a:blipFill>
              <a:blip r:embed="rId3" cstate="print"/>
              <a:stretch>
                <a:fillRect/>
              </a:stretch>
            </a:blipFill>
          </p:spPr>
          <p:txBody>
            <a:bodyPr wrap="square" lIns="0" tIns="0" rIns="0" bIns="0" rtlCol="0"/>
            <a:lstStyle/>
            <a:p>
              <a:endParaRPr/>
            </a:p>
          </p:txBody>
        </p:sp>
        <p:sp>
          <p:nvSpPr>
            <p:cNvPr id="22" name="object 12"/>
            <p:cNvSpPr/>
            <p:nvPr/>
          </p:nvSpPr>
          <p:spPr>
            <a:xfrm>
              <a:off x="11178857" y="6029866"/>
              <a:ext cx="215646" cy="216408"/>
            </a:xfrm>
            <a:prstGeom prst="rect">
              <a:avLst/>
            </a:prstGeom>
            <a:blipFill>
              <a:blip r:embed="rId4" cstate="print"/>
              <a:stretch>
                <a:fillRect/>
              </a:stretch>
            </a:blipFill>
          </p:spPr>
          <p:txBody>
            <a:bodyPr wrap="square" lIns="0" tIns="0" rIns="0" bIns="0" rtlCol="0"/>
            <a:lstStyle/>
            <a:p>
              <a:endParaRPr/>
            </a:p>
          </p:txBody>
        </p:sp>
      </p:grpSp>
      <p:sp>
        <p:nvSpPr>
          <p:cNvPr id="23" name="Content Placeholder 1"/>
          <p:cNvSpPr txBox="1"/>
          <p:nvPr/>
        </p:nvSpPr>
        <p:spPr>
          <a:xfrm>
            <a:off x="-13648" y="0"/>
            <a:ext cx="5609775" cy="523216"/>
          </a:xfrm>
          <a:prstGeom prst="rect">
            <a:avLst/>
          </a:prstGeom>
          <a:solidFill>
            <a:srgbClr val="0070C0"/>
          </a:solidFill>
          <a:ln/>
          <a:extLst>
            <a:ext uri="{C572A759-6A51-4108-AA02-DFA0A04FC94B}">
              <ma14:wrappingTextBoxFlag xmlns:ma14="http://schemas.microsoft.com/office/mac/drawingml/2011/main" xmlns="" val="1"/>
            </a:ext>
          </a:extLst>
        </p:spPr>
        <p:style>
          <a:lnRef idx="1">
            <a:schemeClr val="accent1"/>
          </a:lnRef>
          <a:fillRef idx="2">
            <a:schemeClr val="accent1"/>
          </a:fillRef>
          <a:effectRef idx="1">
            <a:schemeClr val="accent1"/>
          </a:effectRef>
          <a:fontRef idx="minor">
            <a:schemeClr val="dk1"/>
          </a:fontRef>
        </p:style>
        <p:txBody>
          <a:bodyPr wrap="square" lIns="60958" tIns="60958" rIns="60958" bIns="60958">
            <a:spAutoFit/>
          </a:bodyPr>
          <a:lstStyle>
            <a:lvl1pPr indent="609584" defTabSz="914378">
              <a:spcBef>
                <a:spcPts val="800"/>
              </a:spcBef>
              <a:defRPr sz="2600" cap="small">
                <a:solidFill>
                  <a:srgbClr val="F2F2F2"/>
                </a:solidFill>
                <a:latin typeface="Trebuchet MS"/>
                <a:ea typeface="Trebuchet MS"/>
                <a:cs typeface="Trebuchet MS"/>
                <a:sym typeface="Trebuchet MS"/>
              </a:defRPr>
            </a:lvl1pPr>
          </a:lstStyle>
          <a:p>
            <a:r>
              <a:rPr lang="en-US" b="1" dirty="0">
                <a:latin typeface="Garamond" panose="02020404030301010803" pitchFamily="18" charset="0"/>
              </a:rPr>
              <a:t>Networking with </a:t>
            </a:r>
            <a:r>
              <a:rPr lang="en-US" b="1" dirty="0" err="1">
                <a:latin typeface="Garamond" panose="02020404030301010803" pitchFamily="18" charset="0"/>
              </a:rPr>
              <a:t>Kubernetes</a:t>
            </a:r>
            <a:endParaRPr lang="en-US" b="1" dirty="0">
              <a:latin typeface="Garamond" panose="02020404030301010803" pitchFamily="18" charset="0"/>
            </a:endParaRPr>
          </a:p>
        </p:txBody>
      </p:sp>
    </p:spTree>
    <p:extLst>
      <p:ext uri="{BB962C8B-B14F-4D97-AF65-F5344CB8AC3E}">
        <p14:creationId xmlns:p14="http://schemas.microsoft.com/office/powerpoint/2010/main" val="3356238994"/>
      </p:ext>
    </p:extLst>
  </p:cSld>
  <p:clrMapOvr>
    <a:masterClrMapping/>
  </p:clrMapOvr>
  <mc:AlternateContent xmlns:mc="http://schemas.openxmlformats.org/markup-compatibility/2006" xmlns:p14="http://schemas.microsoft.com/office/powerpoint/2010/main">
    <mc:Choice Requires="p14">
      <p:transition spd="slow" p14:dur="1200">
        <p:push dir="u"/>
      </p:transition>
    </mc:Choice>
    <mc:Fallback xmlns="">
      <p:transition spd="slow">
        <p:push dir="u"/>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 name="Rectángulo 6"/>
          <p:cNvSpPr/>
          <p:nvPr/>
        </p:nvSpPr>
        <p:spPr>
          <a:xfrm>
            <a:off x="1592073" y="-3081"/>
            <a:ext cx="3906482" cy="151478"/>
          </a:xfrm>
          <a:custGeom>
            <a:avLst/>
            <a:gdLst/>
            <a:ahLst/>
            <a:cxnLst>
              <a:cxn ang="0">
                <a:pos x="wd2" y="hd2"/>
              </a:cxn>
              <a:cxn ang="5400000">
                <a:pos x="wd2" y="hd2"/>
              </a:cxn>
              <a:cxn ang="10800000">
                <a:pos x="wd2" y="hd2"/>
              </a:cxn>
              <a:cxn ang="16200000">
                <a:pos x="wd2" y="hd2"/>
              </a:cxn>
            </a:cxnLst>
            <a:rect l="0" t="0" r="r" b="b"/>
            <a:pathLst>
              <a:path w="21600" h="21600" extrusionOk="0">
                <a:moveTo>
                  <a:pt x="5083" y="1624"/>
                </a:moveTo>
                <a:lnTo>
                  <a:pt x="13357" y="0"/>
                </a:lnTo>
                <a:cubicBezTo>
                  <a:pt x="15919" y="7367"/>
                  <a:pt x="19480" y="18203"/>
                  <a:pt x="21600" y="21108"/>
                </a:cubicBezTo>
                <a:lnTo>
                  <a:pt x="0" y="21600"/>
                </a:lnTo>
                <a:lnTo>
                  <a:pt x="5083" y="1624"/>
                </a:lnTo>
                <a:close/>
              </a:path>
            </a:pathLst>
          </a:custGeom>
          <a:solidFill>
            <a:srgbClr val="29C2EC"/>
          </a:solidFill>
          <a:ln w="12700">
            <a:miter lim="400000"/>
          </a:ln>
        </p:spPr>
        <p:txBody>
          <a:bodyPr lIns="45719" rIns="45719" anchor="ctr"/>
          <a:lstStyle/>
          <a:p>
            <a:pPr algn="ctr">
              <a:defRPr>
                <a:solidFill>
                  <a:srgbClr val="FFFFFF"/>
                </a:solidFill>
              </a:defRPr>
            </a:pPr>
            <a:endParaRPr/>
          </a:p>
        </p:txBody>
      </p:sp>
      <p:grpSp>
        <p:nvGrpSpPr>
          <p:cNvPr id="12" name="Group 11"/>
          <p:cNvGrpSpPr/>
          <p:nvPr/>
        </p:nvGrpSpPr>
        <p:grpSpPr>
          <a:xfrm>
            <a:off x="10681666" y="6318409"/>
            <a:ext cx="1347065" cy="526253"/>
            <a:chOff x="9523412" y="6029866"/>
            <a:chExt cx="1871091" cy="525780"/>
          </a:xfrm>
        </p:grpSpPr>
        <p:sp>
          <p:nvSpPr>
            <p:cNvPr id="13" name="object 10"/>
            <p:cNvSpPr/>
            <p:nvPr/>
          </p:nvSpPr>
          <p:spPr>
            <a:xfrm>
              <a:off x="9523412" y="6138070"/>
              <a:ext cx="1763268" cy="417576"/>
            </a:xfrm>
            <a:prstGeom prst="rect">
              <a:avLst/>
            </a:prstGeom>
            <a:blipFill>
              <a:blip r:embed="rId3" cstate="print"/>
              <a:stretch>
                <a:fillRect/>
              </a:stretch>
            </a:blipFill>
          </p:spPr>
          <p:txBody>
            <a:bodyPr wrap="square" lIns="0" tIns="0" rIns="0" bIns="0" rtlCol="0"/>
            <a:lstStyle/>
            <a:p>
              <a:endParaRPr/>
            </a:p>
          </p:txBody>
        </p:sp>
        <p:sp>
          <p:nvSpPr>
            <p:cNvPr id="14" name="object 12"/>
            <p:cNvSpPr/>
            <p:nvPr/>
          </p:nvSpPr>
          <p:spPr>
            <a:xfrm>
              <a:off x="11178857" y="6029866"/>
              <a:ext cx="215646" cy="216408"/>
            </a:xfrm>
            <a:prstGeom prst="rect">
              <a:avLst/>
            </a:prstGeom>
            <a:blipFill>
              <a:blip r:embed="rId4" cstate="print"/>
              <a:stretch>
                <a:fillRect/>
              </a:stretch>
            </a:blipFill>
          </p:spPr>
          <p:txBody>
            <a:bodyPr wrap="square" lIns="0" tIns="0" rIns="0" bIns="0" rtlCol="0"/>
            <a:lstStyle/>
            <a:p>
              <a:endParaRPr/>
            </a:p>
          </p:txBody>
        </p:sp>
      </p:grpSp>
      <p:sp>
        <p:nvSpPr>
          <p:cNvPr id="2" name="TextBox 1"/>
          <p:cNvSpPr txBox="1"/>
          <p:nvPr/>
        </p:nvSpPr>
        <p:spPr>
          <a:xfrm>
            <a:off x="854765" y="942109"/>
            <a:ext cx="10614992" cy="31393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2200" b="0" i="0" u="none" strike="noStrike" cap="none" spc="0" normalizeH="0" baseline="0" dirty="0" smtClean="0">
                <a:ln>
                  <a:noFill/>
                </a:ln>
                <a:solidFill>
                  <a:schemeClr val="tx1">
                    <a:lumMod val="65000"/>
                    <a:lumOff val="35000"/>
                  </a:schemeClr>
                </a:solidFill>
                <a:effectLst/>
                <a:uFillTx/>
                <a:latin typeface="Garamond" panose="02020404030301010803" pitchFamily="18" charset="0"/>
                <a:sym typeface="Calibri"/>
              </a:rPr>
              <a:t>Docker Containers are ephemeral</a:t>
            </a:r>
            <a:r>
              <a:rPr kumimoji="0" lang="en-US" sz="2200" b="0" i="0" u="none" strike="noStrike" cap="none" spc="0" normalizeH="0" dirty="0" smtClean="0">
                <a:ln>
                  <a:noFill/>
                </a:ln>
                <a:solidFill>
                  <a:schemeClr val="tx1">
                    <a:lumMod val="65000"/>
                    <a:lumOff val="35000"/>
                  </a:schemeClr>
                </a:solidFill>
                <a:effectLst/>
                <a:uFillTx/>
                <a:latin typeface="Garamond" panose="02020404030301010803" pitchFamily="18" charset="0"/>
                <a:sym typeface="Calibri"/>
              </a:rPr>
              <a:t> by design. They were designed for stateless applications, offers high availability</a:t>
            </a:r>
            <a:r>
              <a:rPr lang="en-US" sz="2200" dirty="0">
                <a:solidFill>
                  <a:schemeClr val="tx1">
                    <a:lumMod val="65000"/>
                    <a:lumOff val="35000"/>
                  </a:schemeClr>
                </a:solidFill>
                <a:latin typeface="Garamond" panose="02020404030301010803" pitchFamily="18" charset="0"/>
              </a:rPr>
              <a:t> </a:t>
            </a:r>
            <a:r>
              <a:rPr lang="en-US" sz="2200" dirty="0" smtClean="0">
                <a:solidFill>
                  <a:schemeClr val="tx1">
                    <a:lumMod val="65000"/>
                    <a:lumOff val="35000"/>
                  </a:schemeClr>
                </a:solidFill>
                <a:latin typeface="Garamond" panose="02020404030301010803" pitchFamily="18" charset="0"/>
              </a:rPr>
              <a:t>and</a:t>
            </a:r>
            <a:r>
              <a:rPr kumimoji="0" lang="en-US" sz="2200" b="0" i="0" u="none" strike="noStrike" cap="none" spc="0" normalizeH="0" dirty="0" smtClean="0">
                <a:ln>
                  <a:noFill/>
                </a:ln>
                <a:solidFill>
                  <a:schemeClr val="tx1">
                    <a:lumMod val="65000"/>
                    <a:lumOff val="35000"/>
                  </a:schemeClr>
                </a:solidFill>
                <a:effectLst/>
                <a:uFillTx/>
                <a:latin typeface="Garamond" panose="02020404030301010803" pitchFamily="18" charset="0"/>
                <a:sym typeface="Calibri"/>
              </a:rPr>
              <a:t> portability, but is not so great for preserving the data.</a:t>
            </a:r>
            <a:r>
              <a:rPr lang="en-US" sz="2200" dirty="0" smtClean="0">
                <a:solidFill>
                  <a:schemeClr val="tx1">
                    <a:lumMod val="65000"/>
                    <a:lumOff val="35000"/>
                  </a:schemeClr>
                </a:solidFill>
                <a:latin typeface="Garamond" panose="02020404030301010803" pitchFamily="18" charset="0"/>
              </a:rPr>
              <a:t> </a:t>
            </a:r>
            <a:r>
              <a:rPr kumimoji="0" lang="en-US" sz="2200" b="0" i="0" u="none" strike="noStrike" cap="none" spc="0" normalizeH="0" dirty="0" smtClean="0">
                <a:ln>
                  <a:noFill/>
                </a:ln>
                <a:solidFill>
                  <a:schemeClr val="tx1">
                    <a:lumMod val="65000"/>
                    <a:lumOff val="35000"/>
                  </a:schemeClr>
                </a:solidFill>
                <a:effectLst/>
                <a:uFillTx/>
                <a:latin typeface="Garamond" panose="02020404030301010803" pitchFamily="18" charset="0"/>
                <a:sym typeface="Calibri"/>
              </a:rPr>
              <a:t> </a:t>
            </a:r>
          </a:p>
          <a:p>
            <a:pPr marL="0" marR="0" indent="0" algn="l" defTabSz="914400" rtl="0" fontAlgn="auto" latinLnBrk="0" hangingPunct="0">
              <a:lnSpc>
                <a:spcPct val="100000"/>
              </a:lnSpc>
              <a:spcBef>
                <a:spcPts val="0"/>
              </a:spcBef>
              <a:spcAft>
                <a:spcPts val="0"/>
              </a:spcAft>
              <a:buClrTx/>
              <a:buSzTx/>
              <a:buFontTx/>
              <a:buNone/>
              <a:tabLst/>
            </a:pPr>
            <a:endParaRPr lang="en-US" sz="2200" baseline="0" dirty="0">
              <a:solidFill>
                <a:schemeClr val="tx1">
                  <a:lumMod val="65000"/>
                  <a:lumOff val="35000"/>
                </a:schemeClr>
              </a:solidFill>
              <a:latin typeface="Garamond" panose="02020404030301010803" pitchFamily="18" charset="0"/>
            </a:endParaRPr>
          </a:p>
          <a:p>
            <a:r>
              <a:rPr lang="en-US" sz="2200" dirty="0">
                <a:solidFill>
                  <a:schemeClr val="tx1">
                    <a:lumMod val="65000"/>
                    <a:lumOff val="35000"/>
                  </a:schemeClr>
                </a:solidFill>
                <a:latin typeface="Garamond" panose="02020404030301010803" pitchFamily="18" charset="0"/>
              </a:rPr>
              <a:t>It is possible to store data within the writable layer of a container, but there are some downsides</a:t>
            </a:r>
            <a:r>
              <a:rPr lang="en-US" sz="2200" dirty="0" smtClean="0">
                <a:solidFill>
                  <a:schemeClr val="tx1">
                    <a:lumMod val="65000"/>
                    <a:lumOff val="35000"/>
                  </a:schemeClr>
                </a:solidFill>
                <a:latin typeface="Garamond" panose="02020404030301010803" pitchFamily="18" charset="0"/>
              </a:rPr>
              <a:t>:</a:t>
            </a:r>
          </a:p>
          <a:p>
            <a:endParaRPr lang="en-US" sz="2200" dirty="0">
              <a:solidFill>
                <a:schemeClr val="tx1">
                  <a:lumMod val="65000"/>
                  <a:lumOff val="35000"/>
                </a:schemeClr>
              </a:solidFill>
              <a:latin typeface="Garamond" panose="02020404030301010803" pitchFamily="18" charset="0"/>
            </a:endParaRPr>
          </a:p>
          <a:p>
            <a:pPr marL="285750" indent="-285750">
              <a:buClr>
                <a:srgbClr val="0070C0"/>
              </a:buClr>
              <a:buFont typeface="Arial" charset="0"/>
              <a:buChar char="•"/>
            </a:pPr>
            <a:r>
              <a:rPr lang="en-US" sz="2200" dirty="0">
                <a:solidFill>
                  <a:schemeClr val="tx1">
                    <a:lumMod val="65000"/>
                    <a:lumOff val="35000"/>
                  </a:schemeClr>
                </a:solidFill>
                <a:latin typeface="Garamond" panose="02020404030301010803" pitchFamily="18" charset="0"/>
              </a:rPr>
              <a:t>The data won’t persist when that container is no longer running, and it can be difficult to get the data out of the container if another process needs it.</a:t>
            </a:r>
          </a:p>
          <a:p>
            <a:pPr marL="285750" indent="-285750">
              <a:buClr>
                <a:srgbClr val="0070C0"/>
              </a:buClr>
              <a:buFont typeface="Arial" charset="0"/>
              <a:buChar char="•"/>
            </a:pPr>
            <a:r>
              <a:rPr lang="en-US" sz="2200" dirty="0">
                <a:solidFill>
                  <a:schemeClr val="tx1">
                    <a:lumMod val="65000"/>
                    <a:lumOff val="35000"/>
                  </a:schemeClr>
                </a:solidFill>
                <a:latin typeface="Garamond" panose="02020404030301010803" pitchFamily="18" charset="0"/>
              </a:rPr>
              <a:t>A container’s writable layer is tightly coupled to the host machine where the container is running. You can’t easily move the data somewhere else</a:t>
            </a:r>
            <a:r>
              <a:rPr lang="en-US" sz="2200" dirty="0" smtClean="0">
                <a:solidFill>
                  <a:schemeClr val="tx1">
                    <a:lumMod val="65000"/>
                    <a:lumOff val="35000"/>
                  </a:schemeClr>
                </a:solidFill>
                <a:latin typeface="Garamond" panose="02020404030301010803" pitchFamily="18" charset="0"/>
              </a:rPr>
              <a:t>.</a:t>
            </a:r>
            <a:endParaRPr kumimoji="0" lang="en-US" sz="2200" b="0" i="0" u="none" strike="noStrike" cap="none" spc="0" normalizeH="0" baseline="0" dirty="0" smtClean="0">
              <a:ln>
                <a:noFill/>
              </a:ln>
              <a:solidFill>
                <a:schemeClr val="tx1">
                  <a:lumMod val="65000"/>
                  <a:lumOff val="35000"/>
                </a:schemeClr>
              </a:solidFill>
              <a:effectLst/>
              <a:uFillTx/>
              <a:latin typeface="Garamond" panose="02020404030301010803" pitchFamily="18" charset="0"/>
              <a:sym typeface="Calibri"/>
            </a:endParaRPr>
          </a:p>
        </p:txBody>
      </p:sp>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55121" y="4500321"/>
            <a:ext cx="7726036" cy="1958995"/>
          </a:xfrm>
          <a:prstGeom prst="rect">
            <a:avLst/>
          </a:prstGeom>
        </p:spPr>
      </p:pic>
      <p:sp>
        <p:nvSpPr>
          <p:cNvPr id="15" name="Content Placeholder 1"/>
          <p:cNvSpPr txBox="1"/>
          <p:nvPr/>
        </p:nvSpPr>
        <p:spPr>
          <a:xfrm>
            <a:off x="-13648" y="0"/>
            <a:ext cx="5609775" cy="523216"/>
          </a:xfrm>
          <a:prstGeom prst="rect">
            <a:avLst/>
          </a:prstGeom>
          <a:solidFill>
            <a:srgbClr val="0070C0"/>
          </a:solidFill>
          <a:ln/>
          <a:extLst>
            <a:ext uri="{C572A759-6A51-4108-AA02-DFA0A04FC94B}">
              <ma14:wrappingTextBoxFlag xmlns:ma14="http://schemas.microsoft.com/office/mac/drawingml/2011/main" xmlns="" val="1"/>
            </a:ext>
          </a:extLst>
        </p:spPr>
        <p:style>
          <a:lnRef idx="1">
            <a:schemeClr val="accent1"/>
          </a:lnRef>
          <a:fillRef idx="2">
            <a:schemeClr val="accent1"/>
          </a:fillRef>
          <a:effectRef idx="1">
            <a:schemeClr val="accent1"/>
          </a:effectRef>
          <a:fontRef idx="minor">
            <a:schemeClr val="dk1"/>
          </a:fontRef>
        </p:style>
        <p:txBody>
          <a:bodyPr wrap="square" lIns="60958" tIns="60958" rIns="60958" bIns="60958">
            <a:spAutoFit/>
          </a:bodyPr>
          <a:lstStyle>
            <a:lvl1pPr indent="609584" defTabSz="914378">
              <a:spcBef>
                <a:spcPts val="800"/>
              </a:spcBef>
              <a:defRPr sz="2600" cap="small">
                <a:solidFill>
                  <a:srgbClr val="F2F2F2"/>
                </a:solidFill>
                <a:latin typeface="Trebuchet MS"/>
                <a:ea typeface="Trebuchet MS"/>
                <a:cs typeface="Trebuchet MS"/>
                <a:sym typeface="Trebuchet MS"/>
              </a:defRPr>
            </a:lvl1pPr>
          </a:lstStyle>
          <a:p>
            <a:r>
              <a:rPr lang="en-US" b="1" dirty="0">
                <a:latin typeface="Garamond" panose="02020404030301010803" pitchFamily="18" charset="0"/>
              </a:rPr>
              <a:t>Storage with </a:t>
            </a:r>
            <a:r>
              <a:rPr lang="en-US" b="1" dirty="0" err="1">
                <a:latin typeface="Garamond" panose="02020404030301010803" pitchFamily="18" charset="0"/>
              </a:rPr>
              <a:t>Docker</a:t>
            </a:r>
            <a:endParaRPr lang="en-US" b="1" dirty="0">
              <a:latin typeface="Garamond" panose="02020404030301010803" pitchFamily="18" charset="0"/>
            </a:endParaRPr>
          </a:p>
        </p:txBody>
      </p:sp>
      <p:sp>
        <p:nvSpPr>
          <p:cNvPr id="16" name="Rectángulo 6"/>
          <p:cNvSpPr/>
          <p:nvPr/>
        </p:nvSpPr>
        <p:spPr>
          <a:xfrm>
            <a:off x="8744988" y="6316707"/>
            <a:ext cx="3447011" cy="556954"/>
          </a:xfrm>
          <a:custGeom>
            <a:avLst/>
            <a:gdLst/>
            <a:ahLst/>
            <a:cxnLst>
              <a:cxn ang="0">
                <a:pos x="wd2" y="hd2"/>
              </a:cxn>
              <a:cxn ang="5400000">
                <a:pos x="wd2" y="hd2"/>
              </a:cxn>
              <a:cxn ang="10800000">
                <a:pos x="wd2" y="hd2"/>
              </a:cxn>
              <a:cxn ang="16200000">
                <a:pos x="wd2" y="hd2"/>
              </a:cxn>
            </a:cxnLst>
            <a:rect l="0" t="0" r="r" b="b"/>
            <a:pathLst>
              <a:path w="21600" h="21600" extrusionOk="0">
                <a:moveTo>
                  <a:pt x="13439" y="322"/>
                </a:moveTo>
                <a:lnTo>
                  <a:pt x="21600" y="0"/>
                </a:lnTo>
                <a:lnTo>
                  <a:pt x="21600" y="21600"/>
                </a:lnTo>
                <a:lnTo>
                  <a:pt x="0" y="21278"/>
                </a:lnTo>
                <a:lnTo>
                  <a:pt x="13439" y="322"/>
                </a:lnTo>
                <a:close/>
              </a:path>
            </a:pathLst>
          </a:custGeom>
          <a:solidFill>
            <a:srgbClr val="0070C0"/>
          </a:solidFill>
          <a:ln w="12700">
            <a:miter lim="400000"/>
          </a:ln>
        </p:spPr>
        <p:txBody>
          <a:bodyPr lIns="45719" rIns="45719" anchor="ctr"/>
          <a:lstStyle/>
          <a:p>
            <a:pPr algn="ctr">
              <a:defRPr>
                <a:solidFill>
                  <a:srgbClr val="FFFFFF"/>
                </a:solidFill>
              </a:defRPr>
            </a:pPr>
            <a:endParaRPr/>
          </a:p>
        </p:txBody>
      </p:sp>
      <p:grpSp>
        <p:nvGrpSpPr>
          <p:cNvPr id="17" name="Group 16"/>
          <p:cNvGrpSpPr/>
          <p:nvPr/>
        </p:nvGrpSpPr>
        <p:grpSpPr>
          <a:xfrm>
            <a:off x="10331355" y="6316707"/>
            <a:ext cx="1861153" cy="555251"/>
            <a:chOff x="9523412" y="6029866"/>
            <a:chExt cx="1871091" cy="525780"/>
          </a:xfrm>
        </p:grpSpPr>
        <p:sp>
          <p:nvSpPr>
            <p:cNvPr id="18" name="object 10"/>
            <p:cNvSpPr/>
            <p:nvPr/>
          </p:nvSpPr>
          <p:spPr>
            <a:xfrm>
              <a:off x="9523412" y="6138070"/>
              <a:ext cx="1763268" cy="417576"/>
            </a:xfrm>
            <a:prstGeom prst="rect">
              <a:avLst/>
            </a:prstGeom>
            <a:blipFill>
              <a:blip r:embed="rId3" cstate="print"/>
              <a:stretch>
                <a:fillRect/>
              </a:stretch>
            </a:blipFill>
          </p:spPr>
          <p:txBody>
            <a:bodyPr wrap="square" lIns="0" tIns="0" rIns="0" bIns="0" rtlCol="0"/>
            <a:lstStyle/>
            <a:p>
              <a:endParaRPr/>
            </a:p>
          </p:txBody>
        </p:sp>
        <p:sp>
          <p:nvSpPr>
            <p:cNvPr id="19" name="object 12"/>
            <p:cNvSpPr/>
            <p:nvPr/>
          </p:nvSpPr>
          <p:spPr>
            <a:xfrm>
              <a:off x="11178857" y="6029866"/>
              <a:ext cx="215646" cy="216408"/>
            </a:xfrm>
            <a:prstGeom prst="rect">
              <a:avLst/>
            </a:prstGeom>
            <a:blipFill>
              <a:blip r:embed="rId4" cstate="print"/>
              <a:stretch>
                <a:fillRect/>
              </a:stretch>
            </a:blipFill>
          </p:spPr>
          <p:txBody>
            <a:bodyPr wrap="square" lIns="0" tIns="0" rIns="0" bIns="0" rtlCol="0"/>
            <a:lstStyle/>
            <a:p>
              <a:endParaRPr/>
            </a:p>
          </p:txBody>
        </p:sp>
      </p:grpSp>
    </p:spTree>
    <p:extLst>
      <p:ext uri="{BB962C8B-B14F-4D97-AF65-F5344CB8AC3E}">
        <p14:creationId xmlns:p14="http://schemas.microsoft.com/office/powerpoint/2010/main" val="978775235"/>
      </p:ext>
    </p:extLst>
  </p:cSld>
  <p:clrMapOvr>
    <a:masterClrMapping/>
  </p:clrMapOvr>
  <mc:AlternateContent xmlns:mc="http://schemas.openxmlformats.org/markup-compatibility/2006" xmlns:p14="http://schemas.microsoft.com/office/powerpoint/2010/main">
    <mc:Choice Requires="p14">
      <p:transition spd="slow" p14:dur="1200">
        <p:push dir="u"/>
      </p:transition>
    </mc:Choice>
    <mc:Fallback xmlns="">
      <p:transition spd="slow">
        <p:push dir="u"/>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 name="Rectángulo 5"/>
          <p:cNvSpPr/>
          <p:nvPr/>
        </p:nvSpPr>
        <p:spPr>
          <a:xfrm>
            <a:off x="0" y="0"/>
            <a:ext cx="12192000" cy="149629"/>
          </a:xfrm>
          <a:prstGeom prst="rect">
            <a:avLst/>
          </a:prstGeom>
          <a:solidFill>
            <a:srgbClr val="1AB4E8"/>
          </a:solidFill>
          <a:ln w="12700">
            <a:miter lim="400000"/>
          </a:ln>
        </p:spPr>
        <p:txBody>
          <a:bodyPr lIns="45719" rIns="45719" anchor="ctr"/>
          <a:lstStyle/>
          <a:p>
            <a:pPr algn="ctr">
              <a:defRPr>
                <a:solidFill>
                  <a:srgbClr val="FFFFFF"/>
                </a:solidFill>
              </a:defRPr>
            </a:pPr>
            <a:endParaRPr/>
          </a:p>
        </p:txBody>
      </p:sp>
      <p:sp>
        <p:nvSpPr>
          <p:cNvPr id="233" name="Rectángulo 6"/>
          <p:cNvSpPr/>
          <p:nvPr/>
        </p:nvSpPr>
        <p:spPr>
          <a:xfrm>
            <a:off x="9770840" y="-3080"/>
            <a:ext cx="2418408" cy="154980"/>
          </a:xfrm>
          <a:custGeom>
            <a:avLst/>
            <a:gdLst/>
            <a:ahLst/>
            <a:cxnLst>
              <a:cxn ang="0">
                <a:pos x="wd2" y="hd2"/>
              </a:cxn>
              <a:cxn ang="5400000">
                <a:pos x="wd2" y="hd2"/>
              </a:cxn>
              <a:cxn ang="10800000">
                <a:pos x="wd2" y="hd2"/>
              </a:cxn>
              <a:cxn ang="16200000">
                <a:pos x="wd2" y="hd2"/>
              </a:cxn>
            </a:cxnLst>
            <a:rect l="0" t="0" r="r" b="b"/>
            <a:pathLst>
              <a:path w="21600" h="21600" extrusionOk="0">
                <a:moveTo>
                  <a:pt x="8211" y="1588"/>
                </a:moveTo>
                <a:lnTo>
                  <a:pt x="21575" y="0"/>
                </a:lnTo>
                <a:cubicBezTo>
                  <a:pt x="21583" y="7200"/>
                  <a:pt x="21592" y="14400"/>
                  <a:pt x="21600" y="21600"/>
                </a:cubicBezTo>
                <a:lnTo>
                  <a:pt x="0" y="21112"/>
                </a:lnTo>
                <a:lnTo>
                  <a:pt x="8211" y="1588"/>
                </a:lnTo>
                <a:close/>
              </a:path>
            </a:pathLst>
          </a:custGeom>
          <a:solidFill>
            <a:srgbClr val="29C2EC"/>
          </a:solidFill>
          <a:ln w="12700">
            <a:miter lim="400000"/>
          </a:ln>
        </p:spPr>
        <p:txBody>
          <a:bodyPr lIns="45719" rIns="45719" anchor="ctr"/>
          <a:lstStyle/>
          <a:p>
            <a:pPr algn="ctr">
              <a:defRPr>
                <a:solidFill>
                  <a:srgbClr val="FFFFFF"/>
                </a:solidFill>
              </a:defRPr>
            </a:pPr>
            <a:endParaRPr/>
          </a:p>
        </p:txBody>
      </p:sp>
      <p:sp>
        <p:nvSpPr>
          <p:cNvPr id="234" name="Rectángulo 6"/>
          <p:cNvSpPr/>
          <p:nvPr/>
        </p:nvSpPr>
        <p:spPr>
          <a:xfrm>
            <a:off x="5868799" y="-3081"/>
            <a:ext cx="3906481" cy="151478"/>
          </a:xfrm>
          <a:custGeom>
            <a:avLst/>
            <a:gdLst/>
            <a:ahLst/>
            <a:cxnLst>
              <a:cxn ang="0">
                <a:pos x="wd2" y="hd2"/>
              </a:cxn>
              <a:cxn ang="5400000">
                <a:pos x="wd2" y="hd2"/>
              </a:cxn>
              <a:cxn ang="10800000">
                <a:pos x="wd2" y="hd2"/>
              </a:cxn>
              <a:cxn ang="16200000">
                <a:pos x="wd2" y="hd2"/>
              </a:cxn>
            </a:cxnLst>
            <a:rect l="0" t="0" r="r" b="b"/>
            <a:pathLst>
              <a:path w="21600" h="21600" extrusionOk="0">
                <a:moveTo>
                  <a:pt x="5083" y="1624"/>
                </a:moveTo>
                <a:lnTo>
                  <a:pt x="13357" y="0"/>
                </a:lnTo>
                <a:cubicBezTo>
                  <a:pt x="15919" y="7367"/>
                  <a:pt x="19480" y="18203"/>
                  <a:pt x="21600" y="21108"/>
                </a:cubicBezTo>
                <a:lnTo>
                  <a:pt x="0" y="21600"/>
                </a:lnTo>
                <a:lnTo>
                  <a:pt x="5083" y="1624"/>
                </a:lnTo>
                <a:close/>
              </a:path>
            </a:pathLst>
          </a:custGeom>
          <a:solidFill>
            <a:srgbClr val="29C2EC"/>
          </a:solidFill>
          <a:ln w="12700">
            <a:miter lim="400000"/>
          </a:ln>
        </p:spPr>
        <p:txBody>
          <a:bodyPr lIns="45719" rIns="45719" anchor="ctr"/>
          <a:lstStyle/>
          <a:p>
            <a:pPr algn="ctr">
              <a:defRPr>
                <a:solidFill>
                  <a:srgbClr val="FFFFFF"/>
                </a:solidFill>
              </a:defRPr>
            </a:pPr>
            <a:endParaRPr/>
          </a:p>
        </p:txBody>
      </p:sp>
      <p:sp>
        <p:nvSpPr>
          <p:cNvPr id="235" name="Rectángulo 6"/>
          <p:cNvSpPr/>
          <p:nvPr/>
        </p:nvSpPr>
        <p:spPr>
          <a:xfrm>
            <a:off x="1592073" y="-3081"/>
            <a:ext cx="3906482" cy="151478"/>
          </a:xfrm>
          <a:custGeom>
            <a:avLst/>
            <a:gdLst/>
            <a:ahLst/>
            <a:cxnLst>
              <a:cxn ang="0">
                <a:pos x="wd2" y="hd2"/>
              </a:cxn>
              <a:cxn ang="5400000">
                <a:pos x="wd2" y="hd2"/>
              </a:cxn>
              <a:cxn ang="10800000">
                <a:pos x="wd2" y="hd2"/>
              </a:cxn>
              <a:cxn ang="16200000">
                <a:pos x="wd2" y="hd2"/>
              </a:cxn>
            </a:cxnLst>
            <a:rect l="0" t="0" r="r" b="b"/>
            <a:pathLst>
              <a:path w="21600" h="21600" extrusionOk="0">
                <a:moveTo>
                  <a:pt x="5083" y="1624"/>
                </a:moveTo>
                <a:lnTo>
                  <a:pt x="13357" y="0"/>
                </a:lnTo>
                <a:cubicBezTo>
                  <a:pt x="15919" y="7367"/>
                  <a:pt x="19480" y="18203"/>
                  <a:pt x="21600" y="21108"/>
                </a:cubicBezTo>
                <a:lnTo>
                  <a:pt x="0" y="21600"/>
                </a:lnTo>
                <a:lnTo>
                  <a:pt x="5083" y="1624"/>
                </a:lnTo>
                <a:close/>
              </a:path>
            </a:pathLst>
          </a:custGeom>
          <a:solidFill>
            <a:srgbClr val="29C2EC"/>
          </a:solidFill>
          <a:ln w="12700">
            <a:miter lim="400000"/>
          </a:ln>
        </p:spPr>
        <p:txBody>
          <a:bodyPr lIns="45719" rIns="45719" anchor="ctr"/>
          <a:lstStyle/>
          <a:p>
            <a:pPr algn="ctr">
              <a:defRPr>
                <a:solidFill>
                  <a:srgbClr val="FFFFFF"/>
                </a:solidFill>
              </a:defRPr>
            </a:pPr>
            <a:endParaRPr/>
          </a:p>
        </p:txBody>
      </p:sp>
      <p:sp>
        <p:nvSpPr>
          <p:cNvPr id="236" name="Conector recto 16"/>
          <p:cNvSpPr/>
          <p:nvPr/>
        </p:nvSpPr>
        <p:spPr>
          <a:xfrm flipH="1" flipV="1">
            <a:off x="0" y="215468"/>
            <a:ext cx="12189249" cy="3504"/>
          </a:xfrm>
          <a:prstGeom prst="line">
            <a:avLst/>
          </a:prstGeom>
          <a:ln w="19050">
            <a:solidFill>
              <a:srgbClr val="29C2EC"/>
            </a:solidFill>
            <a:miter/>
          </a:ln>
        </p:spPr>
        <p:txBody>
          <a:bodyPr lIns="45719" rIns="45719"/>
          <a:lstStyle/>
          <a:p>
            <a:endParaRPr/>
          </a:p>
        </p:txBody>
      </p:sp>
      <p:grpSp>
        <p:nvGrpSpPr>
          <p:cNvPr id="12" name="Group 11"/>
          <p:cNvGrpSpPr/>
          <p:nvPr/>
        </p:nvGrpSpPr>
        <p:grpSpPr>
          <a:xfrm>
            <a:off x="10681666" y="6318409"/>
            <a:ext cx="1347065" cy="526253"/>
            <a:chOff x="9523412" y="6029866"/>
            <a:chExt cx="1871091" cy="525780"/>
          </a:xfrm>
        </p:grpSpPr>
        <p:sp>
          <p:nvSpPr>
            <p:cNvPr id="13" name="object 10"/>
            <p:cNvSpPr/>
            <p:nvPr/>
          </p:nvSpPr>
          <p:spPr>
            <a:xfrm>
              <a:off x="9523412" y="6138070"/>
              <a:ext cx="1763268" cy="417576"/>
            </a:xfrm>
            <a:prstGeom prst="rect">
              <a:avLst/>
            </a:prstGeom>
            <a:blipFill>
              <a:blip r:embed="rId3" cstate="print"/>
              <a:stretch>
                <a:fillRect/>
              </a:stretch>
            </a:blipFill>
          </p:spPr>
          <p:txBody>
            <a:bodyPr wrap="square" lIns="0" tIns="0" rIns="0" bIns="0" rtlCol="0"/>
            <a:lstStyle/>
            <a:p>
              <a:endParaRPr/>
            </a:p>
          </p:txBody>
        </p:sp>
        <p:sp>
          <p:nvSpPr>
            <p:cNvPr id="14" name="object 12"/>
            <p:cNvSpPr/>
            <p:nvPr/>
          </p:nvSpPr>
          <p:spPr>
            <a:xfrm>
              <a:off x="11178857" y="6029866"/>
              <a:ext cx="215646" cy="216408"/>
            </a:xfrm>
            <a:prstGeom prst="rect">
              <a:avLst/>
            </a:prstGeom>
            <a:blipFill>
              <a:blip r:embed="rId4" cstate="print"/>
              <a:stretch>
                <a:fillRect/>
              </a:stretch>
            </a:blipFill>
          </p:spPr>
          <p:txBody>
            <a:bodyPr wrap="square" lIns="0" tIns="0" rIns="0" bIns="0" rtlCol="0"/>
            <a:lstStyle/>
            <a:p>
              <a:endParaRPr/>
            </a:p>
          </p:txBody>
        </p:sp>
      </p:grpSp>
      <p:sp>
        <p:nvSpPr>
          <p:cNvPr id="3" name="Rectangle 1"/>
          <p:cNvSpPr>
            <a:spLocks noChangeArrowheads="1"/>
          </p:cNvSpPr>
          <p:nvPr/>
        </p:nvSpPr>
        <p:spPr bwMode="auto">
          <a:xfrm>
            <a:off x="160255" y="1733970"/>
            <a:ext cx="65" cy="246221"/>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a:spcBef>
                <a:spcPct val="0"/>
              </a:spcBef>
              <a:spcAft>
                <a:spcPct val="0"/>
              </a:spcAft>
              <a:defRPr>
                <a:solidFill>
                  <a:schemeClr val="tx1"/>
                </a:solidFill>
                <a:latin typeface="Arial" panose="020B0604020202020204" pitchFamily="34" charset="0"/>
              </a:defRPr>
            </a:lvl1pPr>
            <a:lvl2pPr marL="457200" eaLnBrk="0" fontAlgn="base">
              <a:spcBef>
                <a:spcPct val="0"/>
              </a:spcBef>
              <a:spcAft>
                <a:spcPct val="0"/>
              </a:spcAft>
              <a:defRPr>
                <a:solidFill>
                  <a:schemeClr val="tx1"/>
                </a:solidFill>
                <a:latin typeface="Arial" panose="020B0604020202020204" pitchFamily="34" charset="0"/>
              </a:defRPr>
            </a:lvl2pPr>
            <a:lvl3pPr marL="914400" eaLnBrk="0" fontAlgn="base">
              <a:spcBef>
                <a:spcPct val="0"/>
              </a:spcBef>
              <a:spcAft>
                <a:spcPct val="0"/>
              </a:spcAft>
              <a:defRPr>
                <a:solidFill>
                  <a:schemeClr val="tx1"/>
                </a:solidFill>
                <a:latin typeface="Arial" panose="020B0604020202020204" pitchFamily="34" charset="0"/>
              </a:defRPr>
            </a:lvl3pPr>
            <a:lvl4pPr marL="1371600" eaLnBrk="0" fontAlgn="base">
              <a:spcBef>
                <a:spcPct val="0"/>
              </a:spcBef>
              <a:spcAft>
                <a:spcPct val="0"/>
              </a:spcAft>
              <a:defRPr>
                <a:solidFill>
                  <a:schemeClr val="tx1"/>
                </a:solidFill>
                <a:latin typeface="Arial" panose="020B0604020202020204" pitchFamily="34" charset="0"/>
              </a:defRPr>
            </a:lvl4pPr>
            <a:lvl5pPr marL="1828800" eaLnBrk="0" fontAlgn="base">
              <a:spcBef>
                <a:spcPct val="0"/>
              </a:spcBef>
              <a:spcAft>
                <a:spcPct val="0"/>
              </a:spcAft>
              <a:defRPr>
                <a:solidFill>
                  <a:schemeClr val="tx1"/>
                </a:solidFill>
                <a:latin typeface="Arial" panose="020B0604020202020204" pitchFamily="34" charset="0"/>
              </a:defRPr>
            </a:lvl5pPr>
            <a:lvl6pPr marL="2286000" eaLnBrk="0" fontAlgn="base">
              <a:spcBef>
                <a:spcPct val="0"/>
              </a:spcBef>
              <a:spcAft>
                <a:spcPct val="0"/>
              </a:spcAft>
              <a:defRPr>
                <a:solidFill>
                  <a:schemeClr val="tx1"/>
                </a:solidFill>
                <a:latin typeface="Arial" panose="020B0604020202020204" pitchFamily="34" charset="0"/>
              </a:defRPr>
            </a:lvl6pPr>
            <a:lvl7pPr marL="2743200" eaLnBrk="0" fontAlgn="base">
              <a:spcBef>
                <a:spcPct val="0"/>
              </a:spcBef>
              <a:spcAft>
                <a:spcPct val="0"/>
              </a:spcAft>
              <a:defRPr>
                <a:solidFill>
                  <a:schemeClr val="tx1"/>
                </a:solidFill>
                <a:latin typeface="Arial" panose="020B0604020202020204" pitchFamily="34" charset="0"/>
              </a:defRPr>
            </a:lvl7pPr>
            <a:lvl8pPr marL="3200400" eaLnBrk="0" fontAlgn="base">
              <a:spcBef>
                <a:spcPct val="0"/>
              </a:spcBef>
              <a:spcAft>
                <a:spcPct val="0"/>
              </a:spcAft>
              <a:defRPr>
                <a:solidFill>
                  <a:schemeClr val="tx1"/>
                </a:solidFill>
                <a:latin typeface="Arial" panose="020B0604020202020204" pitchFamily="34" charset="0"/>
              </a:defRPr>
            </a:lvl8pPr>
            <a:lvl9pPr marL="3657600" eaLnBrk="0" fontAlgn="base">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dirty="0" smtClean="0">
              <a:ln>
                <a:noFill/>
              </a:ln>
              <a:effectLst/>
              <a:latin typeface="+mn-lt"/>
            </a:endParaRPr>
          </a:p>
        </p:txBody>
      </p:sp>
      <p:sp>
        <p:nvSpPr>
          <p:cNvPr id="6" name="Rectangle 5"/>
          <p:cNvSpPr/>
          <p:nvPr/>
        </p:nvSpPr>
        <p:spPr>
          <a:xfrm>
            <a:off x="610118" y="1711505"/>
            <a:ext cx="6600151" cy="3139321"/>
          </a:xfrm>
          <a:prstGeom prst="rect">
            <a:avLst/>
          </a:prstGeom>
        </p:spPr>
        <p:txBody>
          <a:bodyPr wrap="square">
            <a:spAutoFit/>
          </a:bodyPr>
          <a:lstStyle/>
          <a:p>
            <a:pPr marL="285750" lvl="0" indent="-285750" eaLnBrk="0" fontAlgn="base">
              <a:spcBef>
                <a:spcPct val="0"/>
              </a:spcBef>
              <a:spcAft>
                <a:spcPct val="0"/>
              </a:spcAft>
              <a:buClr>
                <a:srgbClr val="0070C0"/>
              </a:buClr>
              <a:buFont typeface="Wingdings" panose="05000000000000000000" pitchFamily="2" charset="2"/>
              <a:buChar char="ü"/>
            </a:pPr>
            <a:r>
              <a:rPr lang="en-US" altLang="en-US" sz="2200" dirty="0">
                <a:solidFill>
                  <a:schemeClr val="tx1">
                    <a:lumMod val="65000"/>
                    <a:lumOff val="35000"/>
                  </a:schemeClr>
                </a:solidFill>
                <a:latin typeface="Garamond" panose="02020404030301010803" pitchFamily="18" charset="0"/>
              </a:rPr>
              <a:t>The </a:t>
            </a:r>
            <a:r>
              <a:rPr lang="en-US" altLang="en-US" sz="2200" b="1" dirty="0">
                <a:solidFill>
                  <a:schemeClr val="tx1">
                    <a:lumMod val="65000"/>
                    <a:lumOff val="35000"/>
                  </a:schemeClr>
                </a:solidFill>
                <a:latin typeface="Garamond" panose="02020404030301010803" pitchFamily="18" charset="0"/>
              </a:rPr>
              <a:t>service</a:t>
            </a:r>
            <a:r>
              <a:rPr lang="en-US" altLang="en-US" sz="2200" dirty="0">
                <a:solidFill>
                  <a:schemeClr val="tx1">
                    <a:lumMod val="65000"/>
                    <a:lumOff val="35000"/>
                  </a:schemeClr>
                </a:solidFill>
                <a:latin typeface="Garamond" panose="02020404030301010803" pitchFamily="18" charset="0"/>
              </a:rPr>
              <a:t> abstraction provides a way to group </a:t>
            </a:r>
            <a:r>
              <a:rPr lang="en-US" altLang="en-US" sz="2200" b="1" dirty="0">
                <a:solidFill>
                  <a:schemeClr val="tx1">
                    <a:lumMod val="65000"/>
                    <a:lumOff val="35000"/>
                  </a:schemeClr>
                </a:solidFill>
                <a:latin typeface="Garamond" panose="02020404030301010803" pitchFamily="18" charset="0"/>
              </a:rPr>
              <a:t>pods</a:t>
            </a:r>
            <a:r>
              <a:rPr lang="en-US" altLang="en-US" sz="2200" dirty="0">
                <a:solidFill>
                  <a:schemeClr val="tx1">
                    <a:lumMod val="65000"/>
                    <a:lumOff val="35000"/>
                  </a:schemeClr>
                </a:solidFill>
                <a:latin typeface="Garamond" panose="02020404030301010803" pitchFamily="18" charset="0"/>
              </a:rPr>
              <a:t> under a common access </a:t>
            </a:r>
            <a:r>
              <a:rPr lang="en-US" altLang="en-US" sz="2200" dirty="0" smtClean="0">
                <a:solidFill>
                  <a:schemeClr val="tx1">
                    <a:lumMod val="65000"/>
                    <a:lumOff val="35000"/>
                  </a:schemeClr>
                </a:solidFill>
                <a:latin typeface="Garamond" panose="02020404030301010803" pitchFamily="18" charset="0"/>
              </a:rPr>
              <a:t>policy</a:t>
            </a:r>
          </a:p>
          <a:p>
            <a:pPr marL="285750" lvl="0" indent="-285750" eaLnBrk="0" fontAlgn="base">
              <a:spcBef>
                <a:spcPct val="0"/>
              </a:spcBef>
              <a:spcAft>
                <a:spcPct val="0"/>
              </a:spcAft>
              <a:buClr>
                <a:srgbClr val="0070C0"/>
              </a:buClr>
              <a:buFont typeface="Wingdings" panose="05000000000000000000" pitchFamily="2" charset="2"/>
              <a:buChar char="ü"/>
            </a:pPr>
            <a:r>
              <a:rPr lang="en-US" sz="2200" dirty="0" smtClean="0">
                <a:solidFill>
                  <a:schemeClr val="tx1">
                    <a:lumMod val="65000"/>
                    <a:lumOff val="35000"/>
                  </a:schemeClr>
                </a:solidFill>
                <a:latin typeface="Garamond" panose="02020404030301010803" pitchFamily="18" charset="0"/>
              </a:rPr>
              <a:t>implementation </a:t>
            </a:r>
            <a:r>
              <a:rPr lang="en-US" sz="2200" dirty="0">
                <a:solidFill>
                  <a:schemeClr val="tx1">
                    <a:lumMod val="65000"/>
                    <a:lumOff val="35000"/>
                  </a:schemeClr>
                </a:solidFill>
                <a:latin typeface="Garamond" panose="02020404030301010803" pitchFamily="18" charset="0"/>
              </a:rPr>
              <a:t>of this </a:t>
            </a:r>
            <a:r>
              <a:rPr lang="en-US" sz="2200" dirty="0" smtClean="0">
                <a:solidFill>
                  <a:schemeClr val="tx1">
                    <a:lumMod val="65000"/>
                    <a:lumOff val="35000"/>
                  </a:schemeClr>
                </a:solidFill>
                <a:latin typeface="Garamond" panose="02020404030301010803" pitchFamily="18" charset="0"/>
              </a:rPr>
              <a:t>creates a static  </a:t>
            </a:r>
            <a:r>
              <a:rPr lang="en-US" sz="2200" b="1" dirty="0">
                <a:solidFill>
                  <a:schemeClr val="tx1">
                    <a:lumMod val="65000"/>
                    <a:lumOff val="35000"/>
                  </a:schemeClr>
                </a:solidFill>
                <a:latin typeface="Garamond" panose="02020404030301010803" pitchFamily="18" charset="0"/>
              </a:rPr>
              <a:t>virtual </a:t>
            </a:r>
            <a:r>
              <a:rPr lang="en-US" sz="2200" b="1" dirty="0" smtClean="0">
                <a:solidFill>
                  <a:schemeClr val="tx1">
                    <a:lumMod val="65000"/>
                    <a:lumOff val="35000"/>
                  </a:schemeClr>
                </a:solidFill>
                <a:latin typeface="Garamond" panose="02020404030301010803" pitchFamily="18" charset="0"/>
              </a:rPr>
              <a:t>IP</a:t>
            </a:r>
          </a:p>
          <a:p>
            <a:pPr marL="285750" lvl="0" indent="-285750" eaLnBrk="0" fontAlgn="base">
              <a:spcBef>
                <a:spcPct val="0"/>
              </a:spcBef>
              <a:spcAft>
                <a:spcPct val="0"/>
              </a:spcAft>
              <a:buClr>
                <a:srgbClr val="0070C0"/>
              </a:buClr>
              <a:buFont typeface="Wingdings" panose="05000000000000000000" pitchFamily="2" charset="2"/>
              <a:buChar char="ü"/>
            </a:pPr>
            <a:r>
              <a:rPr lang="en-US" altLang="en-US" sz="2200" dirty="0" smtClean="0">
                <a:solidFill>
                  <a:schemeClr val="tx1">
                    <a:lumMod val="65000"/>
                    <a:lumOff val="35000"/>
                  </a:schemeClr>
                </a:solidFill>
                <a:latin typeface="Garamond" panose="02020404030301010803" pitchFamily="18" charset="0"/>
              </a:rPr>
              <a:t>Each </a:t>
            </a:r>
            <a:r>
              <a:rPr lang="en-US" altLang="en-US" sz="2200" b="1" dirty="0">
                <a:solidFill>
                  <a:schemeClr val="tx1">
                    <a:lumMod val="65000"/>
                    <a:lumOff val="35000"/>
                  </a:schemeClr>
                </a:solidFill>
                <a:latin typeface="Garamond" panose="02020404030301010803" pitchFamily="18" charset="0"/>
              </a:rPr>
              <a:t>node</a:t>
            </a:r>
            <a:r>
              <a:rPr lang="en-US" altLang="en-US" sz="2200" dirty="0">
                <a:solidFill>
                  <a:schemeClr val="tx1">
                    <a:lumMod val="65000"/>
                    <a:lumOff val="35000"/>
                  </a:schemeClr>
                </a:solidFill>
                <a:latin typeface="Garamond" panose="02020404030301010803" pitchFamily="18" charset="0"/>
              </a:rPr>
              <a:t> runs a </a:t>
            </a:r>
            <a:r>
              <a:rPr lang="en-US" altLang="en-US" sz="2200" b="1" dirty="0" err="1">
                <a:solidFill>
                  <a:schemeClr val="tx1">
                    <a:lumMod val="65000"/>
                    <a:lumOff val="35000"/>
                  </a:schemeClr>
                </a:solidFill>
                <a:latin typeface="Garamond" panose="02020404030301010803" pitchFamily="18" charset="0"/>
              </a:rPr>
              <a:t>kube</a:t>
            </a:r>
            <a:r>
              <a:rPr lang="en-US" altLang="en-US" sz="2200" b="1" dirty="0">
                <a:solidFill>
                  <a:schemeClr val="tx1">
                    <a:lumMod val="65000"/>
                    <a:lumOff val="35000"/>
                  </a:schemeClr>
                </a:solidFill>
                <a:latin typeface="Garamond" panose="02020404030301010803" pitchFamily="18" charset="0"/>
              </a:rPr>
              <a:t>-proxy</a:t>
            </a:r>
            <a:r>
              <a:rPr lang="en-US" altLang="en-US" sz="2200" dirty="0">
                <a:solidFill>
                  <a:schemeClr val="tx1">
                    <a:lumMod val="65000"/>
                    <a:lumOff val="35000"/>
                  </a:schemeClr>
                </a:solidFill>
                <a:latin typeface="Garamond" panose="02020404030301010803" pitchFamily="18" charset="0"/>
              </a:rPr>
              <a:t> process which programs </a:t>
            </a:r>
            <a:r>
              <a:rPr lang="en-US" altLang="en-US" sz="2200" b="1" dirty="0" err="1">
                <a:solidFill>
                  <a:schemeClr val="tx1">
                    <a:lumMod val="65000"/>
                    <a:lumOff val="35000"/>
                  </a:schemeClr>
                </a:solidFill>
                <a:latin typeface="Garamond" panose="02020404030301010803" pitchFamily="18" charset="0"/>
              </a:rPr>
              <a:t>iptables</a:t>
            </a:r>
            <a:r>
              <a:rPr lang="en-US" altLang="en-US" sz="2200" dirty="0">
                <a:solidFill>
                  <a:schemeClr val="tx1">
                    <a:lumMod val="65000"/>
                    <a:lumOff val="35000"/>
                  </a:schemeClr>
                </a:solidFill>
                <a:latin typeface="Garamond" panose="02020404030301010803" pitchFamily="18" charset="0"/>
              </a:rPr>
              <a:t> rules to trap access to service IPs and redirect them to the correct </a:t>
            </a:r>
            <a:r>
              <a:rPr lang="en-US" altLang="en-US" sz="2200" dirty="0" smtClean="0">
                <a:solidFill>
                  <a:schemeClr val="tx1">
                    <a:lumMod val="65000"/>
                    <a:lumOff val="35000"/>
                  </a:schemeClr>
                </a:solidFill>
                <a:latin typeface="Garamond" panose="02020404030301010803" pitchFamily="18" charset="0"/>
              </a:rPr>
              <a:t>back-ends</a:t>
            </a:r>
          </a:p>
          <a:p>
            <a:pPr marL="285750" lvl="0" indent="-285750" eaLnBrk="0" fontAlgn="base">
              <a:spcBef>
                <a:spcPct val="0"/>
              </a:spcBef>
              <a:spcAft>
                <a:spcPct val="0"/>
              </a:spcAft>
              <a:buClr>
                <a:srgbClr val="0070C0"/>
              </a:buClr>
              <a:buFont typeface="Wingdings" panose="05000000000000000000" pitchFamily="2" charset="2"/>
              <a:buChar char="ü"/>
            </a:pPr>
            <a:r>
              <a:rPr lang="en-US" sz="2200" dirty="0" smtClean="0">
                <a:solidFill>
                  <a:schemeClr val="tx1">
                    <a:lumMod val="65000"/>
                    <a:lumOff val="35000"/>
                  </a:schemeClr>
                </a:solidFill>
                <a:latin typeface="Garamond" panose="02020404030301010803" pitchFamily="18" charset="0"/>
              </a:rPr>
              <a:t>This </a:t>
            </a:r>
            <a:r>
              <a:rPr lang="en-US" sz="2200" dirty="0">
                <a:solidFill>
                  <a:schemeClr val="tx1">
                    <a:lumMod val="65000"/>
                    <a:lumOff val="35000"/>
                  </a:schemeClr>
                </a:solidFill>
                <a:latin typeface="Garamond" panose="02020404030301010803" pitchFamily="18" charset="0"/>
              </a:rPr>
              <a:t>provides a highly-available load-balancing solution with low performance overhead by balancing client traffic from a node on that same node.</a:t>
            </a:r>
            <a:endParaRPr lang="en-US" altLang="en-US" sz="2200" dirty="0" smtClean="0">
              <a:solidFill>
                <a:schemeClr val="tx1">
                  <a:lumMod val="65000"/>
                  <a:lumOff val="35000"/>
                </a:schemeClr>
              </a:solidFill>
              <a:latin typeface="Garamond" panose="02020404030301010803" pitchFamily="18" charset="0"/>
            </a:endParaRPr>
          </a:p>
        </p:txBody>
      </p:sp>
      <p:sp>
        <p:nvSpPr>
          <p:cNvPr id="16" name="Rectangle 15"/>
          <p:cNvSpPr/>
          <p:nvPr/>
        </p:nvSpPr>
        <p:spPr>
          <a:xfrm>
            <a:off x="882858" y="1062866"/>
            <a:ext cx="949299" cy="400110"/>
          </a:xfrm>
          <a:prstGeom prst="rect">
            <a:avLst/>
          </a:prstGeom>
        </p:spPr>
        <p:txBody>
          <a:bodyPr wrap="none">
            <a:spAutoFit/>
          </a:bodyPr>
          <a:lstStyle/>
          <a:p>
            <a:r>
              <a:rPr lang="en-US" sz="2000" b="1" dirty="0" smtClean="0">
                <a:solidFill>
                  <a:srgbClr val="0070C0"/>
                </a:solidFill>
                <a:latin typeface="Garamond" panose="02020404030301010803" pitchFamily="18" charset="0"/>
              </a:rPr>
              <a:t>Service</a:t>
            </a:r>
            <a:endParaRPr lang="en-US" sz="2000" b="1" dirty="0">
              <a:solidFill>
                <a:srgbClr val="0070C0"/>
              </a:solidFill>
              <a:latin typeface="Garamond" panose="02020404030301010803" pitchFamily="18" charset="0"/>
            </a:endParaRPr>
          </a:p>
        </p:txBody>
      </p:sp>
      <p:pic>
        <p:nvPicPr>
          <p:cNvPr id="5" name="Picture 4"/>
          <p:cNvPicPr>
            <a:picLocks noChangeAspect="1"/>
          </p:cNvPicPr>
          <p:nvPr/>
        </p:nvPicPr>
        <p:blipFill rotWithShape="1">
          <a:blip r:embed="rId5"/>
          <a:srcRect l="6996" r="6299"/>
          <a:stretch/>
        </p:blipFill>
        <p:spPr>
          <a:xfrm>
            <a:off x="7516660" y="530735"/>
            <a:ext cx="4377128" cy="4943475"/>
          </a:xfrm>
          <a:prstGeom prst="rect">
            <a:avLst/>
          </a:prstGeom>
        </p:spPr>
      </p:pic>
      <p:pic>
        <p:nvPicPr>
          <p:cNvPr id="8" name="Picture 7"/>
          <p:cNvPicPr>
            <a:picLocks noChangeAspect="1"/>
          </p:cNvPicPr>
          <p:nvPr/>
        </p:nvPicPr>
        <p:blipFill>
          <a:blip r:embed="rId6"/>
          <a:stretch>
            <a:fillRect/>
          </a:stretch>
        </p:blipFill>
        <p:spPr>
          <a:xfrm>
            <a:off x="476757" y="5270095"/>
            <a:ext cx="6886707" cy="1046612"/>
          </a:xfrm>
          <a:prstGeom prst="rect">
            <a:avLst/>
          </a:prstGeom>
        </p:spPr>
      </p:pic>
      <p:sp>
        <p:nvSpPr>
          <p:cNvPr id="18" name="Rectángulo 6"/>
          <p:cNvSpPr/>
          <p:nvPr/>
        </p:nvSpPr>
        <p:spPr>
          <a:xfrm>
            <a:off x="8744988" y="6316707"/>
            <a:ext cx="3447011" cy="556954"/>
          </a:xfrm>
          <a:custGeom>
            <a:avLst/>
            <a:gdLst/>
            <a:ahLst/>
            <a:cxnLst>
              <a:cxn ang="0">
                <a:pos x="wd2" y="hd2"/>
              </a:cxn>
              <a:cxn ang="5400000">
                <a:pos x="wd2" y="hd2"/>
              </a:cxn>
              <a:cxn ang="10800000">
                <a:pos x="wd2" y="hd2"/>
              </a:cxn>
              <a:cxn ang="16200000">
                <a:pos x="wd2" y="hd2"/>
              </a:cxn>
            </a:cxnLst>
            <a:rect l="0" t="0" r="r" b="b"/>
            <a:pathLst>
              <a:path w="21600" h="21600" extrusionOk="0">
                <a:moveTo>
                  <a:pt x="13439" y="322"/>
                </a:moveTo>
                <a:lnTo>
                  <a:pt x="21600" y="0"/>
                </a:lnTo>
                <a:lnTo>
                  <a:pt x="21600" y="21600"/>
                </a:lnTo>
                <a:lnTo>
                  <a:pt x="0" y="21278"/>
                </a:lnTo>
                <a:lnTo>
                  <a:pt x="13439" y="322"/>
                </a:lnTo>
                <a:close/>
              </a:path>
            </a:pathLst>
          </a:custGeom>
          <a:solidFill>
            <a:srgbClr val="0070C0"/>
          </a:solidFill>
          <a:ln w="12700">
            <a:miter lim="400000"/>
          </a:ln>
        </p:spPr>
        <p:txBody>
          <a:bodyPr lIns="45719" rIns="45719" anchor="ctr"/>
          <a:lstStyle/>
          <a:p>
            <a:pPr algn="ctr">
              <a:defRPr>
                <a:solidFill>
                  <a:srgbClr val="FFFFFF"/>
                </a:solidFill>
              </a:defRPr>
            </a:pPr>
            <a:endParaRPr/>
          </a:p>
        </p:txBody>
      </p:sp>
      <p:grpSp>
        <p:nvGrpSpPr>
          <p:cNvPr id="19" name="Group 18"/>
          <p:cNvGrpSpPr/>
          <p:nvPr/>
        </p:nvGrpSpPr>
        <p:grpSpPr>
          <a:xfrm>
            <a:off x="10331355" y="6316707"/>
            <a:ext cx="1861153" cy="555251"/>
            <a:chOff x="9523412" y="6029866"/>
            <a:chExt cx="1871091" cy="525780"/>
          </a:xfrm>
        </p:grpSpPr>
        <p:sp>
          <p:nvSpPr>
            <p:cNvPr id="20" name="object 10"/>
            <p:cNvSpPr/>
            <p:nvPr/>
          </p:nvSpPr>
          <p:spPr>
            <a:xfrm>
              <a:off x="9523412" y="6138070"/>
              <a:ext cx="1763268" cy="417576"/>
            </a:xfrm>
            <a:prstGeom prst="rect">
              <a:avLst/>
            </a:prstGeom>
            <a:blipFill>
              <a:blip r:embed="rId3" cstate="print"/>
              <a:stretch>
                <a:fillRect/>
              </a:stretch>
            </a:blipFill>
          </p:spPr>
          <p:txBody>
            <a:bodyPr wrap="square" lIns="0" tIns="0" rIns="0" bIns="0" rtlCol="0"/>
            <a:lstStyle/>
            <a:p>
              <a:endParaRPr/>
            </a:p>
          </p:txBody>
        </p:sp>
        <p:sp>
          <p:nvSpPr>
            <p:cNvPr id="21" name="object 12"/>
            <p:cNvSpPr/>
            <p:nvPr/>
          </p:nvSpPr>
          <p:spPr>
            <a:xfrm>
              <a:off x="11178857" y="6029866"/>
              <a:ext cx="215646" cy="216408"/>
            </a:xfrm>
            <a:prstGeom prst="rect">
              <a:avLst/>
            </a:prstGeom>
            <a:blipFill>
              <a:blip r:embed="rId4" cstate="print"/>
              <a:stretch>
                <a:fillRect/>
              </a:stretch>
            </a:blipFill>
          </p:spPr>
          <p:txBody>
            <a:bodyPr wrap="square" lIns="0" tIns="0" rIns="0" bIns="0" rtlCol="0"/>
            <a:lstStyle/>
            <a:p>
              <a:endParaRPr/>
            </a:p>
          </p:txBody>
        </p:sp>
      </p:grpSp>
      <p:sp>
        <p:nvSpPr>
          <p:cNvPr id="22" name="Content Placeholder 1"/>
          <p:cNvSpPr txBox="1"/>
          <p:nvPr/>
        </p:nvSpPr>
        <p:spPr>
          <a:xfrm>
            <a:off x="-13648" y="0"/>
            <a:ext cx="5609775" cy="523216"/>
          </a:xfrm>
          <a:prstGeom prst="rect">
            <a:avLst/>
          </a:prstGeom>
          <a:solidFill>
            <a:srgbClr val="0070C0"/>
          </a:solidFill>
          <a:ln/>
          <a:extLst>
            <a:ext uri="{C572A759-6A51-4108-AA02-DFA0A04FC94B}">
              <ma14:wrappingTextBoxFlag xmlns:ma14="http://schemas.microsoft.com/office/mac/drawingml/2011/main" xmlns="" val="1"/>
            </a:ext>
          </a:extLst>
        </p:spPr>
        <p:style>
          <a:lnRef idx="1">
            <a:schemeClr val="accent1"/>
          </a:lnRef>
          <a:fillRef idx="2">
            <a:schemeClr val="accent1"/>
          </a:fillRef>
          <a:effectRef idx="1">
            <a:schemeClr val="accent1"/>
          </a:effectRef>
          <a:fontRef idx="minor">
            <a:schemeClr val="dk1"/>
          </a:fontRef>
        </p:style>
        <p:txBody>
          <a:bodyPr wrap="square" lIns="60958" tIns="60958" rIns="60958" bIns="60958">
            <a:spAutoFit/>
          </a:bodyPr>
          <a:lstStyle>
            <a:lvl1pPr indent="609584" defTabSz="914378">
              <a:spcBef>
                <a:spcPts val="800"/>
              </a:spcBef>
              <a:defRPr sz="2600" cap="small">
                <a:solidFill>
                  <a:srgbClr val="F2F2F2"/>
                </a:solidFill>
                <a:latin typeface="Trebuchet MS"/>
                <a:ea typeface="Trebuchet MS"/>
                <a:cs typeface="Trebuchet MS"/>
                <a:sym typeface="Trebuchet MS"/>
              </a:defRPr>
            </a:lvl1pPr>
          </a:lstStyle>
          <a:p>
            <a:r>
              <a:rPr lang="en-US" b="1" dirty="0">
                <a:latin typeface="Garamond" panose="02020404030301010803" pitchFamily="18" charset="0"/>
              </a:rPr>
              <a:t>Networking with </a:t>
            </a:r>
            <a:r>
              <a:rPr lang="en-US" b="1" dirty="0" err="1">
                <a:latin typeface="Garamond" panose="02020404030301010803" pitchFamily="18" charset="0"/>
              </a:rPr>
              <a:t>Kubernetes</a:t>
            </a:r>
            <a:endParaRPr lang="en-US" b="1" dirty="0">
              <a:latin typeface="Garamond" panose="02020404030301010803" pitchFamily="18" charset="0"/>
            </a:endParaRPr>
          </a:p>
        </p:txBody>
      </p:sp>
    </p:spTree>
    <p:extLst>
      <p:ext uri="{BB962C8B-B14F-4D97-AF65-F5344CB8AC3E}">
        <p14:creationId xmlns:p14="http://schemas.microsoft.com/office/powerpoint/2010/main" val="1326253049"/>
      </p:ext>
    </p:extLst>
  </p:cSld>
  <p:clrMapOvr>
    <a:masterClrMapping/>
  </p:clrMapOvr>
  <mc:AlternateContent xmlns:mc="http://schemas.openxmlformats.org/markup-compatibility/2006" xmlns:p14="http://schemas.microsoft.com/office/powerpoint/2010/main">
    <mc:Choice Requires="p14">
      <p:transition spd="slow" p14:dur="1200">
        <p:push dir="u"/>
      </p:transition>
    </mc:Choice>
    <mc:Fallback xmlns="">
      <p:transition spd="slow">
        <p:push dir="u"/>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p:cNvPicPr>
            <a:picLocks noChangeAspect="1"/>
          </p:cNvPicPr>
          <p:nvPr/>
        </p:nvPicPr>
        <p:blipFill>
          <a:blip r:embed="rId3"/>
          <a:stretch>
            <a:fillRect/>
          </a:stretch>
        </p:blipFill>
        <p:spPr>
          <a:xfrm>
            <a:off x="673894" y="5509559"/>
            <a:ext cx="10560378" cy="534684"/>
          </a:xfrm>
          <a:prstGeom prst="rect">
            <a:avLst/>
          </a:prstGeom>
        </p:spPr>
      </p:pic>
      <p:sp>
        <p:nvSpPr>
          <p:cNvPr id="235" name="Rectángulo 6"/>
          <p:cNvSpPr/>
          <p:nvPr/>
        </p:nvSpPr>
        <p:spPr>
          <a:xfrm>
            <a:off x="1592073" y="-3081"/>
            <a:ext cx="3906482" cy="151478"/>
          </a:xfrm>
          <a:custGeom>
            <a:avLst/>
            <a:gdLst/>
            <a:ahLst/>
            <a:cxnLst>
              <a:cxn ang="0">
                <a:pos x="wd2" y="hd2"/>
              </a:cxn>
              <a:cxn ang="5400000">
                <a:pos x="wd2" y="hd2"/>
              </a:cxn>
              <a:cxn ang="10800000">
                <a:pos x="wd2" y="hd2"/>
              </a:cxn>
              <a:cxn ang="16200000">
                <a:pos x="wd2" y="hd2"/>
              </a:cxn>
            </a:cxnLst>
            <a:rect l="0" t="0" r="r" b="b"/>
            <a:pathLst>
              <a:path w="21600" h="21600" extrusionOk="0">
                <a:moveTo>
                  <a:pt x="5083" y="1624"/>
                </a:moveTo>
                <a:lnTo>
                  <a:pt x="13357" y="0"/>
                </a:lnTo>
                <a:cubicBezTo>
                  <a:pt x="15919" y="7367"/>
                  <a:pt x="19480" y="18203"/>
                  <a:pt x="21600" y="21108"/>
                </a:cubicBezTo>
                <a:lnTo>
                  <a:pt x="0" y="21600"/>
                </a:lnTo>
                <a:lnTo>
                  <a:pt x="5083" y="1624"/>
                </a:lnTo>
                <a:close/>
              </a:path>
            </a:pathLst>
          </a:custGeom>
          <a:solidFill>
            <a:srgbClr val="29C2EC"/>
          </a:solidFill>
          <a:ln w="12700">
            <a:miter lim="400000"/>
          </a:ln>
        </p:spPr>
        <p:txBody>
          <a:bodyPr lIns="45719" rIns="45719" anchor="ctr"/>
          <a:lstStyle/>
          <a:p>
            <a:pPr algn="ctr">
              <a:defRPr>
                <a:solidFill>
                  <a:srgbClr val="FFFFFF"/>
                </a:solidFill>
              </a:defRPr>
            </a:pPr>
            <a:endParaRPr/>
          </a:p>
        </p:txBody>
      </p:sp>
      <p:grpSp>
        <p:nvGrpSpPr>
          <p:cNvPr id="12" name="Group 11"/>
          <p:cNvGrpSpPr/>
          <p:nvPr/>
        </p:nvGrpSpPr>
        <p:grpSpPr>
          <a:xfrm>
            <a:off x="10681666" y="6318409"/>
            <a:ext cx="1347065" cy="526253"/>
            <a:chOff x="9523412" y="6029866"/>
            <a:chExt cx="1871091" cy="525780"/>
          </a:xfrm>
        </p:grpSpPr>
        <p:sp>
          <p:nvSpPr>
            <p:cNvPr id="13" name="object 10"/>
            <p:cNvSpPr/>
            <p:nvPr/>
          </p:nvSpPr>
          <p:spPr>
            <a:xfrm>
              <a:off x="9523412" y="6138070"/>
              <a:ext cx="1763268" cy="417576"/>
            </a:xfrm>
            <a:prstGeom prst="rect">
              <a:avLst/>
            </a:prstGeom>
            <a:blipFill>
              <a:blip r:embed="rId4" cstate="print"/>
              <a:stretch>
                <a:fillRect/>
              </a:stretch>
            </a:blipFill>
          </p:spPr>
          <p:txBody>
            <a:bodyPr wrap="square" lIns="0" tIns="0" rIns="0" bIns="0" rtlCol="0"/>
            <a:lstStyle/>
            <a:p>
              <a:endParaRPr/>
            </a:p>
          </p:txBody>
        </p:sp>
        <p:sp>
          <p:nvSpPr>
            <p:cNvPr id="14" name="object 12"/>
            <p:cNvSpPr/>
            <p:nvPr/>
          </p:nvSpPr>
          <p:spPr>
            <a:xfrm>
              <a:off x="11178857" y="6029866"/>
              <a:ext cx="215646" cy="216408"/>
            </a:xfrm>
            <a:prstGeom prst="rect">
              <a:avLst/>
            </a:prstGeom>
            <a:blipFill>
              <a:blip r:embed="rId5" cstate="print"/>
              <a:stretch>
                <a:fillRect/>
              </a:stretch>
            </a:blipFill>
          </p:spPr>
          <p:txBody>
            <a:bodyPr wrap="square" lIns="0" tIns="0" rIns="0" bIns="0" rtlCol="0"/>
            <a:lstStyle/>
            <a:p>
              <a:endParaRPr/>
            </a:p>
          </p:txBody>
        </p:sp>
      </p:grpSp>
      <p:sp>
        <p:nvSpPr>
          <p:cNvPr id="3" name="Rectangle 1"/>
          <p:cNvSpPr>
            <a:spLocks noChangeArrowheads="1"/>
          </p:cNvSpPr>
          <p:nvPr/>
        </p:nvSpPr>
        <p:spPr bwMode="auto">
          <a:xfrm>
            <a:off x="160255" y="1733970"/>
            <a:ext cx="65" cy="246221"/>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a:spcBef>
                <a:spcPct val="0"/>
              </a:spcBef>
              <a:spcAft>
                <a:spcPct val="0"/>
              </a:spcAft>
              <a:defRPr>
                <a:solidFill>
                  <a:schemeClr val="tx1"/>
                </a:solidFill>
                <a:latin typeface="Arial" panose="020B0604020202020204" pitchFamily="34" charset="0"/>
              </a:defRPr>
            </a:lvl1pPr>
            <a:lvl2pPr marL="457200" eaLnBrk="0" fontAlgn="base">
              <a:spcBef>
                <a:spcPct val="0"/>
              </a:spcBef>
              <a:spcAft>
                <a:spcPct val="0"/>
              </a:spcAft>
              <a:defRPr>
                <a:solidFill>
                  <a:schemeClr val="tx1"/>
                </a:solidFill>
                <a:latin typeface="Arial" panose="020B0604020202020204" pitchFamily="34" charset="0"/>
              </a:defRPr>
            </a:lvl2pPr>
            <a:lvl3pPr marL="914400" eaLnBrk="0" fontAlgn="base">
              <a:spcBef>
                <a:spcPct val="0"/>
              </a:spcBef>
              <a:spcAft>
                <a:spcPct val="0"/>
              </a:spcAft>
              <a:defRPr>
                <a:solidFill>
                  <a:schemeClr val="tx1"/>
                </a:solidFill>
                <a:latin typeface="Arial" panose="020B0604020202020204" pitchFamily="34" charset="0"/>
              </a:defRPr>
            </a:lvl3pPr>
            <a:lvl4pPr marL="1371600" eaLnBrk="0" fontAlgn="base">
              <a:spcBef>
                <a:spcPct val="0"/>
              </a:spcBef>
              <a:spcAft>
                <a:spcPct val="0"/>
              </a:spcAft>
              <a:defRPr>
                <a:solidFill>
                  <a:schemeClr val="tx1"/>
                </a:solidFill>
                <a:latin typeface="Arial" panose="020B0604020202020204" pitchFamily="34" charset="0"/>
              </a:defRPr>
            </a:lvl4pPr>
            <a:lvl5pPr marL="1828800" eaLnBrk="0" fontAlgn="base">
              <a:spcBef>
                <a:spcPct val="0"/>
              </a:spcBef>
              <a:spcAft>
                <a:spcPct val="0"/>
              </a:spcAft>
              <a:defRPr>
                <a:solidFill>
                  <a:schemeClr val="tx1"/>
                </a:solidFill>
                <a:latin typeface="Arial" panose="020B0604020202020204" pitchFamily="34" charset="0"/>
              </a:defRPr>
            </a:lvl5pPr>
            <a:lvl6pPr marL="2286000" eaLnBrk="0" fontAlgn="base">
              <a:spcBef>
                <a:spcPct val="0"/>
              </a:spcBef>
              <a:spcAft>
                <a:spcPct val="0"/>
              </a:spcAft>
              <a:defRPr>
                <a:solidFill>
                  <a:schemeClr val="tx1"/>
                </a:solidFill>
                <a:latin typeface="Arial" panose="020B0604020202020204" pitchFamily="34" charset="0"/>
              </a:defRPr>
            </a:lvl6pPr>
            <a:lvl7pPr marL="2743200" eaLnBrk="0" fontAlgn="base">
              <a:spcBef>
                <a:spcPct val="0"/>
              </a:spcBef>
              <a:spcAft>
                <a:spcPct val="0"/>
              </a:spcAft>
              <a:defRPr>
                <a:solidFill>
                  <a:schemeClr val="tx1"/>
                </a:solidFill>
                <a:latin typeface="Arial" panose="020B0604020202020204" pitchFamily="34" charset="0"/>
              </a:defRPr>
            </a:lvl7pPr>
            <a:lvl8pPr marL="3200400" eaLnBrk="0" fontAlgn="base">
              <a:spcBef>
                <a:spcPct val="0"/>
              </a:spcBef>
              <a:spcAft>
                <a:spcPct val="0"/>
              </a:spcAft>
              <a:defRPr>
                <a:solidFill>
                  <a:schemeClr val="tx1"/>
                </a:solidFill>
                <a:latin typeface="Arial" panose="020B0604020202020204" pitchFamily="34" charset="0"/>
              </a:defRPr>
            </a:lvl8pPr>
            <a:lvl9pPr marL="3657600" eaLnBrk="0" fontAlgn="base">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dirty="0" smtClean="0">
              <a:ln>
                <a:noFill/>
              </a:ln>
              <a:effectLst/>
              <a:latin typeface="+mn-lt"/>
            </a:endParaRPr>
          </a:p>
        </p:txBody>
      </p:sp>
      <p:sp>
        <p:nvSpPr>
          <p:cNvPr id="16" name="Rectangle 15"/>
          <p:cNvSpPr/>
          <p:nvPr/>
        </p:nvSpPr>
        <p:spPr>
          <a:xfrm>
            <a:off x="534067" y="1031948"/>
            <a:ext cx="949299" cy="400110"/>
          </a:xfrm>
          <a:prstGeom prst="rect">
            <a:avLst/>
          </a:prstGeom>
        </p:spPr>
        <p:txBody>
          <a:bodyPr wrap="none">
            <a:spAutoFit/>
          </a:bodyPr>
          <a:lstStyle/>
          <a:p>
            <a:r>
              <a:rPr lang="en-US" sz="2000" b="1" dirty="0" smtClean="0">
                <a:solidFill>
                  <a:srgbClr val="0070C0"/>
                </a:solidFill>
                <a:latin typeface="Garamond" panose="02020404030301010803" pitchFamily="18" charset="0"/>
              </a:rPr>
              <a:t>Service</a:t>
            </a:r>
            <a:endParaRPr lang="en-US" sz="2000" b="1" dirty="0">
              <a:solidFill>
                <a:srgbClr val="0070C0"/>
              </a:solidFill>
              <a:latin typeface="Garamond" panose="02020404030301010803" pitchFamily="18" charset="0"/>
            </a:endParaRPr>
          </a:p>
        </p:txBody>
      </p:sp>
      <p:grpSp>
        <p:nvGrpSpPr>
          <p:cNvPr id="22" name="Group 21"/>
          <p:cNvGrpSpPr/>
          <p:nvPr/>
        </p:nvGrpSpPr>
        <p:grpSpPr>
          <a:xfrm>
            <a:off x="534067" y="582957"/>
            <a:ext cx="11339413" cy="2447689"/>
            <a:chOff x="354515" y="727927"/>
            <a:chExt cx="11339413" cy="2447689"/>
          </a:xfrm>
        </p:grpSpPr>
        <p:sp>
          <p:nvSpPr>
            <p:cNvPr id="4" name="Rectangle 3"/>
            <p:cNvSpPr/>
            <p:nvPr/>
          </p:nvSpPr>
          <p:spPr>
            <a:xfrm>
              <a:off x="354515" y="1659385"/>
              <a:ext cx="5437707" cy="769441"/>
            </a:xfrm>
            <a:prstGeom prst="rect">
              <a:avLst/>
            </a:prstGeom>
          </p:spPr>
          <p:txBody>
            <a:bodyPr wrap="none">
              <a:spAutoFit/>
            </a:bodyPr>
            <a:lstStyle/>
            <a:p>
              <a:r>
                <a:rPr lang="en-US" sz="2200" b="1" dirty="0" smtClean="0">
                  <a:solidFill>
                    <a:srgbClr val="0070C0"/>
                  </a:solidFill>
                  <a:latin typeface="Garamond" panose="02020404030301010803" pitchFamily="18" charset="0"/>
                </a:rPr>
                <a:t>-- 1. create namespace “development”</a:t>
              </a:r>
            </a:p>
            <a:p>
              <a:r>
                <a:rPr lang="en-US" sz="2200" dirty="0" err="1" smtClean="0">
                  <a:solidFill>
                    <a:schemeClr val="tx1">
                      <a:lumMod val="65000"/>
                      <a:lumOff val="35000"/>
                    </a:schemeClr>
                  </a:solidFill>
                  <a:latin typeface="Garamond" panose="02020404030301010803" pitchFamily="18" charset="0"/>
                </a:rPr>
                <a:t>kubectl</a:t>
              </a:r>
              <a:r>
                <a:rPr lang="en-US" sz="2200" dirty="0" smtClean="0">
                  <a:solidFill>
                    <a:schemeClr val="tx1">
                      <a:lumMod val="65000"/>
                      <a:lumOff val="35000"/>
                    </a:schemeClr>
                  </a:solidFill>
                  <a:latin typeface="Garamond" panose="02020404030301010803" pitchFamily="18" charset="0"/>
                </a:rPr>
                <a:t> </a:t>
              </a:r>
              <a:r>
                <a:rPr lang="en-US" sz="2200" dirty="0">
                  <a:solidFill>
                    <a:schemeClr val="tx1">
                      <a:lumMod val="65000"/>
                      <a:lumOff val="35000"/>
                    </a:schemeClr>
                  </a:solidFill>
                  <a:latin typeface="Garamond" panose="02020404030301010803" pitchFamily="18" charset="0"/>
                </a:rPr>
                <a:t>apply -f ./development-</a:t>
              </a:r>
              <a:r>
                <a:rPr lang="en-US" sz="2200" dirty="0" err="1">
                  <a:solidFill>
                    <a:schemeClr val="tx1">
                      <a:lumMod val="65000"/>
                      <a:lumOff val="35000"/>
                    </a:schemeClr>
                  </a:solidFill>
                  <a:latin typeface="Garamond" panose="02020404030301010803" pitchFamily="18" charset="0"/>
                </a:rPr>
                <a:t>namespace.yaml</a:t>
              </a:r>
              <a:endParaRPr lang="en-US" sz="2200" dirty="0">
                <a:solidFill>
                  <a:schemeClr val="tx1">
                    <a:lumMod val="65000"/>
                    <a:lumOff val="35000"/>
                  </a:schemeClr>
                </a:solidFill>
                <a:latin typeface="Garamond" panose="02020404030301010803" pitchFamily="18" charset="0"/>
              </a:endParaRPr>
            </a:p>
          </p:txBody>
        </p:sp>
        <p:pic>
          <p:nvPicPr>
            <p:cNvPr id="20" name="Picture 19"/>
            <p:cNvPicPr>
              <a:picLocks noChangeAspect="1"/>
            </p:cNvPicPr>
            <p:nvPr/>
          </p:nvPicPr>
          <p:blipFill>
            <a:blip r:embed="rId6"/>
            <a:stretch>
              <a:fillRect/>
            </a:stretch>
          </p:blipFill>
          <p:spPr>
            <a:xfrm>
              <a:off x="6808150" y="727927"/>
              <a:ext cx="4885778" cy="2447689"/>
            </a:xfrm>
            <a:prstGeom prst="rect">
              <a:avLst/>
            </a:prstGeom>
          </p:spPr>
        </p:pic>
      </p:grpSp>
      <p:grpSp>
        <p:nvGrpSpPr>
          <p:cNvPr id="23" name="Group 22"/>
          <p:cNvGrpSpPr/>
          <p:nvPr/>
        </p:nvGrpSpPr>
        <p:grpSpPr>
          <a:xfrm>
            <a:off x="534067" y="2903577"/>
            <a:ext cx="10700205" cy="2554424"/>
            <a:chOff x="448783" y="3237121"/>
            <a:chExt cx="10700205" cy="2554424"/>
          </a:xfrm>
        </p:grpSpPr>
        <p:pic>
          <p:nvPicPr>
            <p:cNvPr id="21" name="Picture 20"/>
            <p:cNvPicPr>
              <a:picLocks noChangeAspect="1"/>
            </p:cNvPicPr>
            <p:nvPr/>
          </p:nvPicPr>
          <p:blipFill>
            <a:blip r:embed="rId7"/>
            <a:stretch>
              <a:fillRect/>
            </a:stretch>
          </p:blipFill>
          <p:spPr>
            <a:xfrm>
              <a:off x="588610" y="4337822"/>
              <a:ext cx="10560378" cy="1453723"/>
            </a:xfrm>
            <a:prstGeom prst="rect">
              <a:avLst/>
            </a:prstGeom>
          </p:spPr>
        </p:pic>
        <p:sp>
          <p:nvSpPr>
            <p:cNvPr id="29" name="Rectangle 28"/>
            <p:cNvSpPr/>
            <p:nvPr/>
          </p:nvSpPr>
          <p:spPr>
            <a:xfrm>
              <a:off x="448783" y="3237121"/>
              <a:ext cx="5203669" cy="769441"/>
            </a:xfrm>
            <a:prstGeom prst="rect">
              <a:avLst/>
            </a:prstGeom>
          </p:spPr>
          <p:txBody>
            <a:bodyPr wrap="none">
              <a:spAutoFit/>
            </a:bodyPr>
            <a:lstStyle/>
            <a:p>
              <a:r>
                <a:rPr lang="en-US" sz="2200" b="1" dirty="0" smtClean="0">
                  <a:solidFill>
                    <a:srgbClr val="0070C0"/>
                  </a:solidFill>
                  <a:latin typeface="Garamond" panose="02020404030301010803" pitchFamily="18" charset="0"/>
                </a:rPr>
                <a:t>--2. </a:t>
              </a:r>
              <a:r>
                <a:rPr lang="en-US" sz="2200" b="1" dirty="0">
                  <a:solidFill>
                    <a:srgbClr val="0070C0"/>
                  </a:solidFill>
                  <a:latin typeface="Garamond" panose="02020404030301010803" pitchFamily="18" charset="0"/>
                </a:rPr>
                <a:t>create deployment “my-</a:t>
              </a:r>
              <a:r>
                <a:rPr lang="en-US" sz="2200" b="1" dirty="0" err="1">
                  <a:solidFill>
                    <a:srgbClr val="0070C0"/>
                  </a:solidFill>
                  <a:latin typeface="Garamond" panose="02020404030301010803" pitchFamily="18" charset="0"/>
                </a:rPr>
                <a:t>nginx</a:t>
              </a:r>
              <a:r>
                <a:rPr lang="en-US" sz="2200" b="1" dirty="0">
                  <a:solidFill>
                    <a:srgbClr val="0070C0"/>
                  </a:solidFill>
                  <a:latin typeface="Garamond" panose="02020404030301010803" pitchFamily="18" charset="0"/>
                </a:rPr>
                <a:t>”</a:t>
              </a:r>
            </a:p>
            <a:p>
              <a:r>
                <a:rPr lang="en-US" sz="2200" dirty="0" err="1" smtClean="0">
                  <a:solidFill>
                    <a:schemeClr val="tx1">
                      <a:lumMod val="65000"/>
                      <a:lumOff val="35000"/>
                    </a:schemeClr>
                  </a:solidFill>
                  <a:latin typeface="Garamond" panose="02020404030301010803" pitchFamily="18" charset="0"/>
                </a:rPr>
                <a:t>kubectl</a:t>
              </a:r>
              <a:r>
                <a:rPr lang="en-US" sz="2200" dirty="0" smtClean="0">
                  <a:solidFill>
                    <a:schemeClr val="tx1">
                      <a:lumMod val="65000"/>
                      <a:lumOff val="35000"/>
                    </a:schemeClr>
                  </a:solidFill>
                  <a:latin typeface="Garamond" panose="02020404030301010803" pitchFamily="18" charset="0"/>
                </a:rPr>
                <a:t> </a:t>
              </a:r>
              <a:r>
                <a:rPr lang="en-US" sz="2200" dirty="0">
                  <a:solidFill>
                    <a:schemeClr val="tx1">
                      <a:lumMod val="65000"/>
                      <a:lumOff val="35000"/>
                    </a:schemeClr>
                  </a:solidFill>
                  <a:latin typeface="Garamond" panose="02020404030301010803" pitchFamily="18" charset="0"/>
                </a:rPr>
                <a:t>create -f ./my-</a:t>
              </a:r>
              <a:r>
                <a:rPr lang="en-US" sz="2200" dirty="0" err="1">
                  <a:solidFill>
                    <a:schemeClr val="tx1">
                      <a:lumMod val="65000"/>
                      <a:lumOff val="35000"/>
                    </a:schemeClr>
                  </a:solidFill>
                  <a:latin typeface="Garamond" panose="02020404030301010803" pitchFamily="18" charset="0"/>
                </a:rPr>
                <a:t>nginx</a:t>
              </a:r>
              <a:r>
                <a:rPr lang="en-US" sz="2200" dirty="0">
                  <a:solidFill>
                    <a:schemeClr val="tx1">
                      <a:lumMod val="65000"/>
                      <a:lumOff val="35000"/>
                    </a:schemeClr>
                  </a:solidFill>
                  <a:latin typeface="Garamond" panose="02020404030301010803" pitchFamily="18" charset="0"/>
                </a:rPr>
                <a:t>-</a:t>
              </a:r>
              <a:r>
                <a:rPr lang="en-US" sz="2200" dirty="0" err="1">
                  <a:solidFill>
                    <a:schemeClr val="tx1">
                      <a:lumMod val="65000"/>
                      <a:lumOff val="35000"/>
                    </a:schemeClr>
                  </a:solidFill>
                  <a:latin typeface="Garamond" panose="02020404030301010803" pitchFamily="18" charset="0"/>
                </a:rPr>
                <a:t>deployment.yaml</a:t>
              </a:r>
              <a:endParaRPr lang="en-US" sz="2200" dirty="0">
                <a:solidFill>
                  <a:schemeClr val="tx1">
                    <a:lumMod val="65000"/>
                    <a:lumOff val="35000"/>
                  </a:schemeClr>
                </a:solidFill>
                <a:latin typeface="Garamond" panose="02020404030301010803" pitchFamily="18" charset="0"/>
              </a:endParaRPr>
            </a:p>
          </p:txBody>
        </p:sp>
      </p:grpSp>
      <p:sp>
        <p:nvSpPr>
          <p:cNvPr id="2" name="Rectangle 1"/>
          <p:cNvSpPr/>
          <p:nvPr/>
        </p:nvSpPr>
        <p:spPr>
          <a:xfrm>
            <a:off x="636658" y="6230606"/>
            <a:ext cx="6133410" cy="430887"/>
          </a:xfrm>
          <a:prstGeom prst="rect">
            <a:avLst/>
          </a:prstGeom>
        </p:spPr>
        <p:txBody>
          <a:bodyPr wrap="none">
            <a:spAutoFit/>
          </a:bodyPr>
          <a:lstStyle/>
          <a:p>
            <a:r>
              <a:rPr lang="en-US" sz="2200" dirty="0">
                <a:latin typeface="Garamond" panose="02020404030301010803" pitchFamily="18" charset="0"/>
                <a:hlinkClick r:id="rId8"/>
              </a:rPr>
              <a:t>https://</a:t>
            </a:r>
            <a:r>
              <a:rPr lang="en-US" sz="2200" dirty="0" smtClean="0">
                <a:latin typeface="Garamond" panose="02020404030301010803" pitchFamily="18" charset="0"/>
                <a:hlinkClick r:id="rId8"/>
              </a:rPr>
              <a:t>github.com/kube-training/service-network.git</a:t>
            </a:r>
            <a:endParaRPr lang="en-US" sz="2200" dirty="0" smtClean="0">
              <a:latin typeface="Garamond" panose="02020404030301010803" pitchFamily="18" charset="0"/>
            </a:endParaRPr>
          </a:p>
        </p:txBody>
      </p:sp>
      <p:sp>
        <p:nvSpPr>
          <p:cNvPr id="26" name="Rectángulo 6"/>
          <p:cNvSpPr/>
          <p:nvPr/>
        </p:nvSpPr>
        <p:spPr>
          <a:xfrm>
            <a:off x="8744988" y="6316707"/>
            <a:ext cx="3447011" cy="556954"/>
          </a:xfrm>
          <a:custGeom>
            <a:avLst/>
            <a:gdLst/>
            <a:ahLst/>
            <a:cxnLst>
              <a:cxn ang="0">
                <a:pos x="wd2" y="hd2"/>
              </a:cxn>
              <a:cxn ang="5400000">
                <a:pos x="wd2" y="hd2"/>
              </a:cxn>
              <a:cxn ang="10800000">
                <a:pos x="wd2" y="hd2"/>
              </a:cxn>
              <a:cxn ang="16200000">
                <a:pos x="wd2" y="hd2"/>
              </a:cxn>
            </a:cxnLst>
            <a:rect l="0" t="0" r="r" b="b"/>
            <a:pathLst>
              <a:path w="21600" h="21600" extrusionOk="0">
                <a:moveTo>
                  <a:pt x="13439" y="322"/>
                </a:moveTo>
                <a:lnTo>
                  <a:pt x="21600" y="0"/>
                </a:lnTo>
                <a:lnTo>
                  <a:pt x="21600" y="21600"/>
                </a:lnTo>
                <a:lnTo>
                  <a:pt x="0" y="21278"/>
                </a:lnTo>
                <a:lnTo>
                  <a:pt x="13439" y="322"/>
                </a:lnTo>
                <a:close/>
              </a:path>
            </a:pathLst>
          </a:custGeom>
          <a:solidFill>
            <a:srgbClr val="0070C0"/>
          </a:solidFill>
          <a:ln w="12700">
            <a:miter lim="400000"/>
          </a:ln>
        </p:spPr>
        <p:txBody>
          <a:bodyPr lIns="45719" rIns="45719" anchor="ctr"/>
          <a:lstStyle/>
          <a:p>
            <a:pPr algn="ctr">
              <a:defRPr>
                <a:solidFill>
                  <a:srgbClr val="FFFFFF"/>
                </a:solidFill>
              </a:defRPr>
            </a:pPr>
            <a:endParaRPr/>
          </a:p>
        </p:txBody>
      </p:sp>
      <p:grpSp>
        <p:nvGrpSpPr>
          <p:cNvPr id="27" name="Group 26"/>
          <p:cNvGrpSpPr/>
          <p:nvPr/>
        </p:nvGrpSpPr>
        <p:grpSpPr>
          <a:xfrm>
            <a:off x="10331355" y="6316707"/>
            <a:ext cx="1861153" cy="555251"/>
            <a:chOff x="9523412" y="6029866"/>
            <a:chExt cx="1871091" cy="525780"/>
          </a:xfrm>
        </p:grpSpPr>
        <p:sp>
          <p:nvSpPr>
            <p:cNvPr id="28" name="object 10"/>
            <p:cNvSpPr/>
            <p:nvPr/>
          </p:nvSpPr>
          <p:spPr>
            <a:xfrm>
              <a:off x="9523412" y="6138070"/>
              <a:ext cx="1763268" cy="417576"/>
            </a:xfrm>
            <a:prstGeom prst="rect">
              <a:avLst/>
            </a:prstGeom>
            <a:blipFill>
              <a:blip r:embed="rId4" cstate="print"/>
              <a:stretch>
                <a:fillRect/>
              </a:stretch>
            </a:blipFill>
          </p:spPr>
          <p:txBody>
            <a:bodyPr wrap="square" lIns="0" tIns="0" rIns="0" bIns="0" rtlCol="0"/>
            <a:lstStyle/>
            <a:p>
              <a:endParaRPr/>
            </a:p>
          </p:txBody>
        </p:sp>
        <p:sp>
          <p:nvSpPr>
            <p:cNvPr id="30" name="object 12"/>
            <p:cNvSpPr/>
            <p:nvPr/>
          </p:nvSpPr>
          <p:spPr>
            <a:xfrm>
              <a:off x="11178857" y="6029866"/>
              <a:ext cx="215646" cy="216408"/>
            </a:xfrm>
            <a:prstGeom prst="rect">
              <a:avLst/>
            </a:prstGeom>
            <a:blipFill>
              <a:blip r:embed="rId5" cstate="print"/>
              <a:stretch>
                <a:fillRect/>
              </a:stretch>
            </a:blipFill>
          </p:spPr>
          <p:txBody>
            <a:bodyPr wrap="square" lIns="0" tIns="0" rIns="0" bIns="0" rtlCol="0"/>
            <a:lstStyle/>
            <a:p>
              <a:endParaRPr/>
            </a:p>
          </p:txBody>
        </p:sp>
      </p:grpSp>
      <p:sp>
        <p:nvSpPr>
          <p:cNvPr id="31" name="Content Placeholder 1"/>
          <p:cNvSpPr txBox="1"/>
          <p:nvPr/>
        </p:nvSpPr>
        <p:spPr>
          <a:xfrm>
            <a:off x="-13648" y="0"/>
            <a:ext cx="5609775" cy="523216"/>
          </a:xfrm>
          <a:prstGeom prst="rect">
            <a:avLst/>
          </a:prstGeom>
          <a:solidFill>
            <a:srgbClr val="0070C0"/>
          </a:solidFill>
          <a:ln/>
          <a:extLst>
            <a:ext uri="{C572A759-6A51-4108-AA02-DFA0A04FC94B}">
              <ma14:wrappingTextBoxFlag xmlns:ma14="http://schemas.microsoft.com/office/mac/drawingml/2011/main" xmlns="" val="1"/>
            </a:ext>
          </a:extLst>
        </p:spPr>
        <p:style>
          <a:lnRef idx="1">
            <a:schemeClr val="accent1"/>
          </a:lnRef>
          <a:fillRef idx="2">
            <a:schemeClr val="accent1"/>
          </a:fillRef>
          <a:effectRef idx="1">
            <a:schemeClr val="accent1"/>
          </a:effectRef>
          <a:fontRef idx="minor">
            <a:schemeClr val="dk1"/>
          </a:fontRef>
        </p:style>
        <p:txBody>
          <a:bodyPr wrap="square" lIns="60958" tIns="60958" rIns="60958" bIns="60958">
            <a:spAutoFit/>
          </a:bodyPr>
          <a:lstStyle>
            <a:lvl1pPr indent="609584" defTabSz="914378">
              <a:spcBef>
                <a:spcPts val="800"/>
              </a:spcBef>
              <a:defRPr sz="2600" cap="small">
                <a:solidFill>
                  <a:srgbClr val="F2F2F2"/>
                </a:solidFill>
                <a:latin typeface="Trebuchet MS"/>
                <a:ea typeface="Trebuchet MS"/>
                <a:cs typeface="Trebuchet MS"/>
                <a:sym typeface="Trebuchet MS"/>
              </a:defRPr>
            </a:lvl1pPr>
          </a:lstStyle>
          <a:p>
            <a:r>
              <a:rPr lang="en-US" b="1" dirty="0">
                <a:latin typeface="Garamond" panose="02020404030301010803" pitchFamily="18" charset="0"/>
              </a:rPr>
              <a:t>Networking with </a:t>
            </a:r>
            <a:r>
              <a:rPr lang="en-US" b="1" dirty="0" err="1">
                <a:latin typeface="Garamond" panose="02020404030301010803" pitchFamily="18" charset="0"/>
              </a:rPr>
              <a:t>Kubernetes</a:t>
            </a:r>
            <a:endParaRPr lang="en-US" b="1" dirty="0">
              <a:latin typeface="Garamond" panose="02020404030301010803" pitchFamily="18" charset="0"/>
            </a:endParaRPr>
          </a:p>
        </p:txBody>
      </p:sp>
    </p:spTree>
    <p:extLst>
      <p:ext uri="{BB962C8B-B14F-4D97-AF65-F5344CB8AC3E}">
        <p14:creationId xmlns:p14="http://schemas.microsoft.com/office/powerpoint/2010/main" val="62376608"/>
      </p:ext>
    </p:extLst>
  </p:cSld>
  <p:clrMapOvr>
    <a:masterClrMapping/>
  </p:clrMapOvr>
  <mc:AlternateContent xmlns:mc="http://schemas.openxmlformats.org/markup-compatibility/2006" xmlns:p14="http://schemas.microsoft.com/office/powerpoint/2010/main">
    <mc:Choice Requires="p14">
      <p:transition spd="slow" p14:dur="1200">
        <p:push dir="u"/>
      </p:transition>
    </mc:Choice>
    <mc:Fallback xmlns="">
      <p:transition spd="slow">
        <p:push dir="u"/>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 name="Rectángulo 6"/>
          <p:cNvSpPr/>
          <p:nvPr/>
        </p:nvSpPr>
        <p:spPr>
          <a:xfrm>
            <a:off x="1591565" y="-18742"/>
            <a:ext cx="3906482" cy="151478"/>
          </a:xfrm>
          <a:custGeom>
            <a:avLst/>
            <a:gdLst/>
            <a:ahLst/>
            <a:cxnLst>
              <a:cxn ang="0">
                <a:pos x="wd2" y="hd2"/>
              </a:cxn>
              <a:cxn ang="5400000">
                <a:pos x="wd2" y="hd2"/>
              </a:cxn>
              <a:cxn ang="10800000">
                <a:pos x="wd2" y="hd2"/>
              </a:cxn>
              <a:cxn ang="16200000">
                <a:pos x="wd2" y="hd2"/>
              </a:cxn>
            </a:cxnLst>
            <a:rect l="0" t="0" r="r" b="b"/>
            <a:pathLst>
              <a:path w="21600" h="21600" extrusionOk="0">
                <a:moveTo>
                  <a:pt x="5083" y="1624"/>
                </a:moveTo>
                <a:lnTo>
                  <a:pt x="13357" y="0"/>
                </a:lnTo>
                <a:cubicBezTo>
                  <a:pt x="15919" y="7367"/>
                  <a:pt x="19480" y="18203"/>
                  <a:pt x="21600" y="21108"/>
                </a:cubicBezTo>
                <a:lnTo>
                  <a:pt x="0" y="21600"/>
                </a:lnTo>
                <a:lnTo>
                  <a:pt x="5083" y="1624"/>
                </a:lnTo>
                <a:close/>
              </a:path>
            </a:pathLst>
          </a:custGeom>
          <a:solidFill>
            <a:srgbClr val="29C2EC"/>
          </a:solidFill>
          <a:ln w="12700">
            <a:miter lim="400000"/>
          </a:ln>
        </p:spPr>
        <p:txBody>
          <a:bodyPr lIns="45719" rIns="45719" anchor="ctr"/>
          <a:lstStyle/>
          <a:p>
            <a:pPr algn="ctr">
              <a:defRPr>
                <a:solidFill>
                  <a:srgbClr val="FFFFFF"/>
                </a:solidFill>
              </a:defRPr>
            </a:pPr>
            <a:endParaRPr sz="2200">
              <a:latin typeface="Garamond" panose="02020404030301010803" pitchFamily="18" charset="0"/>
            </a:endParaRPr>
          </a:p>
        </p:txBody>
      </p:sp>
      <p:grpSp>
        <p:nvGrpSpPr>
          <p:cNvPr id="12" name="Group 11"/>
          <p:cNvGrpSpPr/>
          <p:nvPr/>
        </p:nvGrpSpPr>
        <p:grpSpPr>
          <a:xfrm>
            <a:off x="10681158" y="6302748"/>
            <a:ext cx="1347065" cy="526253"/>
            <a:chOff x="9523412" y="6029866"/>
            <a:chExt cx="1871091" cy="525780"/>
          </a:xfrm>
        </p:grpSpPr>
        <p:sp>
          <p:nvSpPr>
            <p:cNvPr id="13" name="object 10"/>
            <p:cNvSpPr/>
            <p:nvPr/>
          </p:nvSpPr>
          <p:spPr>
            <a:xfrm>
              <a:off x="9523412" y="6138070"/>
              <a:ext cx="1763268" cy="417576"/>
            </a:xfrm>
            <a:prstGeom prst="rect">
              <a:avLst/>
            </a:prstGeom>
            <a:blipFill>
              <a:blip r:embed="rId3" cstate="print"/>
              <a:stretch>
                <a:fillRect/>
              </a:stretch>
            </a:blipFill>
          </p:spPr>
          <p:txBody>
            <a:bodyPr wrap="square" lIns="0" tIns="0" rIns="0" bIns="0" rtlCol="0"/>
            <a:lstStyle/>
            <a:p>
              <a:endParaRPr sz="2200">
                <a:latin typeface="Garamond" panose="02020404030301010803" pitchFamily="18" charset="0"/>
              </a:endParaRPr>
            </a:p>
          </p:txBody>
        </p:sp>
        <p:sp>
          <p:nvSpPr>
            <p:cNvPr id="14" name="object 12"/>
            <p:cNvSpPr/>
            <p:nvPr/>
          </p:nvSpPr>
          <p:spPr>
            <a:xfrm>
              <a:off x="11178857" y="6029866"/>
              <a:ext cx="215646" cy="216408"/>
            </a:xfrm>
            <a:prstGeom prst="rect">
              <a:avLst/>
            </a:prstGeom>
            <a:blipFill>
              <a:blip r:embed="rId4" cstate="print"/>
              <a:stretch>
                <a:fillRect/>
              </a:stretch>
            </a:blipFill>
          </p:spPr>
          <p:txBody>
            <a:bodyPr wrap="square" lIns="0" tIns="0" rIns="0" bIns="0" rtlCol="0"/>
            <a:lstStyle/>
            <a:p>
              <a:endParaRPr sz="2200">
                <a:latin typeface="Garamond" panose="02020404030301010803" pitchFamily="18" charset="0"/>
              </a:endParaRPr>
            </a:p>
          </p:txBody>
        </p:sp>
      </p:grpSp>
      <p:sp>
        <p:nvSpPr>
          <p:cNvPr id="3" name="Rectangle 1"/>
          <p:cNvSpPr>
            <a:spLocks noChangeArrowheads="1"/>
          </p:cNvSpPr>
          <p:nvPr/>
        </p:nvSpPr>
        <p:spPr bwMode="auto">
          <a:xfrm>
            <a:off x="159747" y="1672143"/>
            <a:ext cx="65" cy="338554"/>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a:spcBef>
                <a:spcPct val="0"/>
              </a:spcBef>
              <a:spcAft>
                <a:spcPct val="0"/>
              </a:spcAft>
              <a:defRPr>
                <a:solidFill>
                  <a:schemeClr val="tx1"/>
                </a:solidFill>
                <a:latin typeface="Arial" panose="020B0604020202020204" pitchFamily="34" charset="0"/>
              </a:defRPr>
            </a:lvl1pPr>
            <a:lvl2pPr marL="457200" eaLnBrk="0" fontAlgn="base">
              <a:spcBef>
                <a:spcPct val="0"/>
              </a:spcBef>
              <a:spcAft>
                <a:spcPct val="0"/>
              </a:spcAft>
              <a:defRPr>
                <a:solidFill>
                  <a:schemeClr val="tx1"/>
                </a:solidFill>
                <a:latin typeface="Arial" panose="020B0604020202020204" pitchFamily="34" charset="0"/>
              </a:defRPr>
            </a:lvl2pPr>
            <a:lvl3pPr marL="914400" eaLnBrk="0" fontAlgn="base">
              <a:spcBef>
                <a:spcPct val="0"/>
              </a:spcBef>
              <a:spcAft>
                <a:spcPct val="0"/>
              </a:spcAft>
              <a:defRPr>
                <a:solidFill>
                  <a:schemeClr val="tx1"/>
                </a:solidFill>
                <a:latin typeface="Arial" panose="020B0604020202020204" pitchFamily="34" charset="0"/>
              </a:defRPr>
            </a:lvl3pPr>
            <a:lvl4pPr marL="1371600" eaLnBrk="0" fontAlgn="base">
              <a:spcBef>
                <a:spcPct val="0"/>
              </a:spcBef>
              <a:spcAft>
                <a:spcPct val="0"/>
              </a:spcAft>
              <a:defRPr>
                <a:solidFill>
                  <a:schemeClr val="tx1"/>
                </a:solidFill>
                <a:latin typeface="Arial" panose="020B0604020202020204" pitchFamily="34" charset="0"/>
              </a:defRPr>
            </a:lvl4pPr>
            <a:lvl5pPr marL="1828800" eaLnBrk="0" fontAlgn="base">
              <a:spcBef>
                <a:spcPct val="0"/>
              </a:spcBef>
              <a:spcAft>
                <a:spcPct val="0"/>
              </a:spcAft>
              <a:defRPr>
                <a:solidFill>
                  <a:schemeClr val="tx1"/>
                </a:solidFill>
                <a:latin typeface="Arial" panose="020B0604020202020204" pitchFamily="34" charset="0"/>
              </a:defRPr>
            </a:lvl5pPr>
            <a:lvl6pPr marL="2286000" eaLnBrk="0" fontAlgn="base">
              <a:spcBef>
                <a:spcPct val="0"/>
              </a:spcBef>
              <a:spcAft>
                <a:spcPct val="0"/>
              </a:spcAft>
              <a:defRPr>
                <a:solidFill>
                  <a:schemeClr val="tx1"/>
                </a:solidFill>
                <a:latin typeface="Arial" panose="020B0604020202020204" pitchFamily="34" charset="0"/>
              </a:defRPr>
            </a:lvl6pPr>
            <a:lvl7pPr marL="2743200" eaLnBrk="0" fontAlgn="base">
              <a:spcBef>
                <a:spcPct val="0"/>
              </a:spcBef>
              <a:spcAft>
                <a:spcPct val="0"/>
              </a:spcAft>
              <a:defRPr>
                <a:solidFill>
                  <a:schemeClr val="tx1"/>
                </a:solidFill>
                <a:latin typeface="Arial" panose="020B0604020202020204" pitchFamily="34" charset="0"/>
              </a:defRPr>
            </a:lvl7pPr>
            <a:lvl8pPr marL="3200400" eaLnBrk="0" fontAlgn="base">
              <a:spcBef>
                <a:spcPct val="0"/>
              </a:spcBef>
              <a:spcAft>
                <a:spcPct val="0"/>
              </a:spcAft>
              <a:defRPr>
                <a:solidFill>
                  <a:schemeClr val="tx1"/>
                </a:solidFill>
                <a:latin typeface="Arial" panose="020B0604020202020204" pitchFamily="34" charset="0"/>
              </a:defRPr>
            </a:lvl8pPr>
            <a:lvl9pPr marL="3657600" eaLnBrk="0" fontAlgn="base">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200" b="0" i="0" u="none" strike="noStrike" cap="none" normalizeH="0" baseline="0" dirty="0" smtClean="0">
              <a:ln>
                <a:noFill/>
              </a:ln>
              <a:effectLst/>
              <a:latin typeface="Garamond" panose="02020404030301010803" pitchFamily="18" charset="0"/>
            </a:endParaRPr>
          </a:p>
        </p:txBody>
      </p:sp>
      <p:sp>
        <p:nvSpPr>
          <p:cNvPr id="16" name="Rectangle 15"/>
          <p:cNvSpPr/>
          <p:nvPr/>
        </p:nvSpPr>
        <p:spPr>
          <a:xfrm>
            <a:off x="370636" y="501197"/>
            <a:ext cx="1035861" cy="430887"/>
          </a:xfrm>
          <a:prstGeom prst="rect">
            <a:avLst/>
          </a:prstGeom>
        </p:spPr>
        <p:txBody>
          <a:bodyPr wrap="none">
            <a:spAutoFit/>
          </a:bodyPr>
          <a:lstStyle/>
          <a:p>
            <a:r>
              <a:rPr lang="en-US" sz="2200" b="1" dirty="0" smtClean="0">
                <a:solidFill>
                  <a:srgbClr val="0070C0"/>
                </a:solidFill>
                <a:latin typeface="Garamond" panose="02020404030301010803" pitchFamily="18" charset="0"/>
              </a:rPr>
              <a:t>Service</a:t>
            </a:r>
            <a:endParaRPr lang="en-US" sz="2200" b="1" dirty="0">
              <a:solidFill>
                <a:srgbClr val="0070C0"/>
              </a:solidFill>
              <a:latin typeface="Garamond" panose="02020404030301010803" pitchFamily="18" charset="0"/>
            </a:endParaRPr>
          </a:p>
        </p:txBody>
      </p:sp>
      <p:grpSp>
        <p:nvGrpSpPr>
          <p:cNvPr id="5" name="Group 4"/>
          <p:cNvGrpSpPr/>
          <p:nvPr/>
        </p:nvGrpSpPr>
        <p:grpSpPr>
          <a:xfrm>
            <a:off x="492451" y="210805"/>
            <a:ext cx="11380521" cy="2742257"/>
            <a:chOff x="492959" y="226466"/>
            <a:chExt cx="11380521" cy="2742257"/>
          </a:xfrm>
        </p:grpSpPr>
        <p:sp>
          <p:nvSpPr>
            <p:cNvPr id="4" name="Rectangle 3"/>
            <p:cNvSpPr/>
            <p:nvPr/>
          </p:nvSpPr>
          <p:spPr>
            <a:xfrm>
              <a:off x="492959" y="809545"/>
              <a:ext cx="4660250" cy="769441"/>
            </a:xfrm>
            <a:prstGeom prst="rect">
              <a:avLst/>
            </a:prstGeom>
          </p:spPr>
          <p:txBody>
            <a:bodyPr wrap="none">
              <a:spAutoFit/>
            </a:bodyPr>
            <a:lstStyle/>
            <a:p>
              <a:r>
                <a:rPr lang="en-US" sz="2200" b="1" dirty="0" smtClean="0">
                  <a:solidFill>
                    <a:srgbClr val="0070C0"/>
                  </a:solidFill>
                  <a:latin typeface="Garamond" panose="02020404030301010803" pitchFamily="18" charset="0"/>
                </a:rPr>
                <a:t>-- 3. create </a:t>
              </a:r>
              <a:r>
                <a:rPr lang="en-US" sz="2200" b="1" dirty="0">
                  <a:solidFill>
                    <a:srgbClr val="0070C0"/>
                  </a:solidFill>
                  <a:latin typeface="Garamond" panose="02020404030301010803" pitchFamily="18" charset="0"/>
                </a:rPr>
                <a:t>service “my-</a:t>
              </a:r>
              <a:r>
                <a:rPr lang="en-US" sz="2200" b="1" dirty="0" err="1">
                  <a:solidFill>
                    <a:srgbClr val="0070C0"/>
                  </a:solidFill>
                  <a:latin typeface="Garamond" panose="02020404030301010803" pitchFamily="18" charset="0"/>
                </a:rPr>
                <a:t>nginx</a:t>
              </a:r>
              <a:r>
                <a:rPr lang="en-US" sz="2200" b="1" dirty="0">
                  <a:solidFill>
                    <a:srgbClr val="0070C0"/>
                  </a:solidFill>
                  <a:latin typeface="Garamond" panose="02020404030301010803" pitchFamily="18" charset="0"/>
                </a:rPr>
                <a:t>”</a:t>
              </a:r>
              <a:endParaRPr lang="en-US" sz="2200" b="1" dirty="0" smtClean="0">
                <a:solidFill>
                  <a:srgbClr val="0070C0"/>
                </a:solidFill>
                <a:latin typeface="Garamond" panose="02020404030301010803" pitchFamily="18" charset="0"/>
              </a:endParaRPr>
            </a:p>
            <a:p>
              <a:r>
                <a:rPr lang="en-US" sz="2200" dirty="0" err="1">
                  <a:solidFill>
                    <a:schemeClr val="tx1">
                      <a:lumMod val="65000"/>
                      <a:lumOff val="35000"/>
                    </a:schemeClr>
                  </a:solidFill>
                  <a:latin typeface="Garamond" panose="02020404030301010803" pitchFamily="18" charset="0"/>
                </a:rPr>
                <a:t>kubectl</a:t>
              </a:r>
              <a:r>
                <a:rPr lang="en-US" sz="2200" dirty="0">
                  <a:solidFill>
                    <a:schemeClr val="tx1">
                      <a:lumMod val="65000"/>
                      <a:lumOff val="35000"/>
                    </a:schemeClr>
                  </a:solidFill>
                  <a:latin typeface="Garamond" panose="02020404030301010803" pitchFamily="18" charset="0"/>
                </a:rPr>
                <a:t> create -f ./my-</a:t>
              </a:r>
              <a:r>
                <a:rPr lang="en-US" sz="2200" dirty="0" err="1">
                  <a:solidFill>
                    <a:schemeClr val="tx1">
                      <a:lumMod val="65000"/>
                      <a:lumOff val="35000"/>
                    </a:schemeClr>
                  </a:solidFill>
                  <a:latin typeface="Garamond" panose="02020404030301010803" pitchFamily="18" charset="0"/>
                </a:rPr>
                <a:t>nginx</a:t>
              </a:r>
              <a:r>
                <a:rPr lang="en-US" sz="2200" dirty="0">
                  <a:solidFill>
                    <a:schemeClr val="tx1">
                      <a:lumMod val="65000"/>
                      <a:lumOff val="35000"/>
                    </a:schemeClr>
                  </a:solidFill>
                  <a:latin typeface="Garamond" panose="02020404030301010803" pitchFamily="18" charset="0"/>
                </a:rPr>
                <a:t>-</a:t>
              </a:r>
              <a:r>
                <a:rPr lang="en-US" sz="2200" dirty="0" err="1">
                  <a:solidFill>
                    <a:schemeClr val="tx1">
                      <a:lumMod val="65000"/>
                      <a:lumOff val="35000"/>
                    </a:schemeClr>
                  </a:solidFill>
                  <a:latin typeface="Garamond" panose="02020404030301010803" pitchFamily="18" charset="0"/>
                </a:rPr>
                <a:t>service.yaml</a:t>
              </a:r>
              <a:endParaRPr lang="en-US" sz="2200" dirty="0">
                <a:solidFill>
                  <a:schemeClr val="tx1">
                    <a:lumMod val="65000"/>
                    <a:lumOff val="35000"/>
                  </a:schemeClr>
                </a:solidFill>
                <a:latin typeface="Garamond" panose="02020404030301010803" pitchFamily="18" charset="0"/>
              </a:endParaRPr>
            </a:p>
          </p:txBody>
        </p:sp>
        <p:pic>
          <p:nvPicPr>
            <p:cNvPr id="2" name="Picture 1"/>
            <p:cNvPicPr>
              <a:picLocks noChangeAspect="1"/>
            </p:cNvPicPr>
            <p:nvPr/>
          </p:nvPicPr>
          <p:blipFill>
            <a:blip r:embed="rId5"/>
            <a:stretch>
              <a:fillRect/>
            </a:stretch>
          </p:blipFill>
          <p:spPr>
            <a:xfrm>
              <a:off x="7012206" y="226466"/>
              <a:ext cx="4861274" cy="2742257"/>
            </a:xfrm>
            <a:prstGeom prst="rect">
              <a:avLst/>
            </a:prstGeom>
          </p:spPr>
        </p:pic>
      </p:grpSp>
      <p:sp>
        <p:nvSpPr>
          <p:cNvPr id="6" name="Rectangle 5"/>
          <p:cNvSpPr/>
          <p:nvPr/>
        </p:nvSpPr>
        <p:spPr>
          <a:xfrm>
            <a:off x="1172603" y="1581933"/>
            <a:ext cx="4592410" cy="1015663"/>
          </a:xfrm>
          <a:prstGeom prst="rect">
            <a:avLst/>
          </a:prstGeom>
        </p:spPr>
        <p:txBody>
          <a:bodyPr wrap="square">
            <a:spAutoFit/>
          </a:bodyPr>
          <a:lstStyle/>
          <a:p>
            <a:r>
              <a:rPr lang="en-US" sz="2000" dirty="0">
                <a:solidFill>
                  <a:schemeClr val="tx1">
                    <a:lumMod val="65000"/>
                    <a:lumOff val="35000"/>
                  </a:schemeClr>
                </a:solidFill>
                <a:latin typeface="Garamond" panose="02020404030301010803" pitchFamily="18" charset="0"/>
              </a:rPr>
              <a:t>You should now be able to curl the </a:t>
            </a:r>
            <a:r>
              <a:rPr lang="en-US" sz="2000" dirty="0" err="1">
                <a:solidFill>
                  <a:schemeClr val="tx1">
                    <a:lumMod val="65000"/>
                    <a:lumOff val="35000"/>
                  </a:schemeClr>
                </a:solidFill>
                <a:latin typeface="Garamond" panose="02020404030301010803" pitchFamily="18" charset="0"/>
              </a:rPr>
              <a:t>nginx</a:t>
            </a:r>
            <a:r>
              <a:rPr lang="en-US" sz="2000" dirty="0">
                <a:solidFill>
                  <a:schemeClr val="tx1">
                    <a:lumMod val="65000"/>
                    <a:lumOff val="35000"/>
                  </a:schemeClr>
                </a:solidFill>
                <a:latin typeface="Garamond" panose="02020404030301010803" pitchFamily="18" charset="0"/>
              </a:rPr>
              <a:t> Service on </a:t>
            </a:r>
            <a:r>
              <a:rPr lang="en-US" sz="2000" dirty="0" smtClean="0">
                <a:solidFill>
                  <a:schemeClr val="tx1">
                    <a:lumMod val="65000"/>
                    <a:lumOff val="35000"/>
                  </a:schemeClr>
                </a:solidFill>
                <a:latin typeface="Garamond" panose="02020404030301010803" pitchFamily="18" charset="0"/>
              </a:rPr>
              <a:t>10.63.254.94:80 </a:t>
            </a:r>
            <a:r>
              <a:rPr lang="en-US" sz="2000" dirty="0">
                <a:solidFill>
                  <a:schemeClr val="tx1">
                    <a:lumMod val="65000"/>
                    <a:lumOff val="35000"/>
                  </a:schemeClr>
                </a:solidFill>
                <a:latin typeface="Garamond" panose="02020404030301010803" pitchFamily="18" charset="0"/>
              </a:rPr>
              <a:t>from any node in your cluster.</a:t>
            </a:r>
          </a:p>
        </p:txBody>
      </p:sp>
      <p:grpSp>
        <p:nvGrpSpPr>
          <p:cNvPr id="31" name="Group 30"/>
          <p:cNvGrpSpPr/>
          <p:nvPr/>
        </p:nvGrpSpPr>
        <p:grpSpPr>
          <a:xfrm>
            <a:off x="361629" y="2539310"/>
            <a:ext cx="11426015" cy="3957902"/>
            <a:chOff x="537293" y="-216510"/>
            <a:chExt cx="11426015" cy="3957902"/>
          </a:xfrm>
        </p:grpSpPr>
        <p:sp>
          <p:nvSpPr>
            <p:cNvPr id="32" name="Rectangle 31"/>
            <p:cNvSpPr/>
            <p:nvPr/>
          </p:nvSpPr>
          <p:spPr>
            <a:xfrm>
              <a:off x="537293" y="-216510"/>
              <a:ext cx="6366354" cy="2800767"/>
            </a:xfrm>
            <a:prstGeom prst="rect">
              <a:avLst/>
            </a:prstGeom>
          </p:spPr>
          <p:txBody>
            <a:bodyPr wrap="square">
              <a:spAutoFit/>
            </a:bodyPr>
            <a:lstStyle/>
            <a:p>
              <a:r>
                <a:rPr lang="en-US" sz="2200" b="1" dirty="0" smtClean="0">
                  <a:solidFill>
                    <a:srgbClr val="0070C0"/>
                  </a:solidFill>
                  <a:latin typeface="Garamond" panose="02020404030301010803" pitchFamily="18" charset="0"/>
                </a:rPr>
                <a:t>--4. Accessing </a:t>
              </a:r>
              <a:r>
                <a:rPr lang="en-US" sz="2200" b="1" dirty="0">
                  <a:solidFill>
                    <a:srgbClr val="0070C0"/>
                  </a:solidFill>
                  <a:latin typeface="Garamond" panose="02020404030301010803" pitchFamily="18" charset="0"/>
                </a:rPr>
                <a:t>the </a:t>
              </a:r>
              <a:r>
                <a:rPr lang="en-US" sz="2200" b="1" dirty="0" smtClean="0">
                  <a:solidFill>
                    <a:srgbClr val="0070C0"/>
                  </a:solidFill>
                  <a:latin typeface="Garamond" panose="02020404030301010803" pitchFamily="18" charset="0"/>
                </a:rPr>
                <a:t>Service </a:t>
              </a:r>
            </a:p>
            <a:p>
              <a:r>
                <a:rPr lang="en-US" sz="2200" b="1" dirty="0">
                  <a:solidFill>
                    <a:srgbClr val="0070C0"/>
                  </a:solidFill>
                  <a:latin typeface="Garamond" panose="02020404030301010803" pitchFamily="18" charset="0"/>
                </a:rPr>
                <a:t> </a:t>
              </a:r>
              <a:r>
                <a:rPr lang="en-US" sz="2200" b="1" dirty="0" smtClean="0">
                  <a:solidFill>
                    <a:srgbClr val="0070C0"/>
                  </a:solidFill>
                  <a:latin typeface="Garamond" panose="02020404030301010803" pitchFamily="18" charset="0"/>
                </a:rPr>
                <a:t>   </a:t>
              </a:r>
              <a:r>
                <a:rPr lang="en-US" sz="2200" dirty="0" smtClean="0">
                  <a:solidFill>
                    <a:srgbClr val="0070C0"/>
                  </a:solidFill>
                  <a:latin typeface="Garamond" panose="02020404030301010803" pitchFamily="18" charset="0"/>
                </a:rPr>
                <a:t>- Environment variables</a:t>
              </a:r>
            </a:p>
            <a:p>
              <a:r>
                <a:rPr lang="en-US" sz="2200" dirty="0" err="1" smtClean="0">
                  <a:latin typeface="Garamond" panose="02020404030301010803" pitchFamily="18" charset="0"/>
                </a:rPr>
                <a:t>kubectl</a:t>
              </a:r>
              <a:r>
                <a:rPr lang="en-US" sz="2200" dirty="0" smtClean="0">
                  <a:latin typeface="Garamond" panose="02020404030301010803" pitchFamily="18" charset="0"/>
                </a:rPr>
                <a:t> </a:t>
              </a:r>
              <a:r>
                <a:rPr lang="en-US" sz="2200" dirty="0">
                  <a:latin typeface="Garamond" panose="02020404030301010803" pitchFamily="18" charset="0"/>
                </a:rPr>
                <a:t>exec my-nginx-858393261-j0rxk -- </a:t>
              </a:r>
              <a:r>
                <a:rPr lang="en-US" sz="2200" dirty="0" err="1">
                  <a:latin typeface="Garamond" panose="02020404030301010803" pitchFamily="18" charset="0"/>
                </a:rPr>
                <a:t>printenv</a:t>
              </a:r>
              <a:r>
                <a:rPr lang="en-US" sz="2200" dirty="0">
                  <a:latin typeface="Garamond" panose="02020404030301010803" pitchFamily="18" charset="0"/>
                </a:rPr>
                <a:t> | grep SERVICE </a:t>
              </a:r>
              <a:endParaRPr lang="en-US" sz="2200" dirty="0" smtClean="0">
                <a:latin typeface="Garamond" panose="02020404030301010803" pitchFamily="18" charset="0"/>
              </a:endParaRPr>
            </a:p>
            <a:p>
              <a:endParaRPr lang="en-US" sz="2200" dirty="0">
                <a:latin typeface="Garamond" panose="02020404030301010803" pitchFamily="18" charset="0"/>
              </a:endParaRPr>
            </a:p>
            <a:p>
              <a:r>
                <a:rPr lang="en-US" sz="2200" u="sng" dirty="0" smtClean="0">
                  <a:solidFill>
                    <a:schemeClr val="tx1">
                      <a:lumMod val="50000"/>
                      <a:lumOff val="50000"/>
                    </a:schemeClr>
                  </a:solidFill>
                  <a:latin typeface="Garamond" panose="02020404030301010803" pitchFamily="18" charset="0"/>
                </a:rPr>
                <a:t>Note: </a:t>
              </a:r>
            </a:p>
            <a:p>
              <a:r>
                <a:rPr lang="en-US" sz="2200" dirty="0" smtClean="0">
                  <a:latin typeface="Garamond" panose="02020404030301010803" pitchFamily="18" charset="0"/>
                </a:rPr>
                <a:t>there’s </a:t>
              </a:r>
              <a:r>
                <a:rPr lang="en-US" sz="2200" dirty="0">
                  <a:latin typeface="Garamond" panose="02020404030301010803" pitchFamily="18" charset="0"/>
                </a:rPr>
                <a:t>no mention of your Service. This is because you created the replicas before the Service.</a:t>
              </a:r>
            </a:p>
          </p:txBody>
        </p:sp>
        <p:pic>
          <p:nvPicPr>
            <p:cNvPr id="33" name="Picture 32"/>
            <p:cNvPicPr>
              <a:picLocks noChangeAspect="1"/>
            </p:cNvPicPr>
            <p:nvPr/>
          </p:nvPicPr>
          <p:blipFill>
            <a:blip r:embed="rId6"/>
            <a:stretch>
              <a:fillRect/>
            </a:stretch>
          </p:blipFill>
          <p:spPr>
            <a:xfrm>
              <a:off x="546300" y="2837068"/>
              <a:ext cx="5224983" cy="904324"/>
            </a:xfrm>
            <a:prstGeom prst="rect">
              <a:avLst/>
            </a:prstGeom>
          </p:spPr>
        </p:pic>
        <p:sp>
          <p:nvSpPr>
            <p:cNvPr id="34" name="Rectangle 33"/>
            <p:cNvSpPr/>
            <p:nvPr/>
          </p:nvSpPr>
          <p:spPr>
            <a:xfrm>
              <a:off x="7285456" y="323980"/>
              <a:ext cx="4402317" cy="1323439"/>
            </a:xfrm>
            <a:prstGeom prst="rect">
              <a:avLst/>
            </a:prstGeom>
          </p:spPr>
          <p:txBody>
            <a:bodyPr wrap="square">
              <a:spAutoFit/>
            </a:bodyPr>
            <a:lstStyle/>
            <a:p>
              <a:r>
                <a:rPr lang="en-US" sz="2000" dirty="0" err="1">
                  <a:solidFill>
                    <a:schemeClr val="tx1">
                      <a:lumMod val="65000"/>
                      <a:lumOff val="35000"/>
                    </a:schemeClr>
                  </a:solidFill>
                  <a:latin typeface="Garamond" panose="02020404030301010803" pitchFamily="18" charset="0"/>
                </a:rPr>
                <a:t>kubectl</a:t>
              </a:r>
              <a:r>
                <a:rPr lang="en-US" sz="2000" dirty="0">
                  <a:solidFill>
                    <a:schemeClr val="tx1">
                      <a:lumMod val="65000"/>
                      <a:lumOff val="35000"/>
                    </a:schemeClr>
                  </a:solidFill>
                  <a:latin typeface="Garamond" panose="02020404030301010803" pitchFamily="18" charset="0"/>
                </a:rPr>
                <a:t> --</a:t>
              </a:r>
              <a:r>
                <a:rPr lang="en-US" sz="2000" dirty="0" smtClean="0">
                  <a:solidFill>
                    <a:schemeClr val="tx1">
                      <a:lumMod val="65000"/>
                      <a:lumOff val="35000"/>
                    </a:schemeClr>
                  </a:solidFill>
                  <a:latin typeface="Garamond" panose="02020404030301010803" pitchFamily="18" charset="0"/>
                </a:rPr>
                <a:t>namespace=development scale \ </a:t>
              </a:r>
              <a:r>
                <a:rPr lang="en-US" sz="2000" dirty="0">
                  <a:solidFill>
                    <a:schemeClr val="tx1">
                      <a:lumMod val="65000"/>
                      <a:lumOff val="35000"/>
                    </a:schemeClr>
                  </a:solidFill>
                  <a:latin typeface="Garamond" panose="02020404030301010803" pitchFamily="18" charset="0"/>
                </a:rPr>
                <a:t>deployment my-</a:t>
              </a:r>
              <a:r>
                <a:rPr lang="en-US" sz="2000" dirty="0" err="1">
                  <a:solidFill>
                    <a:schemeClr val="tx1">
                      <a:lumMod val="65000"/>
                      <a:lumOff val="35000"/>
                    </a:schemeClr>
                  </a:solidFill>
                  <a:latin typeface="Garamond" panose="02020404030301010803" pitchFamily="18" charset="0"/>
                </a:rPr>
                <a:t>nginx</a:t>
              </a:r>
              <a:r>
                <a:rPr lang="en-US" sz="2000" dirty="0">
                  <a:solidFill>
                    <a:schemeClr val="tx1">
                      <a:lumMod val="65000"/>
                      <a:lumOff val="35000"/>
                    </a:schemeClr>
                  </a:solidFill>
                  <a:latin typeface="Garamond" panose="02020404030301010803" pitchFamily="18" charset="0"/>
                </a:rPr>
                <a:t> --replicas=0; </a:t>
              </a:r>
              <a:endParaRPr lang="en-US" sz="2000" dirty="0" smtClean="0">
                <a:solidFill>
                  <a:schemeClr val="tx1">
                    <a:lumMod val="65000"/>
                    <a:lumOff val="35000"/>
                  </a:schemeClr>
                </a:solidFill>
                <a:latin typeface="Garamond" panose="02020404030301010803" pitchFamily="18" charset="0"/>
              </a:endParaRPr>
            </a:p>
            <a:p>
              <a:r>
                <a:rPr lang="en-US" sz="2000" dirty="0" err="1" smtClean="0">
                  <a:solidFill>
                    <a:schemeClr val="tx1">
                      <a:lumMod val="65000"/>
                      <a:lumOff val="35000"/>
                    </a:schemeClr>
                  </a:solidFill>
                  <a:latin typeface="Garamond" panose="02020404030301010803" pitchFamily="18" charset="0"/>
                </a:rPr>
                <a:t>kubectl</a:t>
              </a:r>
              <a:r>
                <a:rPr lang="en-US" sz="2000" dirty="0">
                  <a:solidFill>
                    <a:schemeClr val="tx1">
                      <a:lumMod val="65000"/>
                      <a:lumOff val="35000"/>
                    </a:schemeClr>
                  </a:solidFill>
                  <a:latin typeface="Garamond" panose="02020404030301010803" pitchFamily="18" charset="0"/>
                </a:rPr>
                <a:t> --</a:t>
              </a:r>
              <a:r>
                <a:rPr lang="en-US" sz="2000" dirty="0" smtClean="0">
                  <a:solidFill>
                    <a:schemeClr val="tx1">
                      <a:lumMod val="65000"/>
                      <a:lumOff val="35000"/>
                    </a:schemeClr>
                  </a:solidFill>
                  <a:latin typeface="Garamond" panose="02020404030301010803" pitchFamily="18" charset="0"/>
                </a:rPr>
                <a:t>namespace=development scale \ deployment </a:t>
              </a:r>
              <a:r>
                <a:rPr lang="en-US" sz="2000" dirty="0">
                  <a:solidFill>
                    <a:schemeClr val="tx1">
                      <a:lumMod val="65000"/>
                      <a:lumOff val="35000"/>
                    </a:schemeClr>
                  </a:solidFill>
                  <a:latin typeface="Garamond" panose="02020404030301010803" pitchFamily="18" charset="0"/>
                </a:rPr>
                <a:t>my-</a:t>
              </a:r>
              <a:r>
                <a:rPr lang="en-US" sz="2000" dirty="0" err="1">
                  <a:solidFill>
                    <a:schemeClr val="tx1">
                      <a:lumMod val="65000"/>
                      <a:lumOff val="35000"/>
                    </a:schemeClr>
                  </a:solidFill>
                  <a:latin typeface="Garamond" panose="02020404030301010803" pitchFamily="18" charset="0"/>
                </a:rPr>
                <a:t>nginx</a:t>
              </a:r>
              <a:r>
                <a:rPr lang="en-US" sz="2000" dirty="0">
                  <a:solidFill>
                    <a:schemeClr val="tx1">
                      <a:lumMod val="65000"/>
                      <a:lumOff val="35000"/>
                    </a:schemeClr>
                  </a:solidFill>
                  <a:latin typeface="Garamond" panose="02020404030301010803" pitchFamily="18" charset="0"/>
                </a:rPr>
                <a:t> --replicas=2;</a:t>
              </a:r>
            </a:p>
          </p:txBody>
        </p:sp>
        <p:pic>
          <p:nvPicPr>
            <p:cNvPr id="35" name="Picture 34"/>
            <p:cNvPicPr>
              <a:picLocks noChangeAspect="1"/>
            </p:cNvPicPr>
            <p:nvPr/>
          </p:nvPicPr>
          <p:blipFill>
            <a:blip r:embed="rId7"/>
            <a:stretch>
              <a:fillRect/>
            </a:stretch>
          </p:blipFill>
          <p:spPr>
            <a:xfrm>
              <a:off x="7285456" y="2032428"/>
              <a:ext cx="4677852" cy="1361070"/>
            </a:xfrm>
            <a:prstGeom prst="rect">
              <a:avLst/>
            </a:prstGeom>
          </p:spPr>
        </p:pic>
      </p:grpSp>
      <p:sp>
        <p:nvSpPr>
          <p:cNvPr id="24" name="Rectángulo 6"/>
          <p:cNvSpPr/>
          <p:nvPr/>
        </p:nvSpPr>
        <p:spPr>
          <a:xfrm>
            <a:off x="8744480" y="6301046"/>
            <a:ext cx="3447011" cy="556954"/>
          </a:xfrm>
          <a:custGeom>
            <a:avLst/>
            <a:gdLst/>
            <a:ahLst/>
            <a:cxnLst>
              <a:cxn ang="0">
                <a:pos x="wd2" y="hd2"/>
              </a:cxn>
              <a:cxn ang="5400000">
                <a:pos x="wd2" y="hd2"/>
              </a:cxn>
              <a:cxn ang="10800000">
                <a:pos x="wd2" y="hd2"/>
              </a:cxn>
              <a:cxn ang="16200000">
                <a:pos x="wd2" y="hd2"/>
              </a:cxn>
            </a:cxnLst>
            <a:rect l="0" t="0" r="r" b="b"/>
            <a:pathLst>
              <a:path w="21600" h="21600" extrusionOk="0">
                <a:moveTo>
                  <a:pt x="13439" y="322"/>
                </a:moveTo>
                <a:lnTo>
                  <a:pt x="21600" y="0"/>
                </a:lnTo>
                <a:lnTo>
                  <a:pt x="21600" y="21600"/>
                </a:lnTo>
                <a:lnTo>
                  <a:pt x="0" y="21278"/>
                </a:lnTo>
                <a:lnTo>
                  <a:pt x="13439" y="322"/>
                </a:lnTo>
                <a:close/>
              </a:path>
            </a:pathLst>
          </a:custGeom>
          <a:solidFill>
            <a:srgbClr val="0070C0"/>
          </a:solidFill>
          <a:ln w="12700">
            <a:miter lim="400000"/>
          </a:ln>
        </p:spPr>
        <p:txBody>
          <a:bodyPr lIns="45719" rIns="45719" anchor="ctr"/>
          <a:lstStyle/>
          <a:p>
            <a:pPr algn="ctr">
              <a:defRPr>
                <a:solidFill>
                  <a:srgbClr val="FFFFFF"/>
                </a:solidFill>
              </a:defRPr>
            </a:pPr>
            <a:endParaRPr sz="2200">
              <a:latin typeface="Garamond" panose="02020404030301010803" pitchFamily="18" charset="0"/>
            </a:endParaRPr>
          </a:p>
        </p:txBody>
      </p:sp>
      <p:grpSp>
        <p:nvGrpSpPr>
          <p:cNvPr id="25" name="Group 24"/>
          <p:cNvGrpSpPr/>
          <p:nvPr/>
        </p:nvGrpSpPr>
        <p:grpSpPr>
          <a:xfrm>
            <a:off x="10330847" y="6301046"/>
            <a:ext cx="1861153" cy="555251"/>
            <a:chOff x="9523412" y="6029866"/>
            <a:chExt cx="1871091" cy="525780"/>
          </a:xfrm>
        </p:grpSpPr>
        <p:sp>
          <p:nvSpPr>
            <p:cNvPr id="26" name="object 10"/>
            <p:cNvSpPr/>
            <p:nvPr/>
          </p:nvSpPr>
          <p:spPr>
            <a:xfrm>
              <a:off x="9523412" y="6138070"/>
              <a:ext cx="1763268" cy="417576"/>
            </a:xfrm>
            <a:prstGeom prst="rect">
              <a:avLst/>
            </a:prstGeom>
            <a:blipFill>
              <a:blip r:embed="rId3" cstate="print"/>
              <a:stretch>
                <a:fillRect/>
              </a:stretch>
            </a:blipFill>
          </p:spPr>
          <p:txBody>
            <a:bodyPr wrap="square" lIns="0" tIns="0" rIns="0" bIns="0" rtlCol="0"/>
            <a:lstStyle/>
            <a:p>
              <a:endParaRPr sz="2200">
                <a:latin typeface="Garamond" panose="02020404030301010803" pitchFamily="18" charset="0"/>
              </a:endParaRPr>
            </a:p>
          </p:txBody>
        </p:sp>
        <p:sp>
          <p:nvSpPr>
            <p:cNvPr id="27" name="object 12"/>
            <p:cNvSpPr/>
            <p:nvPr/>
          </p:nvSpPr>
          <p:spPr>
            <a:xfrm>
              <a:off x="11178857" y="6029866"/>
              <a:ext cx="215646" cy="216408"/>
            </a:xfrm>
            <a:prstGeom prst="rect">
              <a:avLst/>
            </a:prstGeom>
            <a:blipFill>
              <a:blip r:embed="rId4" cstate="print"/>
              <a:stretch>
                <a:fillRect/>
              </a:stretch>
            </a:blipFill>
          </p:spPr>
          <p:txBody>
            <a:bodyPr wrap="square" lIns="0" tIns="0" rIns="0" bIns="0" rtlCol="0"/>
            <a:lstStyle/>
            <a:p>
              <a:endParaRPr sz="2200">
                <a:latin typeface="Garamond" panose="02020404030301010803" pitchFamily="18" charset="0"/>
              </a:endParaRPr>
            </a:p>
          </p:txBody>
        </p:sp>
      </p:grpSp>
      <p:sp>
        <p:nvSpPr>
          <p:cNvPr id="28" name="Content Placeholder 1"/>
          <p:cNvSpPr txBox="1"/>
          <p:nvPr/>
        </p:nvSpPr>
        <p:spPr>
          <a:xfrm>
            <a:off x="-14156" y="-15661"/>
            <a:ext cx="5609775" cy="461661"/>
          </a:xfrm>
          <a:prstGeom prst="rect">
            <a:avLst/>
          </a:prstGeom>
          <a:solidFill>
            <a:srgbClr val="0070C0"/>
          </a:solidFill>
          <a:ln/>
          <a:extLst>
            <a:ext uri="{C572A759-6A51-4108-AA02-DFA0A04FC94B}">
              <ma14:wrappingTextBoxFlag xmlns:ma14="http://schemas.microsoft.com/office/mac/drawingml/2011/main" xmlns="" val="1"/>
            </a:ext>
          </a:extLst>
        </p:spPr>
        <p:style>
          <a:lnRef idx="1">
            <a:schemeClr val="accent1"/>
          </a:lnRef>
          <a:fillRef idx="2">
            <a:schemeClr val="accent1"/>
          </a:fillRef>
          <a:effectRef idx="1">
            <a:schemeClr val="accent1"/>
          </a:effectRef>
          <a:fontRef idx="minor">
            <a:schemeClr val="dk1"/>
          </a:fontRef>
        </p:style>
        <p:txBody>
          <a:bodyPr wrap="square" lIns="60958" tIns="60958" rIns="60958" bIns="60958">
            <a:spAutoFit/>
          </a:bodyPr>
          <a:lstStyle>
            <a:lvl1pPr indent="609584" defTabSz="914378">
              <a:spcBef>
                <a:spcPts val="800"/>
              </a:spcBef>
              <a:defRPr sz="2600" cap="small">
                <a:solidFill>
                  <a:srgbClr val="F2F2F2"/>
                </a:solidFill>
                <a:latin typeface="Trebuchet MS"/>
                <a:ea typeface="Trebuchet MS"/>
                <a:cs typeface="Trebuchet MS"/>
                <a:sym typeface="Trebuchet MS"/>
              </a:defRPr>
            </a:lvl1pPr>
          </a:lstStyle>
          <a:p>
            <a:r>
              <a:rPr lang="en-US" sz="2200" b="1" dirty="0">
                <a:latin typeface="Garamond" panose="02020404030301010803" pitchFamily="18" charset="0"/>
              </a:rPr>
              <a:t>Networking with </a:t>
            </a:r>
            <a:r>
              <a:rPr lang="en-US" sz="2200" b="1" dirty="0" err="1">
                <a:latin typeface="Garamond" panose="02020404030301010803" pitchFamily="18" charset="0"/>
              </a:rPr>
              <a:t>Kubernetes</a:t>
            </a:r>
            <a:endParaRPr lang="en-US" sz="2200" b="1" dirty="0">
              <a:latin typeface="Garamond" panose="02020404030301010803" pitchFamily="18" charset="0"/>
            </a:endParaRPr>
          </a:p>
        </p:txBody>
      </p:sp>
    </p:spTree>
    <p:extLst>
      <p:ext uri="{BB962C8B-B14F-4D97-AF65-F5344CB8AC3E}">
        <p14:creationId xmlns:p14="http://schemas.microsoft.com/office/powerpoint/2010/main" val="1118251188"/>
      </p:ext>
    </p:extLst>
  </p:cSld>
  <p:clrMapOvr>
    <a:masterClrMapping/>
  </p:clrMapOvr>
  <mc:AlternateContent xmlns:mc="http://schemas.openxmlformats.org/markup-compatibility/2006" xmlns:p14="http://schemas.microsoft.com/office/powerpoint/2010/main">
    <mc:Choice Requires="p14">
      <p:transition spd="slow" p14:dur="1200">
        <p:push dir="u"/>
      </p:transition>
    </mc:Choice>
    <mc:Fallback xmlns="">
      <p:transition spd="slow">
        <p:push dir="u"/>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 name="Rectángulo 5"/>
          <p:cNvSpPr/>
          <p:nvPr/>
        </p:nvSpPr>
        <p:spPr>
          <a:xfrm>
            <a:off x="0" y="0"/>
            <a:ext cx="12192000" cy="149629"/>
          </a:xfrm>
          <a:prstGeom prst="rect">
            <a:avLst/>
          </a:prstGeom>
          <a:solidFill>
            <a:srgbClr val="1AB4E8"/>
          </a:solidFill>
          <a:ln w="12700">
            <a:miter lim="400000"/>
          </a:ln>
        </p:spPr>
        <p:txBody>
          <a:bodyPr lIns="45719" rIns="45719" anchor="ctr"/>
          <a:lstStyle/>
          <a:p>
            <a:pPr algn="ctr">
              <a:defRPr>
                <a:solidFill>
                  <a:srgbClr val="FFFFFF"/>
                </a:solidFill>
              </a:defRPr>
            </a:pPr>
            <a:endParaRPr sz="2000">
              <a:latin typeface="Garamond" panose="02020404030301010803" pitchFamily="18" charset="0"/>
            </a:endParaRPr>
          </a:p>
        </p:txBody>
      </p:sp>
      <p:sp>
        <p:nvSpPr>
          <p:cNvPr id="233" name="Rectángulo 6"/>
          <p:cNvSpPr/>
          <p:nvPr/>
        </p:nvSpPr>
        <p:spPr>
          <a:xfrm>
            <a:off x="9770840" y="-3080"/>
            <a:ext cx="2418408" cy="154980"/>
          </a:xfrm>
          <a:custGeom>
            <a:avLst/>
            <a:gdLst/>
            <a:ahLst/>
            <a:cxnLst>
              <a:cxn ang="0">
                <a:pos x="wd2" y="hd2"/>
              </a:cxn>
              <a:cxn ang="5400000">
                <a:pos x="wd2" y="hd2"/>
              </a:cxn>
              <a:cxn ang="10800000">
                <a:pos x="wd2" y="hd2"/>
              </a:cxn>
              <a:cxn ang="16200000">
                <a:pos x="wd2" y="hd2"/>
              </a:cxn>
            </a:cxnLst>
            <a:rect l="0" t="0" r="r" b="b"/>
            <a:pathLst>
              <a:path w="21600" h="21600" extrusionOk="0">
                <a:moveTo>
                  <a:pt x="8211" y="1588"/>
                </a:moveTo>
                <a:lnTo>
                  <a:pt x="21575" y="0"/>
                </a:lnTo>
                <a:cubicBezTo>
                  <a:pt x="21583" y="7200"/>
                  <a:pt x="21592" y="14400"/>
                  <a:pt x="21600" y="21600"/>
                </a:cubicBezTo>
                <a:lnTo>
                  <a:pt x="0" y="21112"/>
                </a:lnTo>
                <a:lnTo>
                  <a:pt x="8211" y="1588"/>
                </a:lnTo>
                <a:close/>
              </a:path>
            </a:pathLst>
          </a:custGeom>
          <a:solidFill>
            <a:srgbClr val="29C2EC"/>
          </a:solidFill>
          <a:ln w="12700">
            <a:miter lim="400000"/>
          </a:ln>
        </p:spPr>
        <p:txBody>
          <a:bodyPr lIns="45719" rIns="45719" anchor="ctr"/>
          <a:lstStyle/>
          <a:p>
            <a:pPr algn="ctr">
              <a:defRPr>
                <a:solidFill>
                  <a:srgbClr val="FFFFFF"/>
                </a:solidFill>
              </a:defRPr>
            </a:pPr>
            <a:endParaRPr sz="2000">
              <a:latin typeface="Garamond" panose="02020404030301010803" pitchFamily="18" charset="0"/>
            </a:endParaRPr>
          </a:p>
        </p:txBody>
      </p:sp>
      <p:sp>
        <p:nvSpPr>
          <p:cNvPr id="234" name="Rectángulo 6"/>
          <p:cNvSpPr/>
          <p:nvPr/>
        </p:nvSpPr>
        <p:spPr>
          <a:xfrm>
            <a:off x="5868799" y="-3081"/>
            <a:ext cx="3906481" cy="151478"/>
          </a:xfrm>
          <a:custGeom>
            <a:avLst/>
            <a:gdLst/>
            <a:ahLst/>
            <a:cxnLst>
              <a:cxn ang="0">
                <a:pos x="wd2" y="hd2"/>
              </a:cxn>
              <a:cxn ang="5400000">
                <a:pos x="wd2" y="hd2"/>
              </a:cxn>
              <a:cxn ang="10800000">
                <a:pos x="wd2" y="hd2"/>
              </a:cxn>
              <a:cxn ang="16200000">
                <a:pos x="wd2" y="hd2"/>
              </a:cxn>
            </a:cxnLst>
            <a:rect l="0" t="0" r="r" b="b"/>
            <a:pathLst>
              <a:path w="21600" h="21600" extrusionOk="0">
                <a:moveTo>
                  <a:pt x="5083" y="1624"/>
                </a:moveTo>
                <a:lnTo>
                  <a:pt x="13357" y="0"/>
                </a:lnTo>
                <a:cubicBezTo>
                  <a:pt x="15919" y="7367"/>
                  <a:pt x="19480" y="18203"/>
                  <a:pt x="21600" y="21108"/>
                </a:cubicBezTo>
                <a:lnTo>
                  <a:pt x="0" y="21600"/>
                </a:lnTo>
                <a:lnTo>
                  <a:pt x="5083" y="1624"/>
                </a:lnTo>
                <a:close/>
              </a:path>
            </a:pathLst>
          </a:custGeom>
          <a:solidFill>
            <a:srgbClr val="29C2EC"/>
          </a:solidFill>
          <a:ln w="12700">
            <a:miter lim="400000"/>
          </a:ln>
        </p:spPr>
        <p:txBody>
          <a:bodyPr lIns="45719" rIns="45719" anchor="ctr"/>
          <a:lstStyle/>
          <a:p>
            <a:pPr algn="ctr">
              <a:defRPr>
                <a:solidFill>
                  <a:srgbClr val="FFFFFF"/>
                </a:solidFill>
              </a:defRPr>
            </a:pPr>
            <a:endParaRPr sz="2000">
              <a:latin typeface="Garamond" panose="02020404030301010803" pitchFamily="18" charset="0"/>
            </a:endParaRPr>
          </a:p>
        </p:txBody>
      </p:sp>
      <p:sp>
        <p:nvSpPr>
          <p:cNvPr id="235" name="Rectángulo 6"/>
          <p:cNvSpPr/>
          <p:nvPr/>
        </p:nvSpPr>
        <p:spPr>
          <a:xfrm>
            <a:off x="1592073" y="-3081"/>
            <a:ext cx="3906482" cy="151478"/>
          </a:xfrm>
          <a:custGeom>
            <a:avLst/>
            <a:gdLst/>
            <a:ahLst/>
            <a:cxnLst>
              <a:cxn ang="0">
                <a:pos x="wd2" y="hd2"/>
              </a:cxn>
              <a:cxn ang="5400000">
                <a:pos x="wd2" y="hd2"/>
              </a:cxn>
              <a:cxn ang="10800000">
                <a:pos x="wd2" y="hd2"/>
              </a:cxn>
              <a:cxn ang="16200000">
                <a:pos x="wd2" y="hd2"/>
              </a:cxn>
            </a:cxnLst>
            <a:rect l="0" t="0" r="r" b="b"/>
            <a:pathLst>
              <a:path w="21600" h="21600" extrusionOk="0">
                <a:moveTo>
                  <a:pt x="5083" y="1624"/>
                </a:moveTo>
                <a:lnTo>
                  <a:pt x="13357" y="0"/>
                </a:lnTo>
                <a:cubicBezTo>
                  <a:pt x="15919" y="7367"/>
                  <a:pt x="19480" y="18203"/>
                  <a:pt x="21600" y="21108"/>
                </a:cubicBezTo>
                <a:lnTo>
                  <a:pt x="0" y="21600"/>
                </a:lnTo>
                <a:lnTo>
                  <a:pt x="5083" y="1624"/>
                </a:lnTo>
                <a:close/>
              </a:path>
            </a:pathLst>
          </a:custGeom>
          <a:solidFill>
            <a:srgbClr val="29C2EC"/>
          </a:solidFill>
          <a:ln w="12700">
            <a:miter lim="400000"/>
          </a:ln>
        </p:spPr>
        <p:txBody>
          <a:bodyPr lIns="45719" rIns="45719" anchor="ctr"/>
          <a:lstStyle/>
          <a:p>
            <a:pPr algn="ctr">
              <a:defRPr>
                <a:solidFill>
                  <a:srgbClr val="FFFFFF"/>
                </a:solidFill>
              </a:defRPr>
            </a:pPr>
            <a:endParaRPr sz="2000">
              <a:latin typeface="Garamond" panose="02020404030301010803" pitchFamily="18" charset="0"/>
            </a:endParaRPr>
          </a:p>
        </p:txBody>
      </p:sp>
      <p:sp>
        <p:nvSpPr>
          <p:cNvPr id="236" name="Conector recto 16"/>
          <p:cNvSpPr/>
          <p:nvPr/>
        </p:nvSpPr>
        <p:spPr>
          <a:xfrm flipH="1" flipV="1">
            <a:off x="0" y="215468"/>
            <a:ext cx="12189249" cy="3504"/>
          </a:xfrm>
          <a:prstGeom prst="line">
            <a:avLst/>
          </a:prstGeom>
          <a:ln w="19050">
            <a:solidFill>
              <a:srgbClr val="29C2EC"/>
            </a:solidFill>
            <a:miter/>
          </a:ln>
        </p:spPr>
        <p:txBody>
          <a:bodyPr lIns="45719" rIns="45719"/>
          <a:lstStyle/>
          <a:p>
            <a:endParaRPr sz="2000">
              <a:latin typeface="Garamond" panose="02020404030301010803" pitchFamily="18" charset="0"/>
            </a:endParaRPr>
          </a:p>
        </p:txBody>
      </p:sp>
      <p:grpSp>
        <p:nvGrpSpPr>
          <p:cNvPr id="12" name="Group 11"/>
          <p:cNvGrpSpPr/>
          <p:nvPr/>
        </p:nvGrpSpPr>
        <p:grpSpPr>
          <a:xfrm>
            <a:off x="10681666" y="6318409"/>
            <a:ext cx="1347065" cy="526253"/>
            <a:chOff x="9523412" y="6029866"/>
            <a:chExt cx="1871091" cy="525780"/>
          </a:xfrm>
        </p:grpSpPr>
        <p:sp>
          <p:nvSpPr>
            <p:cNvPr id="13" name="object 10"/>
            <p:cNvSpPr/>
            <p:nvPr/>
          </p:nvSpPr>
          <p:spPr>
            <a:xfrm>
              <a:off x="9523412" y="6138070"/>
              <a:ext cx="1763268" cy="417576"/>
            </a:xfrm>
            <a:prstGeom prst="rect">
              <a:avLst/>
            </a:prstGeom>
            <a:blipFill>
              <a:blip r:embed="rId3" cstate="print"/>
              <a:stretch>
                <a:fillRect/>
              </a:stretch>
            </a:blipFill>
          </p:spPr>
          <p:txBody>
            <a:bodyPr wrap="square" lIns="0" tIns="0" rIns="0" bIns="0" rtlCol="0"/>
            <a:lstStyle/>
            <a:p>
              <a:endParaRPr sz="2000">
                <a:latin typeface="Garamond" panose="02020404030301010803" pitchFamily="18" charset="0"/>
              </a:endParaRPr>
            </a:p>
          </p:txBody>
        </p:sp>
        <p:sp>
          <p:nvSpPr>
            <p:cNvPr id="14" name="object 12"/>
            <p:cNvSpPr/>
            <p:nvPr/>
          </p:nvSpPr>
          <p:spPr>
            <a:xfrm>
              <a:off x="11178857" y="6029866"/>
              <a:ext cx="215646" cy="216408"/>
            </a:xfrm>
            <a:prstGeom prst="rect">
              <a:avLst/>
            </a:prstGeom>
            <a:blipFill>
              <a:blip r:embed="rId4" cstate="print"/>
              <a:stretch>
                <a:fillRect/>
              </a:stretch>
            </a:blipFill>
          </p:spPr>
          <p:txBody>
            <a:bodyPr wrap="square" lIns="0" tIns="0" rIns="0" bIns="0" rtlCol="0"/>
            <a:lstStyle/>
            <a:p>
              <a:endParaRPr sz="2000">
                <a:latin typeface="Garamond" panose="02020404030301010803" pitchFamily="18" charset="0"/>
              </a:endParaRPr>
            </a:p>
          </p:txBody>
        </p:sp>
      </p:grpSp>
      <p:sp>
        <p:nvSpPr>
          <p:cNvPr id="3" name="Rectangle 1"/>
          <p:cNvSpPr>
            <a:spLocks noChangeArrowheads="1"/>
          </p:cNvSpPr>
          <p:nvPr/>
        </p:nvSpPr>
        <p:spPr bwMode="auto">
          <a:xfrm>
            <a:off x="160255" y="1703192"/>
            <a:ext cx="65" cy="307777"/>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a:spcBef>
                <a:spcPct val="0"/>
              </a:spcBef>
              <a:spcAft>
                <a:spcPct val="0"/>
              </a:spcAft>
              <a:defRPr>
                <a:solidFill>
                  <a:schemeClr val="tx1"/>
                </a:solidFill>
                <a:latin typeface="Arial" panose="020B0604020202020204" pitchFamily="34" charset="0"/>
              </a:defRPr>
            </a:lvl1pPr>
            <a:lvl2pPr marL="457200" eaLnBrk="0" fontAlgn="base">
              <a:spcBef>
                <a:spcPct val="0"/>
              </a:spcBef>
              <a:spcAft>
                <a:spcPct val="0"/>
              </a:spcAft>
              <a:defRPr>
                <a:solidFill>
                  <a:schemeClr val="tx1"/>
                </a:solidFill>
                <a:latin typeface="Arial" panose="020B0604020202020204" pitchFamily="34" charset="0"/>
              </a:defRPr>
            </a:lvl2pPr>
            <a:lvl3pPr marL="914400" eaLnBrk="0" fontAlgn="base">
              <a:spcBef>
                <a:spcPct val="0"/>
              </a:spcBef>
              <a:spcAft>
                <a:spcPct val="0"/>
              </a:spcAft>
              <a:defRPr>
                <a:solidFill>
                  <a:schemeClr val="tx1"/>
                </a:solidFill>
                <a:latin typeface="Arial" panose="020B0604020202020204" pitchFamily="34" charset="0"/>
              </a:defRPr>
            </a:lvl3pPr>
            <a:lvl4pPr marL="1371600" eaLnBrk="0" fontAlgn="base">
              <a:spcBef>
                <a:spcPct val="0"/>
              </a:spcBef>
              <a:spcAft>
                <a:spcPct val="0"/>
              </a:spcAft>
              <a:defRPr>
                <a:solidFill>
                  <a:schemeClr val="tx1"/>
                </a:solidFill>
                <a:latin typeface="Arial" panose="020B0604020202020204" pitchFamily="34" charset="0"/>
              </a:defRPr>
            </a:lvl4pPr>
            <a:lvl5pPr marL="1828800" eaLnBrk="0" fontAlgn="base">
              <a:spcBef>
                <a:spcPct val="0"/>
              </a:spcBef>
              <a:spcAft>
                <a:spcPct val="0"/>
              </a:spcAft>
              <a:defRPr>
                <a:solidFill>
                  <a:schemeClr val="tx1"/>
                </a:solidFill>
                <a:latin typeface="Arial" panose="020B0604020202020204" pitchFamily="34" charset="0"/>
              </a:defRPr>
            </a:lvl5pPr>
            <a:lvl6pPr marL="2286000" eaLnBrk="0" fontAlgn="base">
              <a:spcBef>
                <a:spcPct val="0"/>
              </a:spcBef>
              <a:spcAft>
                <a:spcPct val="0"/>
              </a:spcAft>
              <a:defRPr>
                <a:solidFill>
                  <a:schemeClr val="tx1"/>
                </a:solidFill>
                <a:latin typeface="Arial" panose="020B0604020202020204" pitchFamily="34" charset="0"/>
              </a:defRPr>
            </a:lvl6pPr>
            <a:lvl7pPr marL="2743200" eaLnBrk="0" fontAlgn="base">
              <a:spcBef>
                <a:spcPct val="0"/>
              </a:spcBef>
              <a:spcAft>
                <a:spcPct val="0"/>
              </a:spcAft>
              <a:defRPr>
                <a:solidFill>
                  <a:schemeClr val="tx1"/>
                </a:solidFill>
                <a:latin typeface="Arial" panose="020B0604020202020204" pitchFamily="34" charset="0"/>
              </a:defRPr>
            </a:lvl7pPr>
            <a:lvl8pPr marL="3200400" eaLnBrk="0" fontAlgn="base">
              <a:spcBef>
                <a:spcPct val="0"/>
              </a:spcBef>
              <a:spcAft>
                <a:spcPct val="0"/>
              </a:spcAft>
              <a:defRPr>
                <a:solidFill>
                  <a:schemeClr val="tx1"/>
                </a:solidFill>
                <a:latin typeface="Arial" panose="020B0604020202020204" pitchFamily="34" charset="0"/>
              </a:defRPr>
            </a:lvl8pPr>
            <a:lvl9pPr marL="3657600" eaLnBrk="0" fontAlgn="base">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smtClean="0">
              <a:ln>
                <a:noFill/>
              </a:ln>
              <a:effectLst/>
              <a:latin typeface="Garamond" panose="02020404030301010803" pitchFamily="18" charset="0"/>
            </a:endParaRPr>
          </a:p>
        </p:txBody>
      </p:sp>
      <p:grpSp>
        <p:nvGrpSpPr>
          <p:cNvPr id="26" name="Group 25"/>
          <p:cNvGrpSpPr/>
          <p:nvPr/>
        </p:nvGrpSpPr>
        <p:grpSpPr>
          <a:xfrm>
            <a:off x="269823" y="696739"/>
            <a:ext cx="11922177" cy="3913278"/>
            <a:chOff x="288677" y="2431271"/>
            <a:chExt cx="11922177" cy="3913278"/>
          </a:xfrm>
        </p:grpSpPr>
        <p:sp>
          <p:nvSpPr>
            <p:cNvPr id="25" name="Rectangle 24"/>
            <p:cNvSpPr/>
            <p:nvPr/>
          </p:nvSpPr>
          <p:spPr>
            <a:xfrm>
              <a:off x="288677" y="2431271"/>
              <a:ext cx="11922177" cy="1015663"/>
            </a:xfrm>
            <a:prstGeom prst="rect">
              <a:avLst/>
            </a:prstGeom>
          </p:spPr>
          <p:txBody>
            <a:bodyPr wrap="square">
              <a:spAutoFit/>
            </a:bodyPr>
            <a:lstStyle/>
            <a:p>
              <a:r>
                <a:rPr lang="en-US" sz="2000" b="1" dirty="0" smtClean="0">
                  <a:solidFill>
                    <a:srgbClr val="00B0F0"/>
                  </a:solidFill>
                  <a:latin typeface="Garamond" panose="02020404030301010803" pitchFamily="18" charset="0"/>
                </a:rPr>
                <a:t>- </a:t>
              </a:r>
              <a:r>
                <a:rPr lang="en-US" sz="2000" dirty="0">
                  <a:solidFill>
                    <a:srgbClr val="00B0F0"/>
                  </a:solidFill>
                  <a:latin typeface="Garamond" panose="02020404030301010803" pitchFamily="18" charset="0"/>
                </a:rPr>
                <a:t>DNS</a:t>
              </a:r>
              <a:endParaRPr lang="en-US" sz="2000" b="1" dirty="0" smtClean="0">
                <a:solidFill>
                  <a:srgbClr val="00B0F0"/>
                </a:solidFill>
                <a:latin typeface="Garamond" panose="02020404030301010803" pitchFamily="18" charset="0"/>
              </a:endParaRPr>
            </a:p>
            <a:p>
              <a:r>
                <a:rPr lang="en-US" sz="2000" dirty="0" smtClean="0">
                  <a:latin typeface="Garamond" panose="02020404030301010803" pitchFamily="18" charset="0"/>
                </a:rPr>
                <a:t>Kubernetes </a:t>
              </a:r>
              <a:r>
                <a:rPr lang="en-US" sz="2000" dirty="0">
                  <a:latin typeface="Garamond" panose="02020404030301010803" pitchFamily="18" charset="0"/>
                </a:rPr>
                <a:t>offers a DNS cluster </a:t>
              </a:r>
              <a:r>
                <a:rPr lang="en-US" sz="2000" dirty="0" err="1">
                  <a:latin typeface="Garamond" panose="02020404030301010803" pitchFamily="18" charset="0"/>
                </a:rPr>
                <a:t>addon</a:t>
              </a:r>
              <a:r>
                <a:rPr lang="en-US" sz="2000" dirty="0">
                  <a:latin typeface="Garamond" panose="02020404030301010803" pitchFamily="18" charset="0"/>
                </a:rPr>
                <a:t> Service that uses </a:t>
              </a:r>
              <a:r>
                <a:rPr lang="en-US" sz="2000" dirty="0" err="1">
                  <a:latin typeface="Garamond" panose="02020404030301010803" pitchFamily="18" charset="0"/>
                </a:rPr>
                <a:t>skydns</a:t>
              </a:r>
              <a:r>
                <a:rPr lang="en-US" sz="2000" dirty="0">
                  <a:latin typeface="Garamond" panose="02020404030301010803" pitchFamily="18" charset="0"/>
                </a:rPr>
                <a:t> to automatically assign </a:t>
              </a:r>
              <a:r>
                <a:rPr lang="en-US" sz="2000" dirty="0" err="1">
                  <a:latin typeface="Garamond" panose="02020404030301010803" pitchFamily="18" charset="0"/>
                </a:rPr>
                <a:t>dns</a:t>
              </a:r>
              <a:r>
                <a:rPr lang="en-US" sz="2000" dirty="0">
                  <a:latin typeface="Garamond" panose="02020404030301010803" pitchFamily="18" charset="0"/>
                </a:rPr>
                <a:t> names to other </a:t>
              </a:r>
              <a:r>
                <a:rPr lang="en-US" sz="2000" dirty="0" smtClean="0">
                  <a:latin typeface="Garamond" panose="02020404030301010803" pitchFamily="18" charset="0"/>
                </a:rPr>
                <a:t>Services</a:t>
              </a:r>
            </a:p>
            <a:p>
              <a:r>
                <a:rPr lang="en-US" sz="2000" dirty="0" err="1" smtClean="0">
                  <a:solidFill>
                    <a:schemeClr val="tx1"/>
                  </a:solidFill>
                  <a:latin typeface="Garamond" panose="02020404030301010803" pitchFamily="18" charset="0"/>
                </a:rPr>
                <a:t>kubectl</a:t>
              </a:r>
              <a:r>
                <a:rPr lang="en-US" sz="2000" dirty="0" smtClean="0">
                  <a:solidFill>
                    <a:schemeClr val="tx1"/>
                  </a:solidFill>
                  <a:latin typeface="Garamond" panose="02020404030301010803" pitchFamily="18" charset="0"/>
                </a:rPr>
                <a:t> </a:t>
              </a:r>
              <a:r>
                <a:rPr lang="en-US" sz="2000" dirty="0">
                  <a:solidFill>
                    <a:schemeClr val="tx1"/>
                  </a:solidFill>
                  <a:latin typeface="Garamond" panose="02020404030301010803" pitchFamily="18" charset="0"/>
                </a:rPr>
                <a:t>get services </a:t>
              </a:r>
              <a:r>
                <a:rPr lang="en-US" sz="2000" dirty="0" err="1">
                  <a:solidFill>
                    <a:schemeClr val="tx1"/>
                  </a:solidFill>
                  <a:latin typeface="Garamond" panose="02020404030301010803" pitchFamily="18" charset="0"/>
                </a:rPr>
                <a:t>kube-dns</a:t>
              </a:r>
              <a:r>
                <a:rPr lang="en-US" sz="2000" dirty="0">
                  <a:solidFill>
                    <a:schemeClr val="tx1"/>
                  </a:solidFill>
                  <a:latin typeface="Garamond" panose="02020404030301010803" pitchFamily="18" charset="0"/>
                </a:rPr>
                <a:t> --namespace=</a:t>
              </a:r>
              <a:r>
                <a:rPr lang="en-US" sz="2000" dirty="0" err="1">
                  <a:solidFill>
                    <a:schemeClr val="tx1"/>
                  </a:solidFill>
                  <a:latin typeface="Garamond" panose="02020404030301010803" pitchFamily="18" charset="0"/>
                </a:rPr>
                <a:t>kube</a:t>
              </a:r>
              <a:r>
                <a:rPr lang="en-US" sz="2000" dirty="0">
                  <a:solidFill>
                    <a:schemeClr val="tx1"/>
                  </a:solidFill>
                  <a:latin typeface="Garamond" panose="02020404030301010803" pitchFamily="18" charset="0"/>
                </a:rPr>
                <a:t>-system</a:t>
              </a:r>
            </a:p>
          </p:txBody>
        </p:sp>
        <p:sp>
          <p:nvSpPr>
            <p:cNvPr id="21" name="Rectangle 20"/>
            <p:cNvSpPr/>
            <p:nvPr/>
          </p:nvSpPr>
          <p:spPr>
            <a:xfrm>
              <a:off x="288677" y="4159134"/>
              <a:ext cx="11246460" cy="707886"/>
            </a:xfrm>
            <a:prstGeom prst="rect">
              <a:avLst/>
            </a:prstGeom>
          </p:spPr>
          <p:txBody>
            <a:bodyPr wrap="square">
              <a:spAutoFit/>
            </a:bodyPr>
            <a:lstStyle/>
            <a:p>
              <a:r>
                <a:rPr lang="en-US" sz="2000" dirty="0" smtClean="0">
                  <a:latin typeface="Garamond" panose="02020404030301010803" pitchFamily="18" charset="0"/>
                </a:rPr>
                <a:t>you </a:t>
              </a:r>
              <a:r>
                <a:rPr lang="en-US" sz="2000" dirty="0">
                  <a:latin typeface="Garamond" panose="02020404030301010803" pitchFamily="18" charset="0"/>
                </a:rPr>
                <a:t>can talk to the Service from any pod in your cluster using standard methods</a:t>
              </a:r>
            </a:p>
            <a:p>
              <a:r>
                <a:rPr lang="en-US" sz="2000" dirty="0" err="1" smtClean="0">
                  <a:latin typeface="Garamond" panose="02020404030301010803" pitchFamily="18" charset="0"/>
                </a:rPr>
                <a:t>kubectl</a:t>
              </a:r>
              <a:r>
                <a:rPr lang="en-US" sz="2000" dirty="0" smtClean="0">
                  <a:latin typeface="Garamond" panose="02020404030301010803" pitchFamily="18" charset="0"/>
                </a:rPr>
                <a:t> </a:t>
              </a:r>
              <a:r>
                <a:rPr lang="en-US" sz="2000" dirty="0">
                  <a:latin typeface="Garamond" panose="02020404030301010803" pitchFamily="18" charset="0"/>
                </a:rPr>
                <a:t>--namespace=development </a:t>
              </a:r>
              <a:r>
                <a:rPr lang="en-US" sz="2000" dirty="0" smtClean="0">
                  <a:latin typeface="Garamond" panose="02020404030301010803" pitchFamily="18" charset="0"/>
                </a:rPr>
                <a:t> run </a:t>
              </a:r>
              <a:r>
                <a:rPr lang="en-US" sz="2000" dirty="0">
                  <a:latin typeface="Garamond" panose="02020404030301010803" pitchFamily="18" charset="0"/>
                </a:rPr>
                <a:t>curl --image=radial/</a:t>
              </a:r>
              <a:r>
                <a:rPr lang="en-US" sz="2000" dirty="0" err="1">
                  <a:latin typeface="Garamond" panose="02020404030301010803" pitchFamily="18" charset="0"/>
                </a:rPr>
                <a:t>busyboxplus:curl</a:t>
              </a:r>
              <a:r>
                <a:rPr lang="en-US" sz="2000" dirty="0">
                  <a:latin typeface="Garamond" panose="02020404030301010803" pitchFamily="18" charset="0"/>
                </a:rPr>
                <a:t> -</a:t>
              </a:r>
              <a:r>
                <a:rPr lang="en-US" sz="2000" dirty="0" err="1">
                  <a:latin typeface="Garamond" panose="02020404030301010803" pitchFamily="18" charset="0"/>
                </a:rPr>
                <a:t>i</a:t>
              </a:r>
              <a:r>
                <a:rPr lang="en-US" sz="2000" dirty="0">
                  <a:latin typeface="Garamond" panose="02020404030301010803" pitchFamily="18" charset="0"/>
                </a:rPr>
                <a:t> --</a:t>
              </a:r>
              <a:r>
                <a:rPr lang="en-US" sz="2000" dirty="0" err="1">
                  <a:latin typeface="Garamond" panose="02020404030301010803" pitchFamily="18" charset="0"/>
                </a:rPr>
                <a:t>tty</a:t>
              </a:r>
              <a:endParaRPr lang="en-US" sz="2000" dirty="0">
                <a:latin typeface="Garamond" panose="02020404030301010803" pitchFamily="18" charset="0"/>
              </a:endParaRPr>
            </a:p>
          </p:txBody>
        </p:sp>
        <p:pic>
          <p:nvPicPr>
            <p:cNvPr id="22" name="Picture 21"/>
            <p:cNvPicPr>
              <a:picLocks noChangeAspect="1"/>
            </p:cNvPicPr>
            <p:nvPr/>
          </p:nvPicPr>
          <p:blipFill>
            <a:blip r:embed="rId5"/>
            <a:stretch>
              <a:fillRect/>
            </a:stretch>
          </p:blipFill>
          <p:spPr>
            <a:xfrm>
              <a:off x="625671" y="3502869"/>
              <a:ext cx="7622783" cy="547964"/>
            </a:xfrm>
            <a:prstGeom prst="rect">
              <a:avLst/>
            </a:prstGeom>
          </p:spPr>
        </p:pic>
        <p:pic>
          <p:nvPicPr>
            <p:cNvPr id="23" name="Picture 22"/>
            <p:cNvPicPr>
              <a:picLocks noChangeAspect="1"/>
            </p:cNvPicPr>
            <p:nvPr/>
          </p:nvPicPr>
          <p:blipFill>
            <a:blip r:embed="rId6"/>
            <a:stretch>
              <a:fillRect/>
            </a:stretch>
          </p:blipFill>
          <p:spPr>
            <a:xfrm>
              <a:off x="625671" y="4975321"/>
              <a:ext cx="6359965" cy="1369228"/>
            </a:xfrm>
            <a:prstGeom prst="rect">
              <a:avLst/>
            </a:prstGeom>
          </p:spPr>
        </p:pic>
      </p:grpSp>
      <p:pic>
        <p:nvPicPr>
          <p:cNvPr id="27" name="Picture 26"/>
          <p:cNvPicPr>
            <a:picLocks noChangeAspect="1"/>
          </p:cNvPicPr>
          <p:nvPr/>
        </p:nvPicPr>
        <p:blipFill>
          <a:blip r:embed="rId7"/>
          <a:stretch>
            <a:fillRect/>
          </a:stretch>
        </p:blipFill>
        <p:spPr>
          <a:xfrm>
            <a:off x="296205" y="5764577"/>
            <a:ext cx="11789053" cy="650374"/>
          </a:xfrm>
          <a:prstGeom prst="rect">
            <a:avLst/>
          </a:prstGeom>
        </p:spPr>
      </p:pic>
      <p:sp>
        <p:nvSpPr>
          <p:cNvPr id="29" name="Rectangle 28"/>
          <p:cNvSpPr/>
          <p:nvPr/>
        </p:nvSpPr>
        <p:spPr>
          <a:xfrm>
            <a:off x="269823" y="4642881"/>
            <a:ext cx="11246460" cy="1323439"/>
          </a:xfrm>
          <a:prstGeom prst="rect">
            <a:avLst/>
          </a:prstGeom>
        </p:spPr>
        <p:txBody>
          <a:bodyPr wrap="square">
            <a:spAutoFit/>
          </a:bodyPr>
          <a:lstStyle/>
          <a:p>
            <a:r>
              <a:rPr lang="en-US" sz="2000" dirty="0">
                <a:latin typeface="Garamond" panose="02020404030301010803" pitchFamily="18" charset="0"/>
              </a:rPr>
              <a:t>Start a </a:t>
            </a:r>
            <a:r>
              <a:rPr lang="en-US" sz="2000" dirty="0" err="1">
                <a:latin typeface="Garamond" panose="02020404030301010803" pitchFamily="18" charset="0"/>
              </a:rPr>
              <a:t>busybox</a:t>
            </a:r>
            <a:r>
              <a:rPr lang="en-US" sz="2000" dirty="0">
                <a:latin typeface="Garamond" panose="02020404030301010803" pitchFamily="18" charset="0"/>
              </a:rPr>
              <a:t> container, and use </a:t>
            </a:r>
            <a:r>
              <a:rPr lang="en-US" sz="2000" dirty="0" err="1">
                <a:latin typeface="Garamond" panose="02020404030301010803" pitchFamily="18" charset="0"/>
              </a:rPr>
              <a:t>wget</a:t>
            </a:r>
            <a:r>
              <a:rPr lang="en-US" sz="2000" dirty="0">
                <a:latin typeface="Garamond" panose="02020404030301010803" pitchFamily="18" charset="0"/>
              </a:rPr>
              <a:t> on the </a:t>
            </a:r>
            <a:r>
              <a:rPr lang="en-US" sz="2000" dirty="0" err="1">
                <a:latin typeface="Garamond" panose="02020404030301010803" pitchFamily="18" charset="0"/>
              </a:rPr>
              <a:t>nginx</a:t>
            </a:r>
            <a:r>
              <a:rPr lang="en-US" sz="2000" dirty="0">
                <a:latin typeface="Garamond" panose="02020404030301010803" pitchFamily="18" charset="0"/>
              </a:rPr>
              <a:t> service:</a:t>
            </a:r>
          </a:p>
          <a:p>
            <a:r>
              <a:rPr lang="en-US" sz="2000" dirty="0" err="1">
                <a:latin typeface="Garamond" panose="02020404030301010803" pitchFamily="18" charset="0"/>
              </a:rPr>
              <a:t>kubectl</a:t>
            </a:r>
            <a:r>
              <a:rPr lang="en-US" sz="2000" dirty="0">
                <a:latin typeface="Garamond" panose="02020404030301010803" pitchFamily="18" charset="0"/>
              </a:rPr>
              <a:t> run </a:t>
            </a:r>
            <a:r>
              <a:rPr lang="en-US" sz="2000" dirty="0" err="1">
                <a:latin typeface="Garamond" panose="02020404030301010803" pitchFamily="18" charset="0"/>
              </a:rPr>
              <a:t>busybox</a:t>
            </a:r>
            <a:r>
              <a:rPr lang="en-US" sz="2000" dirty="0">
                <a:latin typeface="Garamond" panose="02020404030301010803" pitchFamily="18" charset="0"/>
              </a:rPr>
              <a:t> --</a:t>
            </a:r>
            <a:r>
              <a:rPr lang="en-US" sz="2000" dirty="0" err="1">
                <a:latin typeface="Garamond" panose="02020404030301010803" pitchFamily="18" charset="0"/>
              </a:rPr>
              <a:t>rm</a:t>
            </a:r>
            <a:r>
              <a:rPr lang="en-US" sz="2000" dirty="0">
                <a:latin typeface="Garamond" panose="02020404030301010803" pitchFamily="18" charset="0"/>
              </a:rPr>
              <a:t> -</a:t>
            </a:r>
            <a:r>
              <a:rPr lang="en-US" sz="2000" dirty="0" err="1">
                <a:latin typeface="Garamond" panose="02020404030301010803" pitchFamily="18" charset="0"/>
              </a:rPr>
              <a:t>ti</a:t>
            </a:r>
            <a:r>
              <a:rPr lang="en-US" sz="2000" dirty="0">
                <a:latin typeface="Garamond" panose="02020404030301010803" pitchFamily="18" charset="0"/>
              </a:rPr>
              <a:t> --image=</a:t>
            </a:r>
            <a:r>
              <a:rPr lang="en-US" sz="2000" dirty="0" err="1">
                <a:latin typeface="Garamond" panose="02020404030301010803" pitchFamily="18" charset="0"/>
              </a:rPr>
              <a:t>busybox</a:t>
            </a:r>
            <a:r>
              <a:rPr lang="en-US" sz="2000" dirty="0">
                <a:latin typeface="Garamond" panose="02020404030301010803" pitchFamily="18" charset="0"/>
              </a:rPr>
              <a:t> /</a:t>
            </a:r>
            <a:r>
              <a:rPr lang="en-US" sz="2000" dirty="0" smtClean="0">
                <a:latin typeface="Garamond" panose="02020404030301010803" pitchFamily="18" charset="0"/>
              </a:rPr>
              <a:t>bin/</a:t>
            </a:r>
            <a:r>
              <a:rPr lang="en-US" sz="2000" dirty="0" err="1" smtClean="0">
                <a:latin typeface="Garamond" panose="02020404030301010803" pitchFamily="18" charset="0"/>
              </a:rPr>
              <a:t>sh</a:t>
            </a:r>
            <a:endParaRPr lang="en-US" sz="2000" dirty="0" smtClean="0">
              <a:latin typeface="Garamond" panose="02020404030301010803" pitchFamily="18" charset="0"/>
            </a:endParaRPr>
          </a:p>
          <a:p>
            <a:r>
              <a:rPr lang="en-US" sz="2000" dirty="0">
                <a:latin typeface="Garamond" panose="02020404030301010803" pitchFamily="18" charset="0"/>
              </a:rPr>
              <a:t># </a:t>
            </a:r>
            <a:r>
              <a:rPr lang="en-US" sz="2000" dirty="0" err="1">
                <a:latin typeface="Garamond" panose="02020404030301010803" pitchFamily="18" charset="0"/>
              </a:rPr>
              <a:t>wget</a:t>
            </a:r>
            <a:r>
              <a:rPr lang="en-US" sz="2000" dirty="0">
                <a:latin typeface="Garamond" panose="02020404030301010803" pitchFamily="18" charset="0"/>
              </a:rPr>
              <a:t> --spider --timeout=1 </a:t>
            </a:r>
            <a:r>
              <a:rPr lang="en-US" sz="2000" dirty="0" smtClean="0">
                <a:latin typeface="Garamond" panose="02020404030301010803" pitchFamily="18" charset="0"/>
              </a:rPr>
              <a:t>my-</a:t>
            </a:r>
            <a:r>
              <a:rPr lang="en-US" sz="2000" dirty="0" err="1" smtClean="0">
                <a:latin typeface="Garamond" panose="02020404030301010803" pitchFamily="18" charset="0"/>
              </a:rPr>
              <a:t>nginx</a:t>
            </a:r>
            <a:endParaRPr lang="en-US" sz="2000" dirty="0" smtClean="0">
              <a:latin typeface="Garamond" panose="02020404030301010803" pitchFamily="18" charset="0"/>
            </a:endParaRPr>
          </a:p>
          <a:p>
            <a:endParaRPr lang="en-US" sz="2000" dirty="0">
              <a:latin typeface="Garamond" panose="02020404030301010803" pitchFamily="18" charset="0"/>
            </a:endParaRPr>
          </a:p>
        </p:txBody>
      </p:sp>
      <p:sp>
        <p:nvSpPr>
          <p:cNvPr id="24" name="Rectángulo 6"/>
          <p:cNvSpPr/>
          <p:nvPr/>
        </p:nvSpPr>
        <p:spPr>
          <a:xfrm>
            <a:off x="8744988" y="6316707"/>
            <a:ext cx="3447011" cy="556954"/>
          </a:xfrm>
          <a:custGeom>
            <a:avLst/>
            <a:gdLst/>
            <a:ahLst/>
            <a:cxnLst>
              <a:cxn ang="0">
                <a:pos x="wd2" y="hd2"/>
              </a:cxn>
              <a:cxn ang="5400000">
                <a:pos x="wd2" y="hd2"/>
              </a:cxn>
              <a:cxn ang="10800000">
                <a:pos x="wd2" y="hd2"/>
              </a:cxn>
              <a:cxn ang="16200000">
                <a:pos x="wd2" y="hd2"/>
              </a:cxn>
            </a:cxnLst>
            <a:rect l="0" t="0" r="r" b="b"/>
            <a:pathLst>
              <a:path w="21600" h="21600" extrusionOk="0">
                <a:moveTo>
                  <a:pt x="13439" y="322"/>
                </a:moveTo>
                <a:lnTo>
                  <a:pt x="21600" y="0"/>
                </a:lnTo>
                <a:lnTo>
                  <a:pt x="21600" y="21600"/>
                </a:lnTo>
                <a:lnTo>
                  <a:pt x="0" y="21278"/>
                </a:lnTo>
                <a:lnTo>
                  <a:pt x="13439" y="322"/>
                </a:lnTo>
                <a:close/>
              </a:path>
            </a:pathLst>
          </a:custGeom>
          <a:solidFill>
            <a:srgbClr val="0070C0"/>
          </a:solidFill>
          <a:ln w="12700">
            <a:miter lim="400000"/>
          </a:ln>
        </p:spPr>
        <p:txBody>
          <a:bodyPr lIns="45719" rIns="45719" anchor="ctr"/>
          <a:lstStyle/>
          <a:p>
            <a:pPr algn="ctr">
              <a:defRPr>
                <a:solidFill>
                  <a:srgbClr val="FFFFFF"/>
                </a:solidFill>
              </a:defRPr>
            </a:pPr>
            <a:endParaRPr sz="2000">
              <a:latin typeface="Garamond" panose="02020404030301010803" pitchFamily="18" charset="0"/>
            </a:endParaRPr>
          </a:p>
        </p:txBody>
      </p:sp>
      <p:grpSp>
        <p:nvGrpSpPr>
          <p:cNvPr id="28" name="Group 27"/>
          <p:cNvGrpSpPr/>
          <p:nvPr/>
        </p:nvGrpSpPr>
        <p:grpSpPr>
          <a:xfrm>
            <a:off x="10331355" y="6316707"/>
            <a:ext cx="1861153" cy="555251"/>
            <a:chOff x="9523412" y="6029866"/>
            <a:chExt cx="1871091" cy="525780"/>
          </a:xfrm>
        </p:grpSpPr>
        <p:sp>
          <p:nvSpPr>
            <p:cNvPr id="30" name="object 10"/>
            <p:cNvSpPr/>
            <p:nvPr/>
          </p:nvSpPr>
          <p:spPr>
            <a:xfrm>
              <a:off x="9523412" y="6138070"/>
              <a:ext cx="1763268" cy="417576"/>
            </a:xfrm>
            <a:prstGeom prst="rect">
              <a:avLst/>
            </a:prstGeom>
            <a:blipFill>
              <a:blip r:embed="rId3" cstate="print"/>
              <a:stretch>
                <a:fillRect/>
              </a:stretch>
            </a:blipFill>
          </p:spPr>
          <p:txBody>
            <a:bodyPr wrap="square" lIns="0" tIns="0" rIns="0" bIns="0" rtlCol="0"/>
            <a:lstStyle/>
            <a:p>
              <a:endParaRPr sz="2000">
                <a:latin typeface="Garamond" panose="02020404030301010803" pitchFamily="18" charset="0"/>
              </a:endParaRPr>
            </a:p>
          </p:txBody>
        </p:sp>
        <p:sp>
          <p:nvSpPr>
            <p:cNvPr id="31" name="object 12"/>
            <p:cNvSpPr/>
            <p:nvPr/>
          </p:nvSpPr>
          <p:spPr>
            <a:xfrm>
              <a:off x="11178857" y="6029866"/>
              <a:ext cx="215646" cy="216408"/>
            </a:xfrm>
            <a:prstGeom prst="rect">
              <a:avLst/>
            </a:prstGeom>
            <a:blipFill>
              <a:blip r:embed="rId4" cstate="print"/>
              <a:stretch>
                <a:fillRect/>
              </a:stretch>
            </a:blipFill>
          </p:spPr>
          <p:txBody>
            <a:bodyPr wrap="square" lIns="0" tIns="0" rIns="0" bIns="0" rtlCol="0"/>
            <a:lstStyle/>
            <a:p>
              <a:endParaRPr sz="2000">
                <a:latin typeface="Garamond" panose="02020404030301010803" pitchFamily="18" charset="0"/>
              </a:endParaRPr>
            </a:p>
          </p:txBody>
        </p:sp>
      </p:grpSp>
      <p:sp>
        <p:nvSpPr>
          <p:cNvPr id="32" name="Content Placeholder 1"/>
          <p:cNvSpPr txBox="1"/>
          <p:nvPr/>
        </p:nvSpPr>
        <p:spPr>
          <a:xfrm>
            <a:off x="-13648" y="0"/>
            <a:ext cx="5609775" cy="430883"/>
          </a:xfrm>
          <a:prstGeom prst="rect">
            <a:avLst/>
          </a:prstGeom>
          <a:solidFill>
            <a:srgbClr val="0070C0"/>
          </a:solidFill>
          <a:ln/>
          <a:extLst>
            <a:ext uri="{C572A759-6A51-4108-AA02-DFA0A04FC94B}">
              <ma14:wrappingTextBoxFlag xmlns:ma14="http://schemas.microsoft.com/office/mac/drawingml/2011/main" xmlns="" val="1"/>
            </a:ext>
          </a:extLst>
        </p:spPr>
        <p:style>
          <a:lnRef idx="1">
            <a:schemeClr val="accent1"/>
          </a:lnRef>
          <a:fillRef idx="2">
            <a:schemeClr val="accent1"/>
          </a:fillRef>
          <a:effectRef idx="1">
            <a:schemeClr val="accent1"/>
          </a:effectRef>
          <a:fontRef idx="minor">
            <a:schemeClr val="dk1"/>
          </a:fontRef>
        </p:style>
        <p:txBody>
          <a:bodyPr wrap="square" lIns="60958" tIns="60958" rIns="60958" bIns="60958">
            <a:spAutoFit/>
          </a:bodyPr>
          <a:lstStyle>
            <a:lvl1pPr indent="609584" defTabSz="914378">
              <a:spcBef>
                <a:spcPts val="800"/>
              </a:spcBef>
              <a:defRPr sz="2600" cap="small">
                <a:solidFill>
                  <a:srgbClr val="F2F2F2"/>
                </a:solidFill>
                <a:latin typeface="Trebuchet MS"/>
                <a:ea typeface="Trebuchet MS"/>
                <a:cs typeface="Trebuchet MS"/>
                <a:sym typeface="Trebuchet MS"/>
              </a:defRPr>
            </a:lvl1pPr>
          </a:lstStyle>
          <a:p>
            <a:r>
              <a:rPr lang="en-US" sz="2000" b="1" dirty="0">
                <a:latin typeface="Garamond" panose="02020404030301010803" pitchFamily="18" charset="0"/>
              </a:rPr>
              <a:t>Networking with </a:t>
            </a:r>
            <a:r>
              <a:rPr lang="en-US" sz="2000" b="1" dirty="0" err="1">
                <a:latin typeface="Garamond" panose="02020404030301010803" pitchFamily="18" charset="0"/>
              </a:rPr>
              <a:t>Kubernetes</a:t>
            </a:r>
            <a:endParaRPr lang="en-US" sz="2000" b="1" dirty="0">
              <a:latin typeface="Garamond" panose="02020404030301010803" pitchFamily="18" charset="0"/>
            </a:endParaRPr>
          </a:p>
        </p:txBody>
      </p:sp>
    </p:spTree>
    <p:extLst>
      <p:ext uri="{BB962C8B-B14F-4D97-AF65-F5344CB8AC3E}">
        <p14:creationId xmlns:p14="http://schemas.microsoft.com/office/powerpoint/2010/main" val="1586871700"/>
      </p:ext>
    </p:extLst>
  </p:cSld>
  <p:clrMapOvr>
    <a:masterClrMapping/>
  </p:clrMapOvr>
  <mc:AlternateContent xmlns:mc="http://schemas.openxmlformats.org/markup-compatibility/2006" xmlns:p14="http://schemas.microsoft.com/office/powerpoint/2010/main">
    <mc:Choice Requires="p14">
      <p:transition spd="slow" p14:dur="1200">
        <p:push dir="u"/>
      </p:transition>
    </mc:Choice>
    <mc:Fallback xmlns="">
      <p:transition spd="slow">
        <p:push dir="u"/>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293403" y="2174193"/>
            <a:ext cx="9356904" cy="4347383"/>
          </a:xfrm>
          <a:prstGeom prst="rect">
            <a:avLst/>
          </a:prstGeom>
        </p:spPr>
      </p:pic>
      <p:sp>
        <p:nvSpPr>
          <p:cNvPr id="231" name="Rectángulo 5"/>
          <p:cNvSpPr/>
          <p:nvPr/>
        </p:nvSpPr>
        <p:spPr>
          <a:xfrm>
            <a:off x="0" y="0"/>
            <a:ext cx="12192000" cy="149629"/>
          </a:xfrm>
          <a:prstGeom prst="rect">
            <a:avLst/>
          </a:prstGeom>
          <a:solidFill>
            <a:srgbClr val="1AB4E8"/>
          </a:solidFill>
          <a:ln w="12700">
            <a:miter lim="400000"/>
          </a:ln>
        </p:spPr>
        <p:txBody>
          <a:bodyPr lIns="45719" rIns="45719" anchor="ctr"/>
          <a:lstStyle/>
          <a:p>
            <a:pPr algn="ctr">
              <a:defRPr>
                <a:solidFill>
                  <a:srgbClr val="FFFFFF"/>
                </a:solidFill>
              </a:defRPr>
            </a:pPr>
            <a:endParaRPr/>
          </a:p>
        </p:txBody>
      </p:sp>
      <p:sp>
        <p:nvSpPr>
          <p:cNvPr id="233" name="Rectángulo 6"/>
          <p:cNvSpPr/>
          <p:nvPr/>
        </p:nvSpPr>
        <p:spPr>
          <a:xfrm>
            <a:off x="9770840" y="-3080"/>
            <a:ext cx="2418408" cy="154980"/>
          </a:xfrm>
          <a:custGeom>
            <a:avLst/>
            <a:gdLst/>
            <a:ahLst/>
            <a:cxnLst>
              <a:cxn ang="0">
                <a:pos x="wd2" y="hd2"/>
              </a:cxn>
              <a:cxn ang="5400000">
                <a:pos x="wd2" y="hd2"/>
              </a:cxn>
              <a:cxn ang="10800000">
                <a:pos x="wd2" y="hd2"/>
              </a:cxn>
              <a:cxn ang="16200000">
                <a:pos x="wd2" y="hd2"/>
              </a:cxn>
            </a:cxnLst>
            <a:rect l="0" t="0" r="r" b="b"/>
            <a:pathLst>
              <a:path w="21600" h="21600" extrusionOk="0">
                <a:moveTo>
                  <a:pt x="8211" y="1588"/>
                </a:moveTo>
                <a:lnTo>
                  <a:pt x="21575" y="0"/>
                </a:lnTo>
                <a:cubicBezTo>
                  <a:pt x="21583" y="7200"/>
                  <a:pt x="21592" y="14400"/>
                  <a:pt x="21600" y="21600"/>
                </a:cubicBezTo>
                <a:lnTo>
                  <a:pt x="0" y="21112"/>
                </a:lnTo>
                <a:lnTo>
                  <a:pt x="8211" y="1588"/>
                </a:lnTo>
                <a:close/>
              </a:path>
            </a:pathLst>
          </a:custGeom>
          <a:solidFill>
            <a:srgbClr val="29C2EC"/>
          </a:solidFill>
          <a:ln w="12700">
            <a:miter lim="400000"/>
          </a:ln>
        </p:spPr>
        <p:txBody>
          <a:bodyPr lIns="45719" rIns="45719" anchor="ctr"/>
          <a:lstStyle/>
          <a:p>
            <a:pPr algn="ctr">
              <a:defRPr>
                <a:solidFill>
                  <a:srgbClr val="FFFFFF"/>
                </a:solidFill>
              </a:defRPr>
            </a:pPr>
            <a:endParaRPr/>
          </a:p>
        </p:txBody>
      </p:sp>
      <p:sp>
        <p:nvSpPr>
          <p:cNvPr id="234" name="Rectángulo 6"/>
          <p:cNvSpPr/>
          <p:nvPr/>
        </p:nvSpPr>
        <p:spPr>
          <a:xfrm>
            <a:off x="5868799" y="-3081"/>
            <a:ext cx="3906481" cy="151478"/>
          </a:xfrm>
          <a:custGeom>
            <a:avLst/>
            <a:gdLst/>
            <a:ahLst/>
            <a:cxnLst>
              <a:cxn ang="0">
                <a:pos x="wd2" y="hd2"/>
              </a:cxn>
              <a:cxn ang="5400000">
                <a:pos x="wd2" y="hd2"/>
              </a:cxn>
              <a:cxn ang="10800000">
                <a:pos x="wd2" y="hd2"/>
              </a:cxn>
              <a:cxn ang="16200000">
                <a:pos x="wd2" y="hd2"/>
              </a:cxn>
            </a:cxnLst>
            <a:rect l="0" t="0" r="r" b="b"/>
            <a:pathLst>
              <a:path w="21600" h="21600" extrusionOk="0">
                <a:moveTo>
                  <a:pt x="5083" y="1624"/>
                </a:moveTo>
                <a:lnTo>
                  <a:pt x="13357" y="0"/>
                </a:lnTo>
                <a:cubicBezTo>
                  <a:pt x="15919" y="7367"/>
                  <a:pt x="19480" y="18203"/>
                  <a:pt x="21600" y="21108"/>
                </a:cubicBezTo>
                <a:lnTo>
                  <a:pt x="0" y="21600"/>
                </a:lnTo>
                <a:lnTo>
                  <a:pt x="5083" y="1624"/>
                </a:lnTo>
                <a:close/>
              </a:path>
            </a:pathLst>
          </a:custGeom>
          <a:solidFill>
            <a:srgbClr val="29C2EC"/>
          </a:solidFill>
          <a:ln w="12700">
            <a:miter lim="400000"/>
          </a:ln>
        </p:spPr>
        <p:txBody>
          <a:bodyPr lIns="45719" rIns="45719" anchor="ctr"/>
          <a:lstStyle/>
          <a:p>
            <a:pPr algn="ctr">
              <a:defRPr>
                <a:solidFill>
                  <a:srgbClr val="FFFFFF"/>
                </a:solidFill>
              </a:defRPr>
            </a:pPr>
            <a:endParaRPr/>
          </a:p>
        </p:txBody>
      </p:sp>
      <p:sp>
        <p:nvSpPr>
          <p:cNvPr id="235" name="Rectángulo 6"/>
          <p:cNvSpPr/>
          <p:nvPr/>
        </p:nvSpPr>
        <p:spPr>
          <a:xfrm>
            <a:off x="1592073" y="-3081"/>
            <a:ext cx="3906482" cy="151478"/>
          </a:xfrm>
          <a:custGeom>
            <a:avLst/>
            <a:gdLst/>
            <a:ahLst/>
            <a:cxnLst>
              <a:cxn ang="0">
                <a:pos x="wd2" y="hd2"/>
              </a:cxn>
              <a:cxn ang="5400000">
                <a:pos x="wd2" y="hd2"/>
              </a:cxn>
              <a:cxn ang="10800000">
                <a:pos x="wd2" y="hd2"/>
              </a:cxn>
              <a:cxn ang="16200000">
                <a:pos x="wd2" y="hd2"/>
              </a:cxn>
            </a:cxnLst>
            <a:rect l="0" t="0" r="r" b="b"/>
            <a:pathLst>
              <a:path w="21600" h="21600" extrusionOk="0">
                <a:moveTo>
                  <a:pt x="5083" y="1624"/>
                </a:moveTo>
                <a:lnTo>
                  <a:pt x="13357" y="0"/>
                </a:lnTo>
                <a:cubicBezTo>
                  <a:pt x="15919" y="7367"/>
                  <a:pt x="19480" y="18203"/>
                  <a:pt x="21600" y="21108"/>
                </a:cubicBezTo>
                <a:lnTo>
                  <a:pt x="0" y="21600"/>
                </a:lnTo>
                <a:lnTo>
                  <a:pt x="5083" y="1624"/>
                </a:lnTo>
                <a:close/>
              </a:path>
            </a:pathLst>
          </a:custGeom>
          <a:solidFill>
            <a:srgbClr val="29C2EC"/>
          </a:solidFill>
          <a:ln w="12700">
            <a:miter lim="400000"/>
          </a:ln>
        </p:spPr>
        <p:txBody>
          <a:bodyPr lIns="45719" rIns="45719" anchor="ctr"/>
          <a:lstStyle/>
          <a:p>
            <a:pPr algn="ctr">
              <a:defRPr>
                <a:solidFill>
                  <a:srgbClr val="FFFFFF"/>
                </a:solidFill>
              </a:defRPr>
            </a:pPr>
            <a:endParaRPr/>
          </a:p>
        </p:txBody>
      </p:sp>
      <p:sp>
        <p:nvSpPr>
          <p:cNvPr id="236" name="Conector recto 16"/>
          <p:cNvSpPr/>
          <p:nvPr/>
        </p:nvSpPr>
        <p:spPr>
          <a:xfrm flipH="1" flipV="1">
            <a:off x="0" y="215468"/>
            <a:ext cx="12189249" cy="3504"/>
          </a:xfrm>
          <a:prstGeom prst="line">
            <a:avLst/>
          </a:prstGeom>
          <a:ln w="19050">
            <a:solidFill>
              <a:srgbClr val="29C2EC"/>
            </a:solidFill>
            <a:miter/>
          </a:ln>
        </p:spPr>
        <p:txBody>
          <a:bodyPr lIns="45719" rIns="45719"/>
          <a:lstStyle/>
          <a:p>
            <a:endParaRPr/>
          </a:p>
        </p:txBody>
      </p:sp>
      <p:grpSp>
        <p:nvGrpSpPr>
          <p:cNvPr id="12" name="Group 11"/>
          <p:cNvGrpSpPr/>
          <p:nvPr/>
        </p:nvGrpSpPr>
        <p:grpSpPr>
          <a:xfrm>
            <a:off x="10681666" y="6318409"/>
            <a:ext cx="1347065" cy="526253"/>
            <a:chOff x="9523412" y="6029866"/>
            <a:chExt cx="1871091" cy="525780"/>
          </a:xfrm>
        </p:grpSpPr>
        <p:sp>
          <p:nvSpPr>
            <p:cNvPr id="13" name="object 10"/>
            <p:cNvSpPr/>
            <p:nvPr/>
          </p:nvSpPr>
          <p:spPr>
            <a:xfrm>
              <a:off x="9523412" y="6138070"/>
              <a:ext cx="1763268" cy="417576"/>
            </a:xfrm>
            <a:prstGeom prst="rect">
              <a:avLst/>
            </a:prstGeom>
            <a:blipFill>
              <a:blip r:embed="rId4" cstate="print"/>
              <a:stretch>
                <a:fillRect/>
              </a:stretch>
            </a:blipFill>
          </p:spPr>
          <p:txBody>
            <a:bodyPr wrap="square" lIns="0" tIns="0" rIns="0" bIns="0" rtlCol="0"/>
            <a:lstStyle/>
            <a:p>
              <a:endParaRPr/>
            </a:p>
          </p:txBody>
        </p:sp>
        <p:sp>
          <p:nvSpPr>
            <p:cNvPr id="14" name="object 12"/>
            <p:cNvSpPr/>
            <p:nvPr/>
          </p:nvSpPr>
          <p:spPr>
            <a:xfrm>
              <a:off x="11178857" y="6029866"/>
              <a:ext cx="215646" cy="216408"/>
            </a:xfrm>
            <a:prstGeom prst="rect">
              <a:avLst/>
            </a:prstGeom>
            <a:blipFill>
              <a:blip r:embed="rId5" cstate="print"/>
              <a:stretch>
                <a:fillRect/>
              </a:stretch>
            </a:blipFill>
          </p:spPr>
          <p:txBody>
            <a:bodyPr wrap="square" lIns="0" tIns="0" rIns="0" bIns="0" rtlCol="0"/>
            <a:lstStyle/>
            <a:p>
              <a:endParaRPr/>
            </a:p>
          </p:txBody>
        </p:sp>
      </p:grpSp>
      <p:sp>
        <p:nvSpPr>
          <p:cNvPr id="3" name="Rectangle 1"/>
          <p:cNvSpPr>
            <a:spLocks noChangeArrowheads="1"/>
          </p:cNvSpPr>
          <p:nvPr/>
        </p:nvSpPr>
        <p:spPr bwMode="auto">
          <a:xfrm>
            <a:off x="160255" y="1733970"/>
            <a:ext cx="65" cy="246221"/>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a:spcBef>
                <a:spcPct val="0"/>
              </a:spcBef>
              <a:spcAft>
                <a:spcPct val="0"/>
              </a:spcAft>
              <a:defRPr>
                <a:solidFill>
                  <a:schemeClr val="tx1"/>
                </a:solidFill>
                <a:latin typeface="Arial" panose="020B0604020202020204" pitchFamily="34" charset="0"/>
              </a:defRPr>
            </a:lvl1pPr>
            <a:lvl2pPr marL="457200" eaLnBrk="0" fontAlgn="base">
              <a:spcBef>
                <a:spcPct val="0"/>
              </a:spcBef>
              <a:spcAft>
                <a:spcPct val="0"/>
              </a:spcAft>
              <a:defRPr>
                <a:solidFill>
                  <a:schemeClr val="tx1"/>
                </a:solidFill>
                <a:latin typeface="Arial" panose="020B0604020202020204" pitchFamily="34" charset="0"/>
              </a:defRPr>
            </a:lvl2pPr>
            <a:lvl3pPr marL="914400" eaLnBrk="0" fontAlgn="base">
              <a:spcBef>
                <a:spcPct val="0"/>
              </a:spcBef>
              <a:spcAft>
                <a:spcPct val="0"/>
              </a:spcAft>
              <a:defRPr>
                <a:solidFill>
                  <a:schemeClr val="tx1"/>
                </a:solidFill>
                <a:latin typeface="Arial" panose="020B0604020202020204" pitchFamily="34" charset="0"/>
              </a:defRPr>
            </a:lvl3pPr>
            <a:lvl4pPr marL="1371600" eaLnBrk="0" fontAlgn="base">
              <a:spcBef>
                <a:spcPct val="0"/>
              </a:spcBef>
              <a:spcAft>
                <a:spcPct val="0"/>
              </a:spcAft>
              <a:defRPr>
                <a:solidFill>
                  <a:schemeClr val="tx1"/>
                </a:solidFill>
                <a:latin typeface="Arial" panose="020B0604020202020204" pitchFamily="34" charset="0"/>
              </a:defRPr>
            </a:lvl4pPr>
            <a:lvl5pPr marL="1828800" eaLnBrk="0" fontAlgn="base">
              <a:spcBef>
                <a:spcPct val="0"/>
              </a:spcBef>
              <a:spcAft>
                <a:spcPct val="0"/>
              </a:spcAft>
              <a:defRPr>
                <a:solidFill>
                  <a:schemeClr val="tx1"/>
                </a:solidFill>
                <a:latin typeface="Arial" panose="020B0604020202020204" pitchFamily="34" charset="0"/>
              </a:defRPr>
            </a:lvl5pPr>
            <a:lvl6pPr marL="2286000" eaLnBrk="0" fontAlgn="base">
              <a:spcBef>
                <a:spcPct val="0"/>
              </a:spcBef>
              <a:spcAft>
                <a:spcPct val="0"/>
              </a:spcAft>
              <a:defRPr>
                <a:solidFill>
                  <a:schemeClr val="tx1"/>
                </a:solidFill>
                <a:latin typeface="Arial" panose="020B0604020202020204" pitchFamily="34" charset="0"/>
              </a:defRPr>
            </a:lvl6pPr>
            <a:lvl7pPr marL="2743200" eaLnBrk="0" fontAlgn="base">
              <a:spcBef>
                <a:spcPct val="0"/>
              </a:spcBef>
              <a:spcAft>
                <a:spcPct val="0"/>
              </a:spcAft>
              <a:defRPr>
                <a:solidFill>
                  <a:schemeClr val="tx1"/>
                </a:solidFill>
                <a:latin typeface="Arial" panose="020B0604020202020204" pitchFamily="34" charset="0"/>
              </a:defRPr>
            </a:lvl7pPr>
            <a:lvl8pPr marL="3200400" eaLnBrk="0" fontAlgn="base">
              <a:spcBef>
                <a:spcPct val="0"/>
              </a:spcBef>
              <a:spcAft>
                <a:spcPct val="0"/>
              </a:spcAft>
              <a:defRPr>
                <a:solidFill>
                  <a:schemeClr val="tx1"/>
                </a:solidFill>
                <a:latin typeface="Arial" panose="020B0604020202020204" pitchFamily="34" charset="0"/>
              </a:defRPr>
            </a:lvl8pPr>
            <a:lvl9pPr marL="3657600" eaLnBrk="0" fontAlgn="base">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dirty="0" smtClean="0">
              <a:ln>
                <a:noFill/>
              </a:ln>
              <a:effectLst/>
              <a:latin typeface="+mn-lt"/>
            </a:endParaRPr>
          </a:p>
        </p:txBody>
      </p:sp>
      <p:sp>
        <p:nvSpPr>
          <p:cNvPr id="2" name="Rectangle 1"/>
          <p:cNvSpPr/>
          <p:nvPr/>
        </p:nvSpPr>
        <p:spPr>
          <a:xfrm>
            <a:off x="2087883" y="1035376"/>
            <a:ext cx="6096000" cy="1107996"/>
          </a:xfrm>
          <a:prstGeom prst="rect">
            <a:avLst/>
          </a:prstGeom>
        </p:spPr>
        <p:txBody>
          <a:bodyPr>
            <a:spAutoFit/>
          </a:bodyPr>
          <a:lstStyle/>
          <a:p>
            <a:r>
              <a:rPr lang="en-US" sz="2200" dirty="0">
                <a:latin typeface="Garamond" panose="02020404030301010803" pitchFamily="18" charset="0"/>
              </a:rPr>
              <a:t> </a:t>
            </a:r>
            <a:r>
              <a:rPr lang="en-US" sz="2200" dirty="0">
                <a:solidFill>
                  <a:schemeClr val="tx1">
                    <a:lumMod val="65000"/>
                    <a:lumOff val="35000"/>
                  </a:schemeClr>
                </a:solidFill>
                <a:latin typeface="Garamond" panose="02020404030301010803" pitchFamily="18" charset="0"/>
              </a:rPr>
              <a:t>Kubernetes supports two ways of doing this: </a:t>
            </a:r>
            <a:endParaRPr lang="en-US" sz="2200" dirty="0" smtClean="0">
              <a:solidFill>
                <a:schemeClr val="tx1">
                  <a:lumMod val="65000"/>
                  <a:lumOff val="35000"/>
                </a:schemeClr>
              </a:solidFill>
              <a:latin typeface="Garamond" panose="02020404030301010803" pitchFamily="18" charset="0"/>
            </a:endParaRPr>
          </a:p>
          <a:p>
            <a:pPr marL="285750" indent="-285750">
              <a:buClr>
                <a:srgbClr val="0070C0"/>
              </a:buClr>
              <a:buFont typeface="Wingdings" panose="05000000000000000000" pitchFamily="2" charset="2"/>
              <a:buChar char="§"/>
            </a:pPr>
            <a:r>
              <a:rPr lang="en-US" sz="2200" dirty="0" err="1" smtClean="0">
                <a:solidFill>
                  <a:schemeClr val="tx1">
                    <a:lumMod val="65000"/>
                    <a:lumOff val="35000"/>
                  </a:schemeClr>
                </a:solidFill>
                <a:latin typeface="Garamond" panose="02020404030301010803" pitchFamily="18" charset="0"/>
              </a:rPr>
              <a:t>NodePorts</a:t>
            </a:r>
            <a:endParaRPr lang="en-US" sz="2200" dirty="0" smtClean="0">
              <a:solidFill>
                <a:schemeClr val="tx1">
                  <a:lumMod val="65000"/>
                  <a:lumOff val="35000"/>
                </a:schemeClr>
              </a:solidFill>
              <a:latin typeface="Garamond" panose="02020404030301010803" pitchFamily="18" charset="0"/>
            </a:endParaRPr>
          </a:p>
          <a:p>
            <a:pPr marL="285750" indent="-285750">
              <a:buClr>
                <a:srgbClr val="0070C0"/>
              </a:buClr>
              <a:buFont typeface="Wingdings" panose="05000000000000000000" pitchFamily="2" charset="2"/>
              <a:buChar char="§"/>
            </a:pPr>
            <a:r>
              <a:rPr lang="en-US" sz="2200" dirty="0" err="1" smtClean="0">
                <a:solidFill>
                  <a:schemeClr val="tx1">
                    <a:lumMod val="65000"/>
                    <a:lumOff val="35000"/>
                  </a:schemeClr>
                </a:solidFill>
                <a:latin typeface="Garamond" panose="02020404030301010803" pitchFamily="18" charset="0"/>
              </a:rPr>
              <a:t>LoadBalancers</a:t>
            </a:r>
            <a:endParaRPr lang="en-US" sz="2200" dirty="0">
              <a:solidFill>
                <a:schemeClr val="tx1">
                  <a:lumMod val="65000"/>
                  <a:lumOff val="35000"/>
                </a:schemeClr>
              </a:solidFill>
              <a:latin typeface="Garamond" panose="02020404030301010803" pitchFamily="18" charset="0"/>
            </a:endParaRPr>
          </a:p>
        </p:txBody>
      </p:sp>
      <p:sp>
        <p:nvSpPr>
          <p:cNvPr id="5" name="Rectangle 4"/>
          <p:cNvSpPr/>
          <p:nvPr/>
        </p:nvSpPr>
        <p:spPr>
          <a:xfrm>
            <a:off x="1171244" y="697705"/>
            <a:ext cx="3239990" cy="430887"/>
          </a:xfrm>
          <a:prstGeom prst="rect">
            <a:avLst/>
          </a:prstGeom>
        </p:spPr>
        <p:txBody>
          <a:bodyPr wrap="none">
            <a:spAutoFit/>
          </a:bodyPr>
          <a:lstStyle/>
          <a:p>
            <a:r>
              <a:rPr lang="en-US" sz="2200" b="1" dirty="0">
                <a:solidFill>
                  <a:srgbClr val="0070C0"/>
                </a:solidFill>
                <a:latin typeface="Garamond" panose="02020404030301010803" pitchFamily="18" charset="0"/>
              </a:rPr>
              <a:t>--4. </a:t>
            </a:r>
            <a:r>
              <a:rPr lang="en-US" sz="2200" b="1" dirty="0" smtClean="0">
                <a:solidFill>
                  <a:srgbClr val="0070C0"/>
                </a:solidFill>
                <a:latin typeface="Garamond" panose="02020404030301010803" pitchFamily="18" charset="0"/>
              </a:rPr>
              <a:t>Exposing the </a:t>
            </a:r>
            <a:r>
              <a:rPr lang="en-US" sz="2200" b="1" dirty="0">
                <a:solidFill>
                  <a:srgbClr val="0070C0"/>
                </a:solidFill>
                <a:latin typeface="Garamond" panose="02020404030301010803" pitchFamily="18" charset="0"/>
              </a:rPr>
              <a:t>Service </a:t>
            </a:r>
          </a:p>
        </p:txBody>
      </p:sp>
      <p:sp>
        <p:nvSpPr>
          <p:cNvPr id="17" name="Rectángulo 6"/>
          <p:cNvSpPr/>
          <p:nvPr/>
        </p:nvSpPr>
        <p:spPr>
          <a:xfrm>
            <a:off x="8744988" y="6316707"/>
            <a:ext cx="3447011" cy="556954"/>
          </a:xfrm>
          <a:custGeom>
            <a:avLst/>
            <a:gdLst/>
            <a:ahLst/>
            <a:cxnLst>
              <a:cxn ang="0">
                <a:pos x="wd2" y="hd2"/>
              </a:cxn>
              <a:cxn ang="5400000">
                <a:pos x="wd2" y="hd2"/>
              </a:cxn>
              <a:cxn ang="10800000">
                <a:pos x="wd2" y="hd2"/>
              </a:cxn>
              <a:cxn ang="16200000">
                <a:pos x="wd2" y="hd2"/>
              </a:cxn>
            </a:cxnLst>
            <a:rect l="0" t="0" r="r" b="b"/>
            <a:pathLst>
              <a:path w="21600" h="21600" extrusionOk="0">
                <a:moveTo>
                  <a:pt x="13439" y="322"/>
                </a:moveTo>
                <a:lnTo>
                  <a:pt x="21600" y="0"/>
                </a:lnTo>
                <a:lnTo>
                  <a:pt x="21600" y="21600"/>
                </a:lnTo>
                <a:lnTo>
                  <a:pt x="0" y="21278"/>
                </a:lnTo>
                <a:lnTo>
                  <a:pt x="13439" y="322"/>
                </a:lnTo>
                <a:close/>
              </a:path>
            </a:pathLst>
          </a:custGeom>
          <a:solidFill>
            <a:srgbClr val="0070C0"/>
          </a:solidFill>
          <a:ln w="12700">
            <a:miter lim="400000"/>
          </a:ln>
        </p:spPr>
        <p:txBody>
          <a:bodyPr lIns="45719" rIns="45719" anchor="ctr"/>
          <a:lstStyle/>
          <a:p>
            <a:pPr algn="ctr">
              <a:defRPr>
                <a:solidFill>
                  <a:srgbClr val="FFFFFF"/>
                </a:solidFill>
              </a:defRPr>
            </a:pPr>
            <a:endParaRPr/>
          </a:p>
        </p:txBody>
      </p:sp>
      <p:grpSp>
        <p:nvGrpSpPr>
          <p:cNvPr id="18" name="Group 17"/>
          <p:cNvGrpSpPr/>
          <p:nvPr/>
        </p:nvGrpSpPr>
        <p:grpSpPr>
          <a:xfrm>
            <a:off x="10331355" y="6316707"/>
            <a:ext cx="1861153" cy="555251"/>
            <a:chOff x="9523412" y="6029866"/>
            <a:chExt cx="1871091" cy="525780"/>
          </a:xfrm>
        </p:grpSpPr>
        <p:sp>
          <p:nvSpPr>
            <p:cNvPr id="19" name="object 10"/>
            <p:cNvSpPr/>
            <p:nvPr/>
          </p:nvSpPr>
          <p:spPr>
            <a:xfrm>
              <a:off x="9523412" y="6138070"/>
              <a:ext cx="1763268" cy="417576"/>
            </a:xfrm>
            <a:prstGeom prst="rect">
              <a:avLst/>
            </a:prstGeom>
            <a:blipFill>
              <a:blip r:embed="rId4" cstate="print"/>
              <a:stretch>
                <a:fillRect/>
              </a:stretch>
            </a:blipFill>
          </p:spPr>
          <p:txBody>
            <a:bodyPr wrap="square" lIns="0" tIns="0" rIns="0" bIns="0" rtlCol="0"/>
            <a:lstStyle/>
            <a:p>
              <a:endParaRPr/>
            </a:p>
          </p:txBody>
        </p:sp>
        <p:sp>
          <p:nvSpPr>
            <p:cNvPr id="20" name="object 12"/>
            <p:cNvSpPr/>
            <p:nvPr/>
          </p:nvSpPr>
          <p:spPr>
            <a:xfrm>
              <a:off x="11178857" y="6029866"/>
              <a:ext cx="215646" cy="216408"/>
            </a:xfrm>
            <a:prstGeom prst="rect">
              <a:avLst/>
            </a:prstGeom>
            <a:blipFill>
              <a:blip r:embed="rId5" cstate="print"/>
              <a:stretch>
                <a:fillRect/>
              </a:stretch>
            </a:blipFill>
          </p:spPr>
          <p:txBody>
            <a:bodyPr wrap="square" lIns="0" tIns="0" rIns="0" bIns="0" rtlCol="0"/>
            <a:lstStyle/>
            <a:p>
              <a:endParaRPr/>
            </a:p>
          </p:txBody>
        </p:sp>
      </p:grpSp>
      <p:sp>
        <p:nvSpPr>
          <p:cNvPr id="21" name="Content Placeholder 1"/>
          <p:cNvSpPr txBox="1"/>
          <p:nvPr/>
        </p:nvSpPr>
        <p:spPr>
          <a:xfrm>
            <a:off x="-13648" y="0"/>
            <a:ext cx="5609775" cy="523216"/>
          </a:xfrm>
          <a:prstGeom prst="rect">
            <a:avLst/>
          </a:prstGeom>
          <a:solidFill>
            <a:srgbClr val="0070C0"/>
          </a:solidFill>
          <a:ln/>
          <a:extLst>
            <a:ext uri="{C572A759-6A51-4108-AA02-DFA0A04FC94B}">
              <ma14:wrappingTextBoxFlag xmlns:ma14="http://schemas.microsoft.com/office/mac/drawingml/2011/main" xmlns="" val="1"/>
            </a:ext>
          </a:extLst>
        </p:spPr>
        <p:style>
          <a:lnRef idx="1">
            <a:schemeClr val="accent1"/>
          </a:lnRef>
          <a:fillRef idx="2">
            <a:schemeClr val="accent1"/>
          </a:fillRef>
          <a:effectRef idx="1">
            <a:schemeClr val="accent1"/>
          </a:effectRef>
          <a:fontRef idx="minor">
            <a:schemeClr val="dk1"/>
          </a:fontRef>
        </p:style>
        <p:txBody>
          <a:bodyPr wrap="square" lIns="60958" tIns="60958" rIns="60958" bIns="60958">
            <a:spAutoFit/>
          </a:bodyPr>
          <a:lstStyle>
            <a:lvl1pPr indent="609584" defTabSz="914378">
              <a:spcBef>
                <a:spcPts val="800"/>
              </a:spcBef>
              <a:defRPr sz="2600" cap="small">
                <a:solidFill>
                  <a:srgbClr val="F2F2F2"/>
                </a:solidFill>
                <a:latin typeface="Trebuchet MS"/>
                <a:ea typeface="Trebuchet MS"/>
                <a:cs typeface="Trebuchet MS"/>
                <a:sym typeface="Trebuchet MS"/>
              </a:defRPr>
            </a:lvl1pPr>
          </a:lstStyle>
          <a:p>
            <a:r>
              <a:rPr lang="en-US" b="1" dirty="0">
                <a:latin typeface="Garamond" panose="02020404030301010803" pitchFamily="18" charset="0"/>
              </a:rPr>
              <a:t>Networking with </a:t>
            </a:r>
            <a:r>
              <a:rPr lang="en-US" b="1" dirty="0" err="1">
                <a:latin typeface="Garamond" panose="02020404030301010803" pitchFamily="18" charset="0"/>
              </a:rPr>
              <a:t>Kubernetes</a:t>
            </a:r>
            <a:endParaRPr lang="en-US" b="1" dirty="0">
              <a:latin typeface="Garamond" panose="02020404030301010803" pitchFamily="18" charset="0"/>
            </a:endParaRPr>
          </a:p>
        </p:txBody>
      </p:sp>
    </p:spTree>
    <p:extLst>
      <p:ext uri="{BB962C8B-B14F-4D97-AF65-F5344CB8AC3E}">
        <p14:creationId xmlns:p14="http://schemas.microsoft.com/office/powerpoint/2010/main" val="2171403949"/>
      </p:ext>
    </p:extLst>
  </p:cSld>
  <p:clrMapOvr>
    <a:masterClrMapping/>
  </p:clrMapOvr>
  <mc:AlternateContent xmlns:mc="http://schemas.openxmlformats.org/markup-compatibility/2006" xmlns:p14="http://schemas.microsoft.com/office/powerpoint/2010/main">
    <mc:Choice Requires="p14">
      <p:transition spd="slow" p14:dur="1200">
        <p:push dir="u"/>
      </p:transition>
    </mc:Choice>
    <mc:Fallback xmlns="">
      <p:transition spd="slow">
        <p:push dir="u"/>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564418" y="3954289"/>
            <a:ext cx="5645557" cy="2590956"/>
          </a:xfrm>
          <a:prstGeom prst="rect">
            <a:avLst/>
          </a:prstGeom>
          <a:ln>
            <a:solidFill>
              <a:schemeClr val="accent1"/>
            </a:solidFill>
          </a:ln>
        </p:spPr>
      </p:pic>
      <p:pic>
        <p:nvPicPr>
          <p:cNvPr id="5" name="Picture 4"/>
          <p:cNvPicPr>
            <a:picLocks noChangeAspect="1"/>
          </p:cNvPicPr>
          <p:nvPr/>
        </p:nvPicPr>
        <p:blipFill>
          <a:blip r:embed="rId4"/>
          <a:stretch>
            <a:fillRect/>
          </a:stretch>
        </p:blipFill>
        <p:spPr>
          <a:xfrm>
            <a:off x="4985678" y="631517"/>
            <a:ext cx="6569817" cy="3214471"/>
          </a:xfrm>
          <a:prstGeom prst="rect">
            <a:avLst/>
          </a:prstGeom>
        </p:spPr>
      </p:pic>
      <p:sp>
        <p:nvSpPr>
          <p:cNvPr id="235" name="Rectángulo 6"/>
          <p:cNvSpPr/>
          <p:nvPr/>
        </p:nvSpPr>
        <p:spPr>
          <a:xfrm>
            <a:off x="1592073" y="-3081"/>
            <a:ext cx="3906482" cy="151478"/>
          </a:xfrm>
          <a:custGeom>
            <a:avLst/>
            <a:gdLst/>
            <a:ahLst/>
            <a:cxnLst>
              <a:cxn ang="0">
                <a:pos x="wd2" y="hd2"/>
              </a:cxn>
              <a:cxn ang="5400000">
                <a:pos x="wd2" y="hd2"/>
              </a:cxn>
              <a:cxn ang="10800000">
                <a:pos x="wd2" y="hd2"/>
              </a:cxn>
              <a:cxn ang="16200000">
                <a:pos x="wd2" y="hd2"/>
              </a:cxn>
            </a:cxnLst>
            <a:rect l="0" t="0" r="r" b="b"/>
            <a:pathLst>
              <a:path w="21600" h="21600" extrusionOk="0">
                <a:moveTo>
                  <a:pt x="5083" y="1624"/>
                </a:moveTo>
                <a:lnTo>
                  <a:pt x="13357" y="0"/>
                </a:lnTo>
                <a:cubicBezTo>
                  <a:pt x="15919" y="7367"/>
                  <a:pt x="19480" y="18203"/>
                  <a:pt x="21600" y="21108"/>
                </a:cubicBezTo>
                <a:lnTo>
                  <a:pt x="0" y="21600"/>
                </a:lnTo>
                <a:lnTo>
                  <a:pt x="5083" y="1624"/>
                </a:lnTo>
                <a:close/>
              </a:path>
            </a:pathLst>
          </a:custGeom>
          <a:solidFill>
            <a:srgbClr val="29C2EC"/>
          </a:solidFill>
          <a:ln w="12700">
            <a:miter lim="400000"/>
          </a:ln>
        </p:spPr>
        <p:txBody>
          <a:bodyPr lIns="45719" rIns="45719" anchor="ctr"/>
          <a:lstStyle/>
          <a:p>
            <a:pPr algn="ctr">
              <a:defRPr>
                <a:solidFill>
                  <a:srgbClr val="FFFFFF"/>
                </a:solidFill>
              </a:defRPr>
            </a:pPr>
            <a:endParaRPr/>
          </a:p>
        </p:txBody>
      </p:sp>
      <p:grpSp>
        <p:nvGrpSpPr>
          <p:cNvPr id="12" name="Group 11"/>
          <p:cNvGrpSpPr/>
          <p:nvPr/>
        </p:nvGrpSpPr>
        <p:grpSpPr>
          <a:xfrm>
            <a:off x="10681666" y="6318409"/>
            <a:ext cx="1347065" cy="526253"/>
            <a:chOff x="9523412" y="6029866"/>
            <a:chExt cx="1871091" cy="525780"/>
          </a:xfrm>
        </p:grpSpPr>
        <p:sp>
          <p:nvSpPr>
            <p:cNvPr id="13" name="object 10"/>
            <p:cNvSpPr/>
            <p:nvPr/>
          </p:nvSpPr>
          <p:spPr>
            <a:xfrm>
              <a:off x="9523412" y="6138070"/>
              <a:ext cx="1763268" cy="417576"/>
            </a:xfrm>
            <a:prstGeom prst="rect">
              <a:avLst/>
            </a:prstGeom>
            <a:blipFill>
              <a:blip r:embed="rId5" cstate="print"/>
              <a:stretch>
                <a:fillRect/>
              </a:stretch>
            </a:blipFill>
          </p:spPr>
          <p:txBody>
            <a:bodyPr wrap="square" lIns="0" tIns="0" rIns="0" bIns="0" rtlCol="0"/>
            <a:lstStyle/>
            <a:p>
              <a:endParaRPr/>
            </a:p>
          </p:txBody>
        </p:sp>
        <p:sp>
          <p:nvSpPr>
            <p:cNvPr id="14" name="object 12"/>
            <p:cNvSpPr/>
            <p:nvPr/>
          </p:nvSpPr>
          <p:spPr>
            <a:xfrm>
              <a:off x="11178857" y="6029866"/>
              <a:ext cx="215646" cy="216408"/>
            </a:xfrm>
            <a:prstGeom prst="rect">
              <a:avLst/>
            </a:prstGeom>
            <a:blipFill>
              <a:blip r:embed="rId6" cstate="print"/>
              <a:stretch>
                <a:fillRect/>
              </a:stretch>
            </a:blipFill>
          </p:spPr>
          <p:txBody>
            <a:bodyPr wrap="square" lIns="0" tIns="0" rIns="0" bIns="0" rtlCol="0"/>
            <a:lstStyle/>
            <a:p>
              <a:endParaRPr/>
            </a:p>
          </p:txBody>
        </p:sp>
      </p:grpSp>
      <p:sp>
        <p:nvSpPr>
          <p:cNvPr id="3" name="Rectangle 1"/>
          <p:cNvSpPr>
            <a:spLocks noChangeArrowheads="1"/>
          </p:cNvSpPr>
          <p:nvPr/>
        </p:nvSpPr>
        <p:spPr bwMode="auto">
          <a:xfrm>
            <a:off x="160255" y="1733970"/>
            <a:ext cx="65" cy="246221"/>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a:spcBef>
                <a:spcPct val="0"/>
              </a:spcBef>
              <a:spcAft>
                <a:spcPct val="0"/>
              </a:spcAft>
              <a:defRPr>
                <a:solidFill>
                  <a:schemeClr val="tx1"/>
                </a:solidFill>
                <a:latin typeface="Arial" panose="020B0604020202020204" pitchFamily="34" charset="0"/>
              </a:defRPr>
            </a:lvl1pPr>
            <a:lvl2pPr marL="457200" eaLnBrk="0" fontAlgn="base">
              <a:spcBef>
                <a:spcPct val="0"/>
              </a:spcBef>
              <a:spcAft>
                <a:spcPct val="0"/>
              </a:spcAft>
              <a:defRPr>
                <a:solidFill>
                  <a:schemeClr val="tx1"/>
                </a:solidFill>
                <a:latin typeface="Arial" panose="020B0604020202020204" pitchFamily="34" charset="0"/>
              </a:defRPr>
            </a:lvl2pPr>
            <a:lvl3pPr marL="914400" eaLnBrk="0" fontAlgn="base">
              <a:spcBef>
                <a:spcPct val="0"/>
              </a:spcBef>
              <a:spcAft>
                <a:spcPct val="0"/>
              </a:spcAft>
              <a:defRPr>
                <a:solidFill>
                  <a:schemeClr val="tx1"/>
                </a:solidFill>
                <a:latin typeface="Arial" panose="020B0604020202020204" pitchFamily="34" charset="0"/>
              </a:defRPr>
            </a:lvl3pPr>
            <a:lvl4pPr marL="1371600" eaLnBrk="0" fontAlgn="base">
              <a:spcBef>
                <a:spcPct val="0"/>
              </a:spcBef>
              <a:spcAft>
                <a:spcPct val="0"/>
              </a:spcAft>
              <a:defRPr>
                <a:solidFill>
                  <a:schemeClr val="tx1"/>
                </a:solidFill>
                <a:latin typeface="Arial" panose="020B0604020202020204" pitchFamily="34" charset="0"/>
              </a:defRPr>
            </a:lvl4pPr>
            <a:lvl5pPr marL="1828800" eaLnBrk="0" fontAlgn="base">
              <a:spcBef>
                <a:spcPct val="0"/>
              </a:spcBef>
              <a:spcAft>
                <a:spcPct val="0"/>
              </a:spcAft>
              <a:defRPr>
                <a:solidFill>
                  <a:schemeClr val="tx1"/>
                </a:solidFill>
                <a:latin typeface="Arial" panose="020B0604020202020204" pitchFamily="34" charset="0"/>
              </a:defRPr>
            </a:lvl5pPr>
            <a:lvl6pPr marL="2286000" eaLnBrk="0" fontAlgn="base">
              <a:spcBef>
                <a:spcPct val="0"/>
              </a:spcBef>
              <a:spcAft>
                <a:spcPct val="0"/>
              </a:spcAft>
              <a:defRPr>
                <a:solidFill>
                  <a:schemeClr val="tx1"/>
                </a:solidFill>
                <a:latin typeface="Arial" panose="020B0604020202020204" pitchFamily="34" charset="0"/>
              </a:defRPr>
            </a:lvl6pPr>
            <a:lvl7pPr marL="2743200" eaLnBrk="0" fontAlgn="base">
              <a:spcBef>
                <a:spcPct val="0"/>
              </a:spcBef>
              <a:spcAft>
                <a:spcPct val="0"/>
              </a:spcAft>
              <a:defRPr>
                <a:solidFill>
                  <a:schemeClr val="tx1"/>
                </a:solidFill>
                <a:latin typeface="Arial" panose="020B0604020202020204" pitchFamily="34" charset="0"/>
              </a:defRPr>
            </a:lvl7pPr>
            <a:lvl8pPr marL="3200400" eaLnBrk="0" fontAlgn="base">
              <a:spcBef>
                <a:spcPct val="0"/>
              </a:spcBef>
              <a:spcAft>
                <a:spcPct val="0"/>
              </a:spcAft>
              <a:defRPr>
                <a:solidFill>
                  <a:schemeClr val="tx1"/>
                </a:solidFill>
                <a:latin typeface="Arial" panose="020B0604020202020204" pitchFamily="34" charset="0"/>
              </a:defRPr>
            </a:lvl8pPr>
            <a:lvl9pPr marL="3657600" eaLnBrk="0" fontAlgn="base">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dirty="0" smtClean="0">
              <a:ln>
                <a:noFill/>
              </a:ln>
              <a:effectLst/>
              <a:latin typeface="+mn-lt"/>
            </a:endParaRPr>
          </a:p>
        </p:txBody>
      </p:sp>
      <p:sp>
        <p:nvSpPr>
          <p:cNvPr id="6" name="Rectangle 1"/>
          <p:cNvSpPr>
            <a:spLocks noChangeArrowheads="1"/>
          </p:cNvSpPr>
          <p:nvPr/>
        </p:nvSpPr>
        <p:spPr bwMode="auto">
          <a:xfrm>
            <a:off x="678956" y="1733970"/>
            <a:ext cx="35782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200" b="0" i="0" u="none" strike="noStrike" cap="none" normalizeH="0" baseline="0" dirty="0" smtClean="0">
                <a:ln>
                  <a:noFill/>
                </a:ln>
                <a:solidFill>
                  <a:schemeClr val="tx1">
                    <a:lumMod val="65000"/>
                    <a:lumOff val="35000"/>
                  </a:schemeClr>
                </a:solidFill>
                <a:effectLst/>
                <a:latin typeface="Garamond" panose="02020404030301010803" pitchFamily="18" charset="0"/>
              </a:rPr>
              <a:t>curl http://35.185.251.108 -k </a:t>
            </a:r>
          </a:p>
        </p:txBody>
      </p:sp>
      <p:sp>
        <p:nvSpPr>
          <p:cNvPr id="18" name="Rectangle 17"/>
          <p:cNvSpPr/>
          <p:nvPr/>
        </p:nvSpPr>
        <p:spPr>
          <a:xfrm>
            <a:off x="888818" y="1320764"/>
            <a:ext cx="2733441" cy="430887"/>
          </a:xfrm>
          <a:prstGeom prst="rect">
            <a:avLst/>
          </a:prstGeom>
        </p:spPr>
        <p:txBody>
          <a:bodyPr wrap="none">
            <a:spAutoFit/>
          </a:bodyPr>
          <a:lstStyle/>
          <a:p>
            <a:r>
              <a:rPr lang="en-US" sz="2200" b="1" dirty="0" smtClean="0">
                <a:solidFill>
                  <a:srgbClr val="0070C0"/>
                </a:solidFill>
                <a:latin typeface="Garamond" panose="02020404030301010803" pitchFamily="18" charset="0"/>
              </a:rPr>
              <a:t>Accessing the service</a:t>
            </a:r>
            <a:endParaRPr lang="en-US" sz="2200" b="1" dirty="0">
              <a:solidFill>
                <a:srgbClr val="0070C0"/>
              </a:solidFill>
              <a:latin typeface="Garamond" panose="02020404030301010803" pitchFamily="18" charset="0"/>
            </a:endParaRPr>
          </a:p>
        </p:txBody>
      </p:sp>
      <p:sp>
        <p:nvSpPr>
          <p:cNvPr id="19" name="Rectángulo 6"/>
          <p:cNvSpPr/>
          <p:nvPr/>
        </p:nvSpPr>
        <p:spPr>
          <a:xfrm>
            <a:off x="8744988" y="6316707"/>
            <a:ext cx="3447011" cy="556954"/>
          </a:xfrm>
          <a:custGeom>
            <a:avLst/>
            <a:gdLst/>
            <a:ahLst/>
            <a:cxnLst>
              <a:cxn ang="0">
                <a:pos x="wd2" y="hd2"/>
              </a:cxn>
              <a:cxn ang="5400000">
                <a:pos x="wd2" y="hd2"/>
              </a:cxn>
              <a:cxn ang="10800000">
                <a:pos x="wd2" y="hd2"/>
              </a:cxn>
              <a:cxn ang="16200000">
                <a:pos x="wd2" y="hd2"/>
              </a:cxn>
            </a:cxnLst>
            <a:rect l="0" t="0" r="r" b="b"/>
            <a:pathLst>
              <a:path w="21600" h="21600" extrusionOk="0">
                <a:moveTo>
                  <a:pt x="13439" y="322"/>
                </a:moveTo>
                <a:lnTo>
                  <a:pt x="21600" y="0"/>
                </a:lnTo>
                <a:lnTo>
                  <a:pt x="21600" y="21600"/>
                </a:lnTo>
                <a:lnTo>
                  <a:pt x="0" y="21278"/>
                </a:lnTo>
                <a:lnTo>
                  <a:pt x="13439" y="322"/>
                </a:lnTo>
                <a:close/>
              </a:path>
            </a:pathLst>
          </a:custGeom>
          <a:solidFill>
            <a:srgbClr val="0070C0"/>
          </a:solidFill>
          <a:ln w="12700">
            <a:miter lim="400000"/>
          </a:ln>
        </p:spPr>
        <p:txBody>
          <a:bodyPr lIns="45719" rIns="45719" anchor="ctr"/>
          <a:lstStyle/>
          <a:p>
            <a:pPr algn="ctr">
              <a:defRPr>
                <a:solidFill>
                  <a:srgbClr val="FFFFFF"/>
                </a:solidFill>
              </a:defRPr>
            </a:pPr>
            <a:endParaRPr/>
          </a:p>
        </p:txBody>
      </p:sp>
      <p:grpSp>
        <p:nvGrpSpPr>
          <p:cNvPr id="20" name="Group 19"/>
          <p:cNvGrpSpPr/>
          <p:nvPr/>
        </p:nvGrpSpPr>
        <p:grpSpPr>
          <a:xfrm>
            <a:off x="10331355" y="6316707"/>
            <a:ext cx="1861153" cy="555251"/>
            <a:chOff x="9523412" y="6029866"/>
            <a:chExt cx="1871091" cy="525780"/>
          </a:xfrm>
        </p:grpSpPr>
        <p:sp>
          <p:nvSpPr>
            <p:cNvPr id="21" name="object 10"/>
            <p:cNvSpPr/>
            <p:nvPr/>
          </p:nvSpPr>
          <p:spPr>
            <a:xfrm>
              <a:off x="9523412" y="6138070"/>
              <a:ext cx="1763268" cy="417576"/>
            </a:xfrm>
            <a:prstGeom prst="rect">
              <a:avLst/>
            </a:prstGeom>
            <a:blipFill>
              <a:blip r:embed="rId5" cstate="print"/>
              <a:stretch>
                <a:fillRect/>
              </a:stretch>
            </a:blipFill>
          </p:spPr>
          <p:txBody>
            <a:bodyPr wrap="square" lIns="0" tIns="0" rIns="0" bIns="0" rtlCol="0"/>
            <a:lstStyle/>
            <a:p>
              <a:endParaRPr/>
            </a:p>
          </p:txBody>
        </p:sp>
        <p:sp>
          <p:nvSpPr>
            <p:cNvPr id="22" name="object 12"/>
            <p:cNvSpPr/>
            <p:nvPr/>
          </p:nvSpPr>
          <p:spPr>
            <a:xfrm>
              <a:off x="11178857" y="6029866"/>
              <a:ext cx="215646" cy="216408"/>
            </a:xfrm>
            <a:prstGeom prst="rect">
              <a:avLst/>
            </a:prstGeom>
            <a:blipFill>
              <a:blip r:embed="rId6" cstate="print"/>
              <a:stretch>
                <a:fillRect/>
              </a:stretch>
            </a:blipFill>
          </p:spPr>
          <p:txBody>
            <a:bodyPr wrap="square" lIns="0" tIns="0" rIns="0" bIns="0" rtlCol="0"/>
            <a:lstStyle/>
            <a:p>
              <a:endParaRPr/>
            </a:p>
          </p:txBody>
        </p:sp>
      </p:grpSp>
      <p:sp>
        <p:nvSpPr>
          <p:cNvPr id="23" name="Content Placeholder 1"/>
          <p:cNvSpPr txBox="1"/>
          <p:nvPr/>
        </p:nvSpPr>
        <p:spPr>
          <a:xfrm>
            <a:off x="-13648" y="0"/>
            <a:ext cx="5609775" cy="523216"/>
          </a:xfrm>
          <a:prstGeom prst="rect">
            <a:avLst/>
          </a:prstGeom>
          <a:solidFill>
            <a:srgbClr val="0070C0"/>
          </a:solidFill>
          <a:ln/>
          <a:extLst>
            <a:ext uri="{C572A759-6A51-4108-AA02-DFA0A04FC94B}">
              <ma14:wrappingTextBoxFlag xmlns:ma14="http://schemas.microsoft.com/office/mac/drawingml/2011/main" xmlns="" val="1"/>
            </a:ext>
          </a:extLst>
        </p:spPr>
        <p:style>
          <a:lnRef idx="1">
            <a:schemeClr val="accent1"/>
          </a:lnRef>
          <a:fillRef idx="2">
            <a:schemeClr val="accent1"/>
          </a:fillRef>
          <a:effectRef idx="1">
            <a:schemeClr val="accent1"/>
          </a:effectRef>
          <a:fontRef idx="minor">
            <a:schemeClr val="dk1"/>
          </a:fontRef>
        </p:style>
        <p:txBody>
          <a:bodyPr wrap="square" lIns="60958" tIns="60958" rIns="60958" bIns="60958">
            <a:spAutoFit/>
          </a:bodyPr>
          <a:lstStyle>
            <a:lvl1pPr indent="609584" defTabSz="914378">
              <a:spcBef>
                <a:spcPts val="800"/>
              </a:spcBef>
              <a:defRPr sz="2600" cap="small">
                <a:solidFill>
                  <a:srgbClr val="F2F2F2"/>
                </a:solidFill>
                <a:latin typeface="Trebuchet MS"/>
                <a:ea typeface="Trebuchet MS"/>
                <a:cs typeface="Trebuchet MS"/>
                <a:sym typeface="Trebuchet MS"/>
              </a:defRPr>
            </a:lvl1pPr>
          </a:lstStyle>
          <a:p>
            <a:r>
              <a:rPr lang="en-US" b="1" dirty="0">
                <a:latin typeface="Garamond" panose="02020404030301010803" pitchFamily="18" charset="0"/>
              </a:rPr>
              <a:t>Networking with </a:t>
            </a:r>
            <a:r>
              <a:rPr lang="en-US" b="1" dirty="0" err="1">
                <a:latin typeface="Garamond" panose="02020404030301010803" pitchFamily="18" charset="0"/>
              </a:rPr>
              <a:t>Kubernetes</a:t>
            </a:r>
            <a:endParaRPr lang="en-US" b="1" dirty="0">
              <a:latin typeface="Garamond" panose="02020404030301010803" pitchFamily="18" charset="0"/>
            </a:endParaRPr>
          </a:p>
        </p:txBody>
      </p:sp>
    </p:spTree>
    <p:extLst>
      <p:ext uri="{BB962C8B-B14F-4D97-AF65-F5344CB8AC3E}">
        <p14:creationId xmlns:p14="http://schemas.microsoft.com/office/powerpoint/2010/main" val="88074977"/>
      </p:ext>
    </p:extLst>
  </p:cSld>
  <p:clrMapOvr>
    <a:masterClrMapping/>
  </p:clrMapOvr>
  <mc:AlternateContent xmlns:mc="http://schemas.openxmlformats.org/markup-compatibility/2006" xmlns:p14="http://schemas.microsoft.com/office/powerpoint/2010/main">
    <mc:Choice Requires="p14">
      <p:transition spd="slow" p14:dur="1200">
        <p:push dir="u"/>
      </p:transition>
    </mc:Choice>
    <mc:Fallback xmlns="">
      <p:transition spd="slow">
        <p:push dir="u"/>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 name="Rectángulo 6"/>
          <p:cNvSpPr/>
          <p:nvPr/>
        </p:nvSpPr>
        <p:spPr>
          <a:xfrm>
            <a:off x="1592073" y="-3081"/>
            <a:ext cx="3906482" cy="151478"/>
          </a:xfrm>
          <a:custGeom>
            <a:avLst/>
            <a:gdLst/>
            <a:ahLst/>
            <a:cxnLst>
              <a:cxn ang="0">
                <a:pos x="wd2" y="hd2"/>
              </a:cxn>
              <a:cxn ang="5400000">
                <a:pos x="wd2" y="hd2"/>
              </a:cxn>
              <a:cxn ang="10800000">
                <a:pos x="wd2" y="hd2"/>
              </a:cxn>
              <a:cxn ang="16200000">
                <a:pos x="wd2" y="hd2"/>
              </a:cxn>
            </a:cxnLst>
            <a:rect l="0" t="0" r="r" b="b"/>
            <a:pathLst>
              <a:path w="21600" h="21600" extrusionOk="0">
                <a:moveTo>
                  <a:pt x="5083" y="1624"/>
                </a:moveTo>
                <a:lnTo>
                  <a:pt x="13357" y="0"/>
                </a:lnTo>
                <a:cubicBezTo>
                  <a:pt x="15919" y="7367"/>
                  <a:pt x="19480" y="18203"/>
                  <a:pt x="21600" y="21108"/>
                </a:cubicBezTo>
                <a:lnTo>
                  <a:pt x="0" y="21600"/>
                </a:lnTo>
                <a:lnTo>
                  <a:pt x="5083" y="1624"/>
                </a:lnTo>
                <a:close/>
              </a:path>
            </a:pathLst>
          </a:custGeom>
          <a:solidFill>
            <a:srgbClr val="29C2EC"/>
          </a:solidFill>
          <a:ln w="12700">
            <a:miter lim="400000"/>
          </a:ln>
        </p:spPr>
        <p:txBody>
          <a:bodyPr lIns="45719" rIns="45719" anchor="ctr"/>
          <a:lstStyle/>
          <a:p>
            <a:pPr algn="ctr">
              <a:defRPr>
                <a:solidFill>
                  <a:srgbClr val="FFFFFF"/>
                </a:solidFill>
              </a:defRPr>
            </a:pPr>
            <a:endParaRPr/>
          </a:p>
        </p:txBody>
      </p:sp>
      <p:grpSp>
        <p:nvGrpSpPr>
          <p:cNvPr id="12" name="Group 11"/>
          <p:cNvGrpSpPr/>
          <p:nvPr/>
        </p:nvGrpSpPr>
        <p:grpSpPr>
          <a:xfrm>
            <a:off x="10681666" y="6318409"/>
            <a:ext cx="1347065" cy="526253"/>
            <a:chOff x="9523412" y="6029866"/>
            <a:chExt cx="1871091" cy="525780"/>
          </a:xfrm>
        </p:grpSpPr>
        <p:sp>
          <p:nvSpPr>
            <p:cNvPr id="13" name="object 10"/>
            <p:cNvSpPr/>
            <p:nvPr/>
          </p:nvSpPr>
          <p:spPr>
            <a:xfrm>
              <a:off x="9523412" y="6138070"/>
              <a:ext cx="1763268" cy="417576"/>
            </a:xfrm>
            <a:prstGeom prst="rect">
              <a:avLst/>
            </a:prstGeom>
            <a:blipFill>
              <a:blip r:embed="rId3" cstate="print"/>
              <a:stretch>
                <a:fillRect/>
              </a:stretch>
            </a:blipFill>
          </p:spPr>
          <p:txBody>
            <a:bodyPr wrap="square" lIns="0" tIns="0" rIns="0" bIns="0" rtlCol="0"/>
            <a:lstStyle/>
            <a:p>
              <a:endParaRPr/>
            </a:p>
          </p:txBody>
        </p:sp>
        <p:sp>
          <p:nvSpPr>
            <p:cNvPr id="14" name="object 12"/>
            <p:cNvSpPr/>
            <p:nvPr/>
          </p:nvSpPr>
          <p:spPr>
            <a:xfrm>
              <a:off x="11178857" y="6029866"/>
              <a:ext cx="215646" cy="216408"/>
            </a:xfrm>
            <a:prstGeom prst="rect">
              <a:avLst/>
            </a:prstGeom>
            <a:blipFill>
              <a:blip r:embed="rId4" cstate="print"/>
              <a:stretch>
                <a:fillRect/>
              </a:stretch>
            </a:blipFill>
          </p:spPr>
          <p:txBody>
            <a:bodyPr wrap="square" lIns="0" tIns="0" rIns="0" bIns="0" rtlCol="0"/>
            <a:lstStyle/>
            <a:p>
              <a:endParaRPr/>
            </a:p>
          </p:txBody>
        </p:sp>
      </p:grpSp>
      <p:sp>
        <p:nvSpPr>
          <p:cNvPr id="3" name="Rectangle 1"/>
          <p:cNvSpPr>
            <a:spLocks noChangeArrowheads="1"/>
          </p:cNvSpPr>
          <p:nvPr/>
        </p:nvSpPr>
        <p:spPr bwMode="auto">
          <a:xfrm>
            <a:off x="160255" y="1733970"/>
            <a:ext cx="65" cy="246221"/>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a:spcBef>
                <a:spcPct val="0"/>
              </a:spcBef>
              <a:spcAft>
                <a:spcPct val="0"/>
              </a:spcAft>
              <a:defRPr>
                <a:solidFill>
                  <a:schemeClr val="tx1"/>
                </a:solidFill>
                <a:latin typeface="Arial" panose="020B0604020202020204" pitchFamily="34" charset="0"/>
              </a:defRPr>
            </a:lvl1pPr>
            <a:lvl2pPr marL="457200" eaLnBrk="0" fontAlgn="base">
              <a:spcBef>
                <a:spcPct val="0"/>
              </a:spcBef>
              <a:spcAft>
                <a:spcPct val="0"/>
              </a:spcAft>
              <a:defRPr>
                <a:solidFill>
                  <a:schemeClr val="tx1"/>
                </a:solidFill>
                <a:latin typeface="Arial" panose="020B0604020202020204" pitchFamily="34" charset="0"/>
              </a:defRPr>
            </a:lvl2pPr>
            <a:lvl3pPr marL="914400" eaLnBrk="0" fontAlgn="base">
              <a:spcBef>
                <a:spcPct val="0"/>
              </a:spcBef>
              <a:spcAft>
                <a:spcPct val="0"/>
              </a:spcAft>
              <a:defRPr>
                <a:solidFill>
                  <a:schemeClr val="tx1"/>
                </a:solidFill>
                <a:latin typeface="Arial" panose="020B0604020202020204" pitchFamily="34" charset="0"/>
              </a:defRPr>
            </a:lvl3pPr>
            <a:lvl4pPr marL="1371600" eaLnBrk="0" fontAlgn="base">
              <a:spcBef>
                <a:spcPct val="0"/>
              </a:spcBef>
              <a:spcAft>
                <a:spcPct val="0"/>
              </a:spcAft>
              <a:defRPr>
                <a:solidFill>
                  <a:schemeClr val="tx1"/>
                </a:solidFill>
                <a:latin typeface="Arial" panose="020B0604020202020204" pitchFamily="34" charset="0"/>
              </a:defRPr>
            </a:lvl4pPr>
            <a:lvl5pPr marL="1828800" eaLnBrk="0" fontAlgn="base">
              <a:spcBef>
                <a:spcPct val="0"/>
              </a:spcBef>
              <a:spcAft>
                <a:spcPct val="0"/>
              </a:spcAft>
              <a:defRPr>
                <a:solidFill>
                  <a:schemeClr val="tx1"/>
                </a:solidFill>
                <a:latin typeface="Arial" panose="020B0604020202020204" pitchFamily="34" charset="0"/>
              </a:defRPr>
            </a:lvl5pPr>
            <a:lvl6pPr marL="2286000" eaLnBrk="0" fontAlgn="base">
              <a:spcBef>
                <a:spcPct val="0"/>
              </a:spcBef>
              <a:spcAft>
                <a:spcPct val="0"/>
              </a:spcAft>
              <a:defRPr>
                <a:solidFill>
                  <a:schemeClr val="tx1"/>
                </a:solidFill>
                <a:latin typeface="Arial" panose="020B0604020202020204" pitchFamily="34" charset="0"/>
              </a:defRPr>
            </a:lvl6pPr>
            <a:lvl7pPr marL="2743200" eaLnBrk="0" fontAlgn="base">
              <a:spcBef>
                <a:spcPct val="0"/>
              </a:spcBef>
              <a:spcAft>
                <a:spcPct val="0"/>
              </a:spcAft>
              <a:defRPr>
                <a:solidFill>
                  <a:schemeClr val="tx1"/>
                </a:solidFill>
                <a:latin typeface="Arial" panose="020B0604020202020204" pitchFamily="34" charset="0"/>
              </a:defRPr>
            </a:lvl7pPr>
            <a:lvl8pPr marL="3200400" eaLnBrk="0" fontAlgn="base">
              <a:spcBef>
                <a:spcPct val="0"/>
              </a:spcBef>
              <a:spcAft>
                <a:spcPct val="0"/>
              </a:spcAft>
              <a:defRPr>
                <a:solidFill>
                  <a:schemeClr val="tx1"/>
                </a:solidFill>
                <a:latin typeface="Arial" panose="020B0604020202020204" pitchFamily="34" charset="0"/>
              </a:defRPr>
            </a:lvl8pPr>
            <a:lvl9pPr marL="3657600" eaLnBrk="0" fontAlgn="base">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dirty="0" smtClean="0">
              <a:ln>
                <a:noFill/>
              </a:ln>
              <a:effectLst/>
              <a:latin typeface="+mn-lt"/>
            </a:endParaRPr>
          </a:p>
        </p:txBody>
      </p:sp>
      <p:sp>
        <p:nvSpPr>
          <p:cNvPr id="6" name="Rectangle 1"/>
          <p:cNvSpPr>
            <a:spLocks noChangeArrowheads="1"/>
          </p:cNvSpPr>
          <p:nvPr/>
        </p:nvSpPr>
        <p:spPr bwMode="auto">
          <a:xfrm>
            <a:off x="681428" y="1012011"/>
            <a:ext cx="7218643"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a:spcBef>
                <a:spcPct val="0"/>
              </a:spcBef>
              <a:spcAft>
                <a:spcPct val="0"/>
              </a:spcAft>
            </a:pPr>
            <a:r>
              <a:rPr lang="en-US" altLang="en-US" sz="2200" b="1" dirty="0" err="1">
                <a:solidFill>
                  <a:schemeClr val="tx1">
                    <a:lumMod val="65000"/>
                    <a:lumOff val="35000"/>
                  </a:schemeClr>
                </a:solidFill>
                <a:latin typeface="Garamond" panose="02020404030301010803" pitchFamily="18" charset="0"/>
              </a:rPr>
              <a:t>kubectl</a:t>
            </a:r>
            <a:r>
              <a:rPr lang="en-US" altLang="en-US" sz="2200" b="1" dirty="0">
                <a:solidFill>
                  <a:schemeClr val="tx1">
                    <a:lumMod val="65000"/>
                    <a:lumOff val="35000"/>
                  </a:schemeClr>
                </a:solidFill>
                <a:latin typeface="Garamond" panose="02020404030301010803" pitchFamily="18" charset="0"/>
              </a:rPr>
              <a:t> --namespace=development describe svc my-</a:t>
            </a:r>
            <a:r>
              <a:rPr lang="en-US" altLang="en-US" sz="2200" b="1" dirty="0" err="1">
                <a:solidFill>
                  <a:schemeClr val="tx1">
                    <a:lumMod val="65000"/>
                    <a:lumOff val="35000"/>
                  </a:schemeClr>
                </a:solidFill>
                <a:latin typeface="Garamond" panose="02020404030301010803" pitchFamily="18" charset="0"/>
              </a:rPr>
              <a:t>nginx</a:t>
            </a:r>
            <a:r>
              <a:rPr lang="en-US" altLang="en-US" sz="2200" b="1" dirty="0">
                <a:solidFill>
                  <a:schemeClr val="tx1">
                    <a:lumMod val="65000"/>
                    <a:lumOff val="35000"/>
                  </a:schemeClr>
                </a:solidFill>
                <a:latin typeface="Garamond" panose="02020404030301010803" pitchFamily="18" charset="0"/>
              </a:rPr>
              <a:t> </a:t>
            </a:r>
          </a:p>
        </p:txBody>
      </p:sp>
      <p:pic>
        <p:nvPicPr>
          <p:cNvPr id="8" name="Picture 7"/>
          <p:cNvPicPr>
            <a:picLocks noChangeAspect="1"/>
          </p:cNvPicPr>
          <p:nvPr/>
        </p:nvPicPr>
        <p:blipFill>
          <a:blip r:embed="rId5"/>
          <a:stretch>
            <a:fillRect/>
          </a:stretch>
        </p:blipFill>
        <p:spPr>
          <a:xfrm>
            <a:off x="434613" y="1733970"/>
            <a:ext cx="11594118" cy="3696195"/>
          </a:xfrm>
          <a:prstGeom prst="rect">
            <a:avLst/>
          </a:prstGeom>
        </p:spPr>
      </p:pic>
      <p:sp>
        <p:nvSpPr>
          <p:cNvPr id="16" name="Rectángulo 6"/>
          <p:cNvSpPr/>
          <p:nvPr/>
        </p:nvSpPr>
        <p:spPr>
          <a:xfrm>
            <a:off x="8744988" y="6316707"/>
            <a:ext cx="3447011" cy="556954"/>
          </a:xfrm>
          <a:custGeom>
            <a:avLst/>
            <a:gdLst/>
            <a:ahLst/>
            <a:cxnLst>
              <a:cxn ang="0">
                <a:pos x="wd2" y="hd2"/>
              </a:cxn>
              <a:cxn ang="5400000">
                <a:pos x="wd2" y="hd2"/>
              </a:cxn>
              <a:cxn ang="10800000">
                <a:pos x="wd2" y="hd2"/>
              </a:cxn>
              <a:cxn ang="16200000">
                <a:pos x="wd2" y="hd2"/>
              </a:cxn>
            </a:cxnLst>
            <a:rect l="0" t="0" r="r" b="b"/>
            <a:pathLst>
              <a:path w="21600" h="21600" extrusionOk="0">
                <a:moveTo>
                  <a:pt x="13439" y="322"/>
                </a:moveTo>
                <a:lnTo>
                  <a:pt x="21600" y="0"/>
                </a:lnTo>
                <a:lnTo>
                  <a:pt x="21600" y="21600"/>
                </a:lnTo>
                <a:lnTo>
                  <a:pt x="0" y="21278"/>
                </a:lnTo>
                <a:lnTo>
                  <a:pt x="13439" y="322"/>
                </a:lnTo>
                <a:close/>
              </a:path>
            </a:pathLst>
          </a:custGeom>
          <a:solidFill>
            <a:srgbClr val="0070C0"/>
          </a:solidFill>
          <a:ln w="12700">
            <a:miter lim="400000"/>
          </a:ln>
        </p:spPr>
        <p:txBody>
          <a:bodyPr lIns="45719" rIns="45719" anchor="ctr"/>
          <a:lstStyle/>
          <a:p>
            <a:pPr algn="ctr">
              <a:defRPr>
                <a:solidFill>
                  <a:srgbClr val="FFFFFF"/>
                </a:solidFill>
              </a:defRPr>
            </a:pPr>
            <a:endParaRPr/>
          </a:p>
        </p:txBody>
      </p:sp>
      <p:grpSp>
        <p:nvGrpSpPr>
          <p:cNvPr id="17" name="Group 16"/>
          <p:cNvGrpSpPr/>
          <p:nvPr/>
        </p:nvGrpSpPr>
        <p:grpSpPr>
          <a:xfrm>
            <a:off x="10331355" y="6316707"/>
            <a:ext cx="1861153" cy="555251"/>
            <a:chOff x="9523412" y="6029866"/>
            <a:chExt cx="1871091" cy="525780"/>
          </a:xfrm>
        </p:grpSpPr>
        <p:sp>
          <p:nvSpPr>
            <p:cNvPr id="18" name="object 10"/>
            <p:cNvSpPr/>
            <p:nvPr/>
          </p:nvSpPr>
          <p:spPr>
            <a:xfrm>
              <a:off x="9523412" y="6138070"/>
              <a:ext cx="1763268" cy="417576"/>
            </a:xfrm>
            <a:prstGeom prst="rect">
              <a:avLst/>
            </a:prstGeom>
            <a:blipFill>
              <a:blip r:embed="rId3" cstate="print"/>
              <a:stretch>
                <a:fillRect/>
              </a:stretch>
            </a:blipFill>
          </p:spPr>
          <p:txBody>
            <a:bodyPr wrap="square" lIns="0" tIns="0" rIns="0" bIns="0" rtlCol="0"/>
            <a:lstStyle/>
            <a:p>
              <a:endParaRPr/>
            </a:p>
          </p:txBody>
        </p:sp>
        <p:sp>
          <p:nvSpPr>
            <p:cNvPr id="19" name="object 12"/>
            <p:cNvSpPr/>
            <p:nvPr/>
          </p:nvSpPr>
          <p:spPr>
            <a:xfrm>
              <a:off x="11178857" y="6029866"/>
              <a:ext cx="215646" cy="216408"/>
            </a:xfrm>
            <a:prstGeom prst="rect">
              <a:avLst/>
            </a:prstGeom>
            <a:blipFill>
              <a:blip r:embed="rId4" cstate="print"/>
              <a:stretch>
                <a:fillRect/>
              </a:stretch>
            </a:blipFill>
          </p:spPr>
          <p:txBody>
            <a:bodyPr wrap="square" lIns="0" tIns="0" rIns="0" bIns="0" rtlCol="0"/>
            <a:lstStyle/>
            <a:p>
              <a:endParaRPr/>
            </a:p>
          </p:txBody>
        </p:sp>
      </p:grpSp>
      <p:sp>
        <p:nvSpPr>
          <p:cNvPr id="20" name="Content Placeholder 1"/>
          <p:cNvSpPr txBox="1"/>
          <p:nvPr/>
        </p:nvSpPr>
        <p:spPr>
          <a:xfrm>
            <a:off x="-13648" y="0"/>
            <a:ext cx="5609775" cy="523216"/>
          </a:xfrm>
          <a:prstGeom prst="rect">
            <a:avLst/>
          </a:prstGeom>
          <a:solidFill>
            <a:srgbClr val="0070C0"/>
          </a:solidFill>
          <a:ln/>
          <a:extLst>
            <a:ext uri="{C572A759-6A51-4108-AA02-DFA0A04FC94B}">
              <ma14:wrappingTextBoxFlag xmlns:ma14="http://schemas.microsoft.com/office/mac/drawingml/2011/main" xmlns="" val="1"/>
            </a:ext>
          </a:extLst>
        </p:spPr>
        <p:style>
          <a:lnRef idx="1">
            <a:schemeClr val="accent1"/>
          </a:lnRef>
          <a:fillRef idx="2">
            <a:schemeClr val="accent1"/>
          </a:fillRef>
          <a:effectRef idx="1">
            <a:schemeClr val="accent1"/>
          </a:effectRef>
          <a:fontRef idx="minor">
            <a:schemeClr val="dk1"/>
          </a:fontRef>
        </p:style>
        <p:txBody>
          <a:bodyPr wrap="square" lIns="60958" tIns="60958" rIns="60958" bIns="60958">
            <a:spAutoFit/>
          </a:bodyPr>
          <a:lstStyle>
            <a:lvl1pPr indent="609584" defTabSz="914378">
              <a:spcBef>
                <a:spcPts val="800"/>
              </a:spcBef>
              <a:defRPr sz="2600" cap="small">
                <a:solidFill>
                  <a:srgbClr val="F2F2F2"/>
                </a:solidFill>
                <a:latin typeface="Trebuchet MS"/>
                <a:ea typeface="Trebuchet MS"/>
                <a:cs typeface="Trebuchet MS"/>
                <a:sym typeface="Trebuchet MS"/>
              </a:defRPr>
            </a:lvl1pPr>
          </a:lstStyle>
          <a:p>
            <a:r>
              <a:rPr lang="en-US" b="1" dirty="0">
                <a:latin typeface="Garamond" panose="02020404030301010803" pitchFamily="18" charset="0"/>
              </a:rPr>
              <a:t>Networking with </a:t>
            </a:r>
            <a:r>
              <a:rPr lang="en-US" b="1" dirty="0" err="1">
                <a:latin typeface="Garamond" panose="02020404030301010803" pitchFamily="18" charset="0"/>
              </a:rPr>
              <a:t>Kubernetes</a:t>
            </a:r>
            <a:endParaRPr lang="en-US" b="1" dirty="0">
              <a:latin typeface="Garamond" panose="02020404030301010803" pitchFamily="18" charset="0"/>
            </a:endParaRPr>
          </a:p>
        </p:txBody>
      </p:sp>
    </p:spTree>
    <p:extLst>
      <p:ext uri="{BB962C8B-B14F-4D97-AF65-F5344CB8AC3E}">
        <p14:creationId xmlns:p14="http://schemas.microsoft.com/office/powerpoint/2010/main" val="948851742"/>
      </p:ext>
    </p:extLst>
  </p:cSld>
  <p:clrMapOvr>
    <a:masterClrMapping/>
  </p:clrMapOvr>
  <mc:AlternateContent xmlns:mc="http://schemas.openxmlformats.org/markup-compatibility/2006" xmlns:p14="http://schemas.microsoft.com/office/powerpoint/2010/main">
    <mc:Choice Requires="p14">
      <p:transition spd="slow" p14:dur="1200">
        <p:push dir="u"/>
      </p:transition>
    </mc:Choice>
    <mc:Fallback xmlns="">
      <p:transition spd="slow">
        <p:push dir="u"/>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 name="Rectángulo 6"/>
          <p:cNvSpPr/>
          <p:nvPr/>
        </p:nvSpPr>
        <p:spPr>
          <a:xfrm>
            <a:off x="1592073" y="-3081"/>
            <a:ext cx="3906482" cy="151478"/>
          </a:xfrm>
          <a:custGeom>
            <a:avLst/>
            <a:gdLst/>
            <a:ahLst/>
            <a:cxnLst>
              <a:cxn ang="0">
                <a:pos x="wd2" y="hd2"/>
              </a:cxn>
              <a:cxn ang="5400000">
                <a:pos x="wd2" y="hd2"/>
              </a:cxn>
              <a:cxn ang="10800000">
                <a:pos x="wd2" y="hd2"/>
              </a:cxn>
              <a:cxn ang="16200000">
                <a:pos x="wd2" y="hd2"/>
              </a:cxn>
            </a:cxnLst>
            <a:rect l="0" t="0" r="r" b="b"/>
            <a:pathLst>
              <a:path w="21600" h="21600" extrusionOk="0">
                <a:moveTo>
                  <a:pt x="5083" y="1624"/>
                </a:moveTo>
                <a:lnTo>
                  <a:pt x="13357" y="0"/>
                </a:lnTo>
                <a:cubicBezTo>
                  <a:pt x="15919" y="7367"/>
                  <a:pt x="19480" y="18203"/>
                  <a:pt x="21600" y="21108"/>
                </a:cubicBezTo>
                <a:lnTo>
                  <a:pt x="0" y="21600"/>
                </a:lnTo>
                <a:lnTo>
                  <a:pt x="5083" y="1624"/>
                </a:lnTo>
                <a:close/>
              </a:path>
            </a:pathLst>
          </a:custGeom>
          <a:solidFill>
            <a:srgbClr val="29C2EC"/>
          </a:solidFill>
          <a:ln w="12700">
            <a:miter lim="400000"/>
          </a:ln>
        </p:spPr>
        <p:txBody>
          <a:bodyPr lIns="45719" rIns="45719" anchor="ctr"/>
          <a:lstStyle/>
          <a:p>
            <a:pPr algn="ctr">
              <a:defRPr>
                <a:solidFill>
                  <a:srgbClr val="FFFFFF"/>
                </a:solidFill>
              </a:defRPr>
            </a:pPr>
            <a:endParaRPr/>
          </a:p>
        </p:txBody>
      </p:sp>
      <p:grpSp>
        <p:nvGrpSpPr>
          <p:cNvPr id="12" name="Group 11"/>
          <p:cNvGrpSpPr/>
          <p:nvPr/>
        </p:nvGrpSpPr>
        <p:grpSpPr>
          <a:xfrm>
            <a:off x="10681666" y="6318409"/>
            <a:ext cx="1347065" cy="526253"/>
            <a:chOff x="9523412" y="6029866"/>
            <a:chExt cx="1871091" cy="525780"/>
          </a:xfrm>
        </p:grpSpPr>
        <p:sp>
          <p:nvSpPr>
            <p:cNvPr id="13" name="object 10"/>
            <p:cNvSpPr/>
            <p:nvPr/>
          </p:nvSpPr>
          <p:spPr>
            <a:xfrm>
              <a:off x="9523412" y="6138070"/>
              <a:ext cx="1763268" cy="417576"/>
            </a:xfrm>
            <a:prstGeom prst="rect">
              <a:avLst/>
            </a:prstGeom>
            <a:blipFill>
              <a:blip r:embed="rId3" cstate="print"/>
              <a:stretch>
                <a:fillRect/>
              </a:stretch>
            </a:blipFill>
          </p:spPr>
          <p:txBody>
            <a:bodyPr wrap="square" lIns="0" tIns="0" rIns="0" bIns="0" rtlCol="0"/>
            <a:lstStyle/>
            <a:p>
              <a:endParaRPr/>
            </a:p>
          </p:txBody>
        </p:sp>
        <p:sp>
          <p:nvSpPr>
            <p:cNvPr id="14" name="object 12"/>
            <p:cNvSpPr/>
            <p:nvPr/>
          </p:nvSpPr>
          <p:spPr>
            <a:xfrm>
              <a:off x="11178857" y="6029866"/>
              <a:ext cx="215646" cy="216408"/>
            </a:xfrm>
            <a:prstGeom prst="rect">
              <a:avLst/>
            </a:prstGeom>
            <a:blipFill>
              <a:blip r:embed="rId4" cstate="print"/>
              <a:stretch>
                <a:fillRect/>
              </a:stretch>
            </a:blipFill>
          </p:spPr>
          <p:txBody>
            <a:bodyPr wrap="square" lIns="0" tIns="0" rIns="0" bIns="0" rtlCol="0"/>
            <a:lstStyle/>
            <a:p>
              <a:endParaRPr/>
            </a:p>
          </p:txBody>
        </p:sp>
      </p:grpSp>
      <p:sp>
        <p:nvSpPr>
          <p:cNvPr id="3" name="Rectangle 1"/>
          <p:cNvSpPr>
            <a:spLocks noChangeArrowheads="1"/>
          </p:cNvSpPr>
          <p:nvPr/>
        </p:nvSpPr>
        <p:spPr bwMode="auto">
          <a:xfrm>
            <a:off x="160255" y="1733970"/>
            <a:ext cx="65" cy="246221"/>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a:spcBef>
                <a:spcPct val="0"/>
              </a:spcBef>
              <a:spcAft>
                <a:spcPct val="0"/>
              </a:spcAft>
              <a:defRPr>
                <a:solidFill>
                  <a:schemeClr val="tx1"/>
                </a:solidFill>
                <a:latin typeface="Arial" panose="020B0604020202020204" pitchFamily="34" charset="0"/>
              </a:defRPr>
            </a:lvl1pPr>
            <a:lvl2pPr marL="457200" eaLnBrk="0" fontAlgn="base">
              <a:spcBef>
                <a:spcPct val="0"/>
              </a:spcBef>
              <a:spcAft>
                <a:spcPct val="0"/>
              </a:spcAft>
              <a:defRPr>
                <a:solidFill>
                  <a:schemeClr val="tx1"/>
                </a:solidFill>
                <a:latin typeface="Arial" panose="020B0604020202020204" pitchFamily="34" charset="0"/>
              </a:defRPr>
            </a:lvl2pPr>
            <a:lvl3pPr marL="914400" eaLnBrk="0" fontAlgn="base">
              <a:spcBef>
                <a:spcPct val="0"/>
              </a:spcBef>
              <a:spcAft>
                <a:spcPct val="0"/>
              </a:spcAft>
              <a:defRPr>
                <a:solidFill>
                  <a:schemeClr val="tx1"/>
                </a:solidFill>
                <a:latin typeface="Arial" panose="020B0604020202020204" pitchFamily="34" charset="0"/>
              </a:defRPr>
            </a:lvl3pPr>
            <a:lvl4pPr marL="1371600" eaLnBrk="0" fontAlgn="base">
              <a:spcBef>
                <a:spcPct val="0"/>
              </a:spcBef>
              <a:spcAft>
                <a:spcPct val="0"/>
              </a:spcAft>
              <a:defRPr>
                <a:solidFill>
                  <a:schemeClr val="tx1"/>
                </a:solidFill>
                <a:latin typeface="Arial" panose="020B0604020202020204" pitchFamily="34" charset="0"/>
              </a:defRPr>
            </a:lvl4pPr>
            <a:lvl5pPr marL="1828800" eaLnBrk="0" fontAlgn="base">
              <a:spcBef>
                <a:spcPct val="0"/>
              </a:spcBef>
              <a:spcAft>
                <a:spcPct val="0"/>
              </a:spcAft>
              <a:defRPr>
                <a:solidFill>
                  <a:schemeClr val="tx1"/>
                </a:solidFill>
                <a:latin typeface="Arial" panose="020B0604020202020204" pitchFamily="34" charset="0"/>
              </a:defRPr>
            </a:lvl5pPr>
            <a:lvl6pPr marL="2286000" eaLnBrk="0" fontAlgn="base">
              <a:spcBef>
                <a:spcPct val="0"/>
              </a:spcBef>
              <a:spcAft>
                <a:spcPct val="0"/>
              </a:spcAft>
              <a:defRPr>
                <a:solidFill>
                  <a:schemeClr val="tx1"/>
                </a:solidFill>
                <a:latin typeface="Arial" panose="020B0604020202020204" pitchFamily="34" charset="0"/>
              </a:defRPr>
            </a:lvl6pPr>
            <a:lvl7pPr marL="2743200" eaLnBrk="0" fontAlgn="base">
              <a:spcBef>
                <a:spcPct val="0"/>
              </a:spcBef>
              <a:spcAft>
                <a:spcPct val="0"/>
              </a:spcAft>
              <a:defRPr>
                <a:solidFill>
                  <a:schemeClr val="tx1"/>
                </a:solidFill>
                <a:latin typeface="Arial" panose="020B0604020202020204" pitchFamily="34" charset="0"/>
              </a:defRPr>
            </a:lvl7pPr>
            <a:lvl8pPr marL="3200400" eaLnBrk="0" fontAlgn="base">
              <a:spcBef>
                <a:spcPct val="0"/>
              </a:spcBef>
              <a:spcAft>
                <a:spcPct val="0"/>
              </a:spcAft>
              <a:defRPr>
                <a:solidFill>
                  <a:schemeClr val="tx1"/>
                </a:solidFill>
                <a:latin typeface="Arial" panose="020B0604020202020204" pitchFamily="34" charset="0"/>
              </a:defRPr>
            </a:lvl8pPr>
            <a:lvl9pPr marL="3657600" eaLnBrk="0" fontAlgn="base">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dirty="0" smtClean="0">
              <a:ln>
                <a:noFill/>
              </a:ln>
              <a:effectLst/>
              <a:latin typeface="+mn-lt"/>
            </a:endParaRPr>
          </a:p>
        </p:txBody>
      </p:sp>
      <p:sp>
        <p:nvSpPr>
          <p:cNvPr id="6" name="Rectangle 1"/>
          <p:cNvSpPr>
            <a:spLocks noChangeArrowheads="1"/>
          </p:cNvSpPr>
          <p:nvPr/>
        </p:nvSpPr>
        <p:spPr bwMode="auto">
          <a:xfrm>
            <a:off x="824121" y="2372338"/>
            <a:ext cx="9684624"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a:spcBef>
                <a:spcPct val="0"/>
              </a:spcBef>
              <a:spcAft>
                <a:spcPct val="0"/>
              </a:spcAft>
            </a:pPr>
            <a:r>
              <a:rPr lang="en-US" altLang="en-US" sz="2000" dirty="0" smtClean="0">
                <a:solidFill>
                  <a:schemeClr val="tx1">
                    <a:lumMod val="65000"/>
                    <a:lumOff val="35000"/>
                  </a:schemeClr>
                </a:solidFill>
                <a:latin typeface="Garamond" panose="02020404030301010803" pitchFamily="18" charset="0"/>
              </a:rPr>
              <a:t># create </a:t>
            </a:r>
            <a:r>
              <a:rPr lang="en-US" altLang="en-US" sz="2000" dirty="0">
                <a:solidFill>
                  <a:schemeClr val="tx1">
                    <a:lumMod val="65000"/>
                    <a:lumOff val="35000"/>
                  </a:schemeClr>
                </a:solidFill>
                <a:latin typeface="Garamond" panose="02020404030301010803" pitchFamily="18" charset="0"/>
              </a:rPr>
              <a:t>Ingress for my-</a:t>
            </a:r>
            <a:r>
              <a:rPr lang="en-US" altLang="en-US" sz="2000" dirty="0" err="1">
                <a:solidFill>
                  <a:schemeClr val="tx1">
                    <a:lumMod val="65000"/>
                    <a:lumOff val="35000"/>
                  </a:schemeClr>
                </a:solidFill>
                <a:latin typeface="Garamond" panose="02020404030301010803" pitchFamily="18" charset="0"/>
              </a:rPr>
              <a:t>nginx</a:t>
            </a:r>
            <a:r>
              <a:rPr lang="en-US" altLang="en-US" sz="2000" dirty="0">
                <a:solidFill>
                  <a:schemeClr val="tx1">
                    <a:lumMod val="65000"/>
                    <a:lumOff val="35000"/>
                  </a:schemeClr>
                </a:solidFill>
                <a:latin typeface="Garamond" panose="02020404030301010803" pitchFamily="18" charset="0"/>
              </a:rPr>
              <a:t> </a:t>
            </a:r>
            <a:r>
              <a:rPr lang="en-US" altLang="en-US" sz="2000" dirty="0" smtClean="0">
                <a:solidFill>
                  <a:schemeClr val="tx1">
                    <a:lumMod val="65000"/>
                    <a:lumOff val="35000"/>
                  </a:schemeClr>
                </a:solidFill>
                <a:latin typeface="Garamond" panose="02020404030301010803" pitchFamily="18" charset="0"/>
              </a:rPr>
              <a:t>service</a:t>
            </a:r>
            <a:endParaRPr lang="en-US" altLang="en-US" sz="2000" dirty="0">
              <a:solidFill>
                <a:schemeClr val="tx1">
                  <a:lumMod val="65000"/>
                  <a:lumOff val="35000"/>
                </a:schemeClr>
              </a:solidFill>
              <a:latin typeface="Garamond" panose="02020404030301010803" pitchFamily="18" charset="0"/>
            </a:endParaRPr>
          </a:p>
          <a:p>
            <a:pPr lvl="0" eaLnBrk="0" fontAlgn="base">
              <a:spcBef>
                <a:spcPct val="0"/>
              </a:spcBef>
              <a:spcAft>
                <a:spcPct val="0"/>
              </a:spcAft>
            </a:pPr>
            <a:r>
              <a:rPr lang="en-US" altLang="en-US" sz="2000" dirty="0" smtClean="0">
                <a:solidFill>
                  <a:srgbClr val="00B0F0"/>
                </a:solidFill>
                <a:latin typeface="Garamond" panose="02020404030301010803" pitchFamily="18" charset="0"/>
              </a:rPr>
              <a:t>	</a:t>
            </a:r>
            <a:r>
              <a:rPr lang="en-US" altLang="en-US" sz="2000" dirty="0" err="1" smtClean="0">
                <a:solidFill>
                  <a:srgbClr val="0070C0"/>
                </a:solidFill>
                <a:latin typeface="Garamond" panose="02020404030301010803" pitchFamily="18" charset="0"/>
              </a:rPr>
              <a:t>kubectl</a:t>
            </a:r>
            <a:r>
              <a:rPr lang="en-US" altLang="en-US" sz="2000" dirty="0" smtClean="0">
                <a:solidFill>
                  <a:srgbClr val="0070C0"/>
                </a:solidFill>
                <a:latin typeface="Garamond" panose="02020404030301010803" pitchFamily="18" charset="0"/>
              </a:rPr>
              <a:t> </a:t>
            </a:r>
            <a:r>
              <a:rPr lang="en-US" altLang="en-US" sz="2000" dirty="0">
                <a:solidFill>
                  <a:srgbClr val="0070C0"/>
                </a:solidFill>
                <a:latin typeface="Garamond" panose="02020404030301010803" pitchFamily="18" charset="0"/>
              </a:rPr>
              <a:t>create -f ./</a:t>
            </a:r>
            <a:r>
              <a:rPr lang="en-US" altLang="en-US" sz="2000" dirty="0" smtClean="0">
                <a:solidFill>
                  <a:srgbClr val="0070C0"/>
                </a:solidFill>
                <a:latin typeface="Garamond" panose="02020404030301010803" pitchFamily="18" charset="0"/>
              </a:rPr>
              <a:t>my-</a:t>
            </a:r>
            <a:r>
              <a:rPr lang="en-US" altLang="en-US" sz="2000" dirty="0" err="1" smtClean="0">
                <a:solidFill>
                  <a:srgbClr val="0070C0"/>
                </a:solidFill>
                <a:latin typeface="Garamond" panose="02020404030301010803" pitchFamily="18" charset="0"/>
              </a:rPr>
              <a:t>nginx</a:t>
            </a:r>
            <a:r>
              <a:rPr lang="en-US" altLang="en-US" sz="2000" dirty="0" smtClean="0">
                <a:solidFill>
                  <a:srgbClr val="0070C0"/>
                </a:solidFill>
                <a:latin typeface="Garamond" panose="02020404030301010803" pitchFamily="18" charset="0"/>
              </a:rPr>
              <a:t>-</a:t>
            </a:r>
            <a:r>
              <a:rPr lang="en-US" altLang="en-US" sz="2000" dirty="0" err="1" smtClean="0">
                <a:solidFill>
                  <a:srgbClr val="0070C0"/>
                </a:solidFill>
                <a:latin typeface="Garamond" panose="02020404030301010803" pitchFamily="18" charset="0"/>
              </a:rPr>
              <a:t>ingress.yaml</a:t>
            </a:r>
            <a:endParaRPr lang="en-US" altLang="en-US" sz="2000" dirty="0" smtClean="0">
              <a:solidFill>
                <a:srgbClr val="0070C0"/>
              </a:solidFill>
              <a:latin typeface="Garamond" panose="02020404030301010803" pitchFamily="18" charset="0"/>
            </a:endParaRPr>
          </a:p>
          <a:p>
            <a:pPr lvl="0" eaLnBrk="0" fontAlgn="base">
              <a:spcBef>
                <a:spcPct val="0"/>
              </a:spcBef>
              <a:spcAft>
                <a:spcPct val="0"/>
              </a:spcAft>
            </a:pPr>
            <a:r>
              <a:rPr lang="en-US" altLang="en-US" sz="2000" dirty="0">
                <a:solidFill>
                  <a:schemeClr val="tx1">
                    <a:lumMod val="65000"/>
                    <a:lumOff val="35000"/>
                  </a:schemeClr>
                </a:solidFill>
                <a:latin typeface="Garamond" panose="02020404030301010803" pitchFamily="18" charset="0"/>
              </a:rPr>
              <a:t># </a:t>
            </a:r>
            <a:r>
              <a:rPr lang="en-US" altLang="en-US" sz="2000" dirty="0" smtClean="0">
                <a:solidFill>
                  <a:schemeClr val="tx1">
                    <a:lumMod val="65000"/>
                    <a:lumOff val="35000"/>
                  </a:schemeClr>
                </a:solidFill>
                <a:latin typeface="Garamond" panose="02020404030301010803" pitchFamily="18" charset="0"/>
              </a:rPr>
              <a:t>describe </a:t>
            </a:r>
            <a:r>
              <a:rPr lang="en-US" altLang="en-US" sz="2000" dirty="0">
                <a:solidFill>
                  <a:schemeClr val="tx1">
                    <a:lumMod val="65000"/>
                    <a:lumOff val="35000"/>
                  </a:schemeClr>
                </a:solidFill>
                <a:latin typeface="Garamond" panose="02020404030301010803" pitchFamily="18" charset="0"/>
              </a:rPr>
              <a:t>my-</a:t>
            </a:r>
            <a:r>
              <a:rPr lang="en-US" altLang="en-US" sz="2000" dirty="0" err="1">
                <a:solidFill>
                  <a:schemeClr val="tx1">
                    <a:lumMod val="65000"/>
                    <a:lumOff val="35000"/>
                  </a:schemeClr>
                </a:solidFill>
                <a:latin typeface="Garamond" panose="02020404030301010803" pitchFamily="18" charset="0"/>
              </a:rPr>
              <a:t>nginx</a:t>
            </a:r>
            <a:r>
              <a:rPr lang="en-US" altLang="en-US" sz="2000" dirty="0">
                <a:solidFill>
                  <a:schemeClr val="tx1">
                    <a:lumMod val="65000"/>
                    <a:lumOff val="35000"/>
                  </a:schemeClr>
                </a:solidFill>
                <a:latin typeface="Garamond" panose="02020404030301010803" pitchFamily="18" charset="0"/>
              </a:rPr>
              <a:t> ingress</a:t>
            </a:r>
          </a:p>
          <a:p>
            <a:pPr lvl="0" eaLnBrk="0" fontAlgn="base">
              <a:spcBef>
                <a:spcPct val="0"/>
              </a:spcBef>
              <a:spcAft>
                <a:spcPct val="0"/>
              </a:spcAft>
            </a:pPr>
            <a:r>
              <a:rPr lang="en-US" altLang="en-US" sz="2000" dirty="0" smtClean="0">
                <a:solidFill>
                  <a:srgbClr val="00B0F0"/>
                </a:solidFill>
                <a:latin typeface="Garamond" panose="02020404030301010803" pitchFamily="18" charset="0"/>
              </a:rPr>
              <a:t>	</a:t>
            </a:r>
            <a:r>
              <a:rPr lang="en-US" altLang="en-US" sz="2000" dirty="0" err="1" smtClean="0">
                <a:solidFill>
                  <a:srgbClr val="0070C0"/>
                </a:solidFill>
                <a:latin typeface="Garamond" panose="02020404030301010803" pitchFamily="18" charset="0"/>
              </a:rPr>
              <a:t>kubectl</a:t>
            </a:r>
            <a:r>
              <a:rPr lang="en-US" altLang="en-US" sz="2000" dirty="0" smtClean="0">
                <a:solidFill>
                  <a:srgbClr val="0070C0"/>
                </a:solidFill>
                <a:latin typeface="Garamond" panose="02020404030301010803" pitchFamily="18" charset="0"/>
              </a:rPr>
              <a:t> </a:t>
            </a:r>
            <a:r>
              <a:rPr lang="en-US" altLang="en-US" sz="2000" dirty="0">
                <a:solidFill>
                  <a:srgbClr val="0070C0"/>
                </a:solidFill>
                <a:latin typeface="Garamond" panose="02020404030301010803" pitchFamily="18" charset="0"/>
              </a:rPr>
              <a:t>--namespace=development describe </a:t>
            </a:r>
            <a:r>
              <a:rPr lang="en-US" altLang="en-US" sz="2000" dirty="0" err="1">
                <a:solidFill>
                  <a:srgbClr val="0070C0"/>
                </a:solidFill>
                <a:latin typeface="Garamond" panose="02020404030301010803" pitchFamily="18" charset="0"/>
              </a:rPr>
              <a:t>ing</a:t>
            </a:r>
            <a:r>
              <a:rPr lang="en-US" altLang="en-US" sz="2000" dirty="0">
                <a:solidFill>
                  <a:srgbClr val="0070C0"/>
                </a:solidFill>
                <a:latin typeface="Garamond" panose="02020404030301010803" pitchFamily="18" charset="0"/>
              </a:rPr>
              <a:t> my-</a:t>
            </a:r>
            <a:r>
              <a:rPr lang="en-US" altLang="en-US" sz="2000" dirty="0" err="1">
                <a:solidFill>
                  <a:srgbClr val="0070C0"/>
                </a:solidFill>
                <a:latin typeface="Garamond" panose="02020404030301010803" pitchFamily="18" charset="0"/>
              </a:rPr>
              <a:t>nginx</a:t>
            </a:r>
            <a:endParaRPr lang="en-US" altLang="en-US" sz="2000" dirty="0">
              <a:solidFill>
                <a:srgbClr val="0070C0"/>
              </a:solidFill>
              <a:latin typeface="Garamond" panose="02020404030301010803" pitchFamily="18" charset="0"/>
            </a:endParaRPr>
          </a:p>
        </p:txBody>
      </p:sp>
      <p:pic>
        <p:nvPicPr>
          <p:cNvPr id="2" name="Picture 1"/>
          <p:cNvPicPr>
            <a:picLocks noChangeAspect="1"/>
          </p:cNvPicPr>
          <p:nvPr/>
        </p:nvPicPr>
        <p:blipFill>
          <a:blip r:embed="rId5"/>
          <a:stretch>
            <a:fillRect/>
          </a:stretch>
        </p:blipFill>
        <p:spPr>
          <a:xfrm>
            <a:off x="433057" y="3851683"/>
            <a:ext cx="9791557" cy="2693562"/>
          </a:xfrm>
          <a:prstGeom prst="rect">
            <a:avLst/>
          </a:prstGeom>
        </p:spPr>
      </p:pic>
      <p:sp>
        <p:nvSpPr>
          <p:cNvPr id="4" name="Rectangle 3"/>
          <p:cNvSpPr/>
          <p:nvPr/>
        </p:nvSpPr>
        <p:spPr>
          <a:xfrm>
            <a:off x="824121" y="858122"/>
            <a:ext cx="1069524" cy="430887"/>
          </a:xfrm>
          <a:prstGeom prst="rect">
            <a:avLst/>
          </a:prstGeom>
        </p:spPr>
        <p:txBody>
          <a:bodyPr wrap="none">
            <a:spAutoFit/>
          </a:bodyPr>
          <a:lstStyle/>
          <a:p>
            <a:r>
              <a:rPr lang="en-US" altLang="en-US" sz="2200" b="1" dirty="0">
                <a:solidFill>
                  <a:srgbClr val="0070C0"/>
                </a:solidFill>
                <a:latin typeface="Garamond" panose="02020404030301010803" pitchFamily="18" charset="0"/>
              </a:rPr>
              <a:t>Ingress</a:t>
            </a:r>
            <a:endParaRPr lang="en-US" sz="2200" dirty="0">
              <a:solidFill>
                <a:srgbClr val="0070C0"/>
              </a:solidFill>
              <a:latin typeface="Garamond" panose="02020404030301010803" pitchFamily="18" charset="0"/>
            </a:endParaRPr>
          </a:p>
        </p:txBody>
      </p:sp>
      <p:sp>
        <p:nvSpPr>
          <p:cNvPr id="5" name="Rectangle 4"/>
          <p:cNvSpPr/>
          <p:nvPr/>
        </p:nvSpPr>
        <p:spPr>
          <a:xfrm>
            <a:off x="1930199" y="545552"/>
            <a:ext cx="10261801" cy="1938992"/>
          </a:xfrm>
          <a:prstGeom prst="rect">
            <a:avLst/>
          </a:prstGeom>
        </p:spPr>
        <p:txBody>
          <a:bodyPr wrap="square">
            <a:spAutoFit/>
          </a:bodyPr>
          <a:lstStyle/>
          <a:p>
            <a:r>
              <a:rPr lang="en-US" sz="2000" dirty="0">
                <a:solidFill>
                  <a:schemeClr val="tx1">
                    <a:lumMod val="65000"/>
                    <a:lumOff val="35000"/>
                  </a:schemeClr>
                </a:solidFill>
                <a:latin typeface="Garamond" panose="02020404030301010803" pitchFamily="18" charset="0"/>
              </a:rPr>
              <a:t>An Ingress is a collection of rules that allow inbound connections to reach the cluster services</a:t>
            </a:r>
            <a:r>
              <a:rPr lang="en-US" sz="2000" dirty="0" smtClean="0">
                <a:solidFill>
                  <a:schemeClr val="tx1">
                    <a:lumMod val="65000"/>
                    <a:lumOff val="35000"/>
                  </a:schemeClr>
                </a:solidFill>
                <a:latin typeface="Garamond" panose="02020404030301010803" pitchFamily="18" charset="0"/>
              </a:rPr>
              <a:t>.</a:t>
            </a:r>
          </a:p>
          <a:p>
            <a:pPr marL="285750" indent="-285750">
              <a:buClr>
                <a:srgbClr val="0070C0"/>
              </a:buClr>
              <a:buFont typeface="Wingdings" panose="05000000000000000000" pitchFamily="2" charset="2"/>
              <a:buChar char="§"/>
            </a:pPr>
            <a:r>
              <a:rPr lang="en-US" sz="2000" dirty="0">
                <a:solidFill>
                  <a:schemeClr val="tx1">
                    <a:lumMod val="65000"/>
                    <a:lumOff val="35000"/>
                  </a:schemeClr>
                </a:solidFill>
                <a:latin typeface="Garamond" panose="02020404030301010803" pitchFamily="18" charset="0"/>
              </a:rPr>
              <a:t>Single Service Ingress</a:t>
            </a:r>
          </a:p>
          <a:p>
            <a:pPr marL="285750" indent="-285750">
              <a:buClr>
                <a:srgbClr val="0070C0"/>
              </a:buClr>
              <a:buFont typeface="Wingdings" panose="05000000000000000000" pitchFamily="2" charset="2"/>
              <a:buChar char="§"/>
            </a:pPr>
            <a:r>
              <a:rPr lang="en-US" sz="2000" dirty="0">
                <a:solidFill>
                  <a:schemeClr val="tx1">
                    <a:lumMod val="65000"/>
                    <a:lumOff val="35000"/>
                  </a:schemeClr>
                </a:solidFill>
                <a:latin typeface="Garamond" panose="02020404030301010803" pitchFamily="18" charset="0"/>
              </a:rPr>
              <a:t>Simple </a:t>
            </a:r>
            <a:r>
              <a:rPr lang="en-US" sz="2000" dirty="0" err="1">
                <a:solidFill>
                  <a:schemeClr val="tx1">
                    <a:lumMod val="65000"/>
                    <a:lumOff val="35000"/>
                  </a:schemeClr>
                </a:solidFill>
                <a:latin typeface="Garamond" panose="02020404030301010803" pitchFamily="18" charset="0"/>
              </a:rPr>
              <a:t>fanout</a:t>
            </a:r>
            <a:endParaRPr lang="en-US" sz="2000" dirty="0">
              <a:solidFill>
                <a:schemeClr val="tx1">
                  <a:lumMod val="65000"/>
                  <a:lumOff val="35000"/>
                </a:schemeClr>
              </a:solidFill>
              <a:latin typeface="Garamond" panose="02020404030301010803" pitchFamily="18" charset="0"/>
            </a:endParaRPr>
          </a:p>
          <a:p>
            <a:pPr marL="285750" indent="-285750">
              <a:buClr>
                <a:srgbClr val="0070C0"/>
              </a:buClr>
              <a:buFont typeface="Wingdings" panose="05000000000000000000" pitchFamily="2" charset="2"/>
              <a:buChar char="§"/>
            </a:pPr>
            <a:r>
              <a:rPr lang="en-US" sz="2000" dirty="0">
                <a:solidFill>
                  <a:schemeClr val="tx1">
                    <a:lumMod val="65000"/>
                    <a:lumOff val="35000"/>
                  </a:schemeClr>
                </a:solidFill>
                <a:latin typeface="Garamond" panose="02020404030301010803" pitchFamily="18" charset="0"/>
              </a:rPr>
              <a:t>Name based virtual hosting</a:t>
            </a:r>
          </a:p>
          <a:p>
            <a:pPr marL="285750" indent="-285750">
              <a:buClr>
                <a:srgbClr val="0070C0"/>
              </a:buClr>
              <a:buFont typeface="Wingdings" panose="05000000000000000000" pitchFamily="2" charset="2"/>
              <a:buChar char="§"/>
            </a:pPr>
            <a:r>
              <a:rPr lang="en-US" sz="2000" dirty="0">
                <a:solidFill>
                  <a:schemeClr val="tx1">
                    <a:lumMod val="65000"/>
                    <a:lumOff val="35000"/>
                  </a:schemeClr>
                </a:solidFill>
                <a:latin typeface="Garamond" panose="02020404030301010803" pitchFamily="18" charset="0"/>
              </a:rPr>
              <a:t>TLS</a:t>
            </a:r>
          </a:p>
          <a:p>
            <a:pPr marL="285750" indent="-285750">
              <a:buClr>
                <a:srgbClr val="0070C0"/>
              </a:buClr>
              <a:buFont typeface="Wingdings" panose="05000000000000000000" pitchFamily="2" charset="2"/>
              <a:buChar char="§"/>
            </a:pPr>
            <a:r>
              <a:rPr lang="en-US" sz="2000" dirty="0" err="1">
                <a:solidFill>
                  <a:schemeClr val="tx1">
                    <a:lumMod val="65000"/>
                    <a:lumOff val="35000"/>
                  </a:schemeClr>
                </a:solidFill>
                <a:latin typeface="Garamond" panose="02020404030301010803" pitchFamily="18" charset="0"/>
              </a:rPr>
              <a:t>Loadbalancing</a:t>
            </a:r>
            <a:endParaRPr lang="en-US" sz="2000" dirty="0">
              <a:solidFill>
                <a:schemeClr val="tx1">
                  <a:lumMod val="65000"/>
                  <a:lumOff val="35000"/>
                </a:schemeClr>
              </a:solidFill>
              <a:latin typeface="Garamond" panose="02020404030301010803" pitchFamily="18" charset="0"/>
            </a:endParaRPr>
          </a:p>
        </p:txBody>
      </p:sp>
      <p:sp>
        <p:nvSpPr>
          <p:cNvPr id="18" name="Rectángulo 6"/>
          <p:cNvSpPr/>
          <p:nvPr/>
        </p:nvSpPr>
        <p:spPr>
          <a:xfrm>
            <a:off x="8744988" y="6316707"/>
            <a:ext cx="3447011" cy="556954"/>
          </a:xfrm>
          <a:custGeom>
            <a:avLst/>
            <a:gdLst/>
            <a:ahLst/>
            <a:cxnLst>
              <a:cxn ang="0">
                <a:pos x="wd2" y="hd2"/>
              </a:cxn>
              <a:cxn ang="5400000">
                <a:pos x="wd2" y="hd2"/>
              </a:cxn>
              <a:cxn ang="10800000">
                <a:pos x="wd2" y="hd2"/>
              </a:cxn>
              <a:cxn ang="16200000">
                <a:pos x="wd2" y="hd2"/>
              </a:cxn>
            </a:cxnLst>
            <a:rect l="0" t="0" r="r" b="b"/>
            <a:pathLst>
              <a:path w="21600" h="21600" extrusionOk="0">
                <a:moveTo>
                  <a:pt x="13439" y="322"/>
                </a:moveTo>
                <a:lnTo>
                  <a:pt x="21600" y="0"/>
                </a:lnTo>
                <a:lnTo>
                  <a:pt x="21600" y="21600"/>
                </a:lnTo>
                <a:lnTo>
                  <a:pt x="0" y="21278"/>
                </a:lnTo>
                <a:lnTo>
                  <a:pt x="13439" y="322"/>
                </a:lnTo>
                <a:close/>
              </a:path>
            </a:pathLst>
          </a:custGeom>
          <a:solidFill>
            <a:srgbClr val="0070C0"/>
          </a:solidFill>
          <a:ln w="12700">
            <a:miter lim="400000"/>
          </a:ln>
        </p:spPr>
        <p:txBody>
          <a:bodyPr lIns="45719" rIns="45719" anchor="ctr"/>
          <a:lstStyle/>
          <a:p>
            <a:pPr algn="ctr">
              <a:defRPr>
                <a:solidFill>
                  <a:srgbClr val="FFFFFF"/>
                </a:solidFill>
              </a:defRPr>
            </a:pPr>
            <a:endParaRPr/>
          </a:p>
        </p:txBody>
      </p:sp>
      <p:grpSp>
        <p:nvGrpSpPr>
          <p:cNvPr id="19" name="Group 18"/>
          <p:cNvGrpSpPr/>
          <p:nvPr/>
        </p:nvGrpSpPr>
        <p:grpSpPr>
          <a:xfrm>
            <a:off x="10331355" y="6316707"/>
            <a:ext cx="1861153" cy="555251"/>
            <a:chOff x="9523412" y="6029866"/>
            <a:chExt cx="1871091" cy="525780"/>
          </a:xfrm>
        </p:grpSpPr>
        <p:sp>
          <p:nvSpPr>
            <p:cNvPr id="20" name="object 10"/>
            <p:cNvSpPr/>
            <p:nvPr/>
          </p:nvSpPr>
          <p:spPr>
            <a:xfrm>
              <a:off x="9523412" y="6138070"/>
              <a:ext cx="1763268" cy="417576"/>
            </a:xfrm>
            <a:prstGeom prst="rect">
              <a:avLst/>
            </a:prstGeom>
            <a:blipFill>
              <a:blip r:embed="rId3" cstate="print"/>
              <a:stretch>
                <a:fillRect/>
              </a:stretch>
            </a:blipFill>
          </p:spPr>
          <p:txBody>
            <a:bodyPr wrap="square" lIns="0" tIns="0" rIns="0" bIns="0" rtlCol="0"/>
            <a:lstStyle/>
            <a:p>
              <a:endParaRPr/>
            </a:p>
          </p:txBody>
        </p:sp>
        <p:sp>
          <p:nvSpPr>
            <p:cNvPr id="21" name="object 12"/>
            <p:cNvSpPr/>
            <p:nvPr/>
          </p:nvSpPr>
          <p:spPr>
            <a:xfrm>
              <a:off x="11178857" y="6029866"/>
              <a:ext cx="215646" cy="216408"/>
            </a:xfrm>
            <a:prstGeom prst="rect">
              <a:avLst/>
            </a:prstGeom>
            <a:blipFill>
              <a:blip r:embed="rId4" cstate="print"/>
              <a:stretch>
                <a:fillRect/>
              </a:stretch>
            </a:blipFill>
          </p:spPr>
          <p:txBody>
            <a:bodyPr wrap="square" lIns="0" tIns="0" rIns="0" bIns="0" rtlCol="0"/>
            <a:lstStyle/>
            <a:p>
              <a:endParaRPr/>
            </a:p>
          </p:txBody>
        </p:sp>
      </p:grpSp>
      <p:sp>
        <p:nvSpPr>
          <p:cNvPr id="22" name="Content Placeholder 1"/>
          <p:cNvSpPr txBox="1"/>
          <p:nvPr/>
        </p:nvSpPr>
        <p:spPr>
          <a:xfrm>
            <a:off x="-13648" y="0"/>
            <a:ext cx="5609775" cy="523216"/>
          </a:xfrm>
          <a:prstGeom prst="rect">
            <a:avLst/>
          </a:prstGeom>
          <a:solidFill>
            <a:srgbClr val="0070C0"/>
          </a:solidFill>
          <a:ln/>
          <a:extLst>
            <a:ext uri="{C572A759-6A51-4108-AA02-DFA0A04FC94B}">
              <ma14:wrappingTextBoxFlag xmlns:ma14="http://schemas.microsoft.com/office/mac/drawingml/2011/main" xmlns="" val="1"/>
            </a:ext>
          </a:extLst>
        </p:spPr>
        <p:style>
          <a:lnRef idx="1">
            <a:schemeClr val="accent1"/>
          </a:lnRef>
          <a:fillRef idx="2">
            <a:schemeClr val="accent1"/>
          </a:fillRef>
          <a:effectRef idx="1">
            <a:schemeClr val="accent1"/>
          </a:effectRef>
          <a:fontRef idx="minor">
            <a:schemeClr val="dk1"/>
          </a:fontRef>
        </p:style>
        <p:txBody>
          <a:bodyPr wrap="square" lIns="60958" tIns="60958" rIns="60958" bIns="60958">
            <a:spAutoFit/>
          </a:bodyPr>
          <a:lstStyle>
            <a:lvl1pPr indent="609584" defTabSz="914378">
              <a:spcBef>
                <a:spcPts val="800"/>
              </a:spcBef>
              <a:defRPr sz="2600" cap="small">
                <a:solidFill>
                  <a:srgbClr val="F2F2F2"/>
                </a:solidFill>
                <a:latin typeface="Trebuchet MS"/>
                <a:ea typeface="Trebuchet MS"/>
                <a:cs typeface="Trebuchet MS"/>
                <a:sym typeface="Trebuchet MS"/>
              </a:defRPr>
            </a:lvl1pPr>
          </a:lstStyle>
          <a:p>
            <a:r>
              <a:rPr lang="en-US" b="1" dirty="0">
                <a:latin typeface="Garamond" panose="02020404030301010803" pitchFamily="18" charset="0"/>
              </a:rPr>
              <a:t>Networking with </a:t>
            </a:r>
            <a:r>
              <a:rPr lang="en-US" b="1" dirty="0" err="1">
                <a:latin typeface="Garamond" panose="02020404030301010803" pitchFamily="18" charset="0"/>
              </a:rPr>
              <a:t>Kubernetes</a:t>
            </a:r>
            <a:endParaRPr lang="en-US" b="1" dirty="0">
              <a:latin typeface="Garamond" panose="02020404030301010803" pitchFamily="18" charset="0"/>
            </a:endParaRPr>
          </a:p>
        </p:txBody>
      </p:sp>
    </p:spTree>
    <p:extLst>
      <p:ext uri="{BB962C8B-B14F-4D97-AF65-F5344CB8AC3E}">
        <p14:creationId xmlns:p14="http://schemas.microsoft.com/office/powerpoint/2010/main" val="516864819"/>
      </p:ext>
    </p:extLst>
  </p:cSld>
  <p:clrMapOvr>
    <a:masterClrMapping/>
  </p:clrMapOvr>
  <mc:AlternateContent xmlns:mc="http://schemas.openxmlformats.org/markup-compatibility/2006" xmlns:p14="http://schemas.microsoft.com/office/powerpoint/2010/main">
    <mc:Choice Requires="p14">
      <p:transition spd="slow" p14:dur="1200">
        <p:push dir="u"/>
      </p:transition>
    </mc:Choice>
    <mc:Fallback xmlns="">
      <p:transition spd="slow">
        <p:push dir="u"/>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cstate="print">
            <a:extLst>
              <a:ext uri="{28A0092B-C50C-407E-A947-70E740481C1C}">
                <a14:useLocalDpi xmlns:a14="http://schemas.microsoft.com/office/drawing/2010/main" val="0"/>
              </a:ext>
            </a:extLst>
          </a:blip>
          <a:srcRect t="12256"/>
          <a:stretch/>
        </p:blipFill>
        <p:spPr>
          <a:xfrm>
            <a:off x="3930555" y="2642454"/>
            <a:ext cx="7206589" cy="4215546"/>
          </a:xfrm>
          <a:prstGeom prst="rect">
            <a:avLst/>
          </a:prstGeom>
        </p:spPr>
      </p:pic>
    </p:spTree>
    <p:extLst>
      <p:ext uri="{BB962C8B-B14F-4D97-AF65-F5344CB8AC3E}">
        <p14:creationId xmlns:p14="http://schemas.microsoft.com/office/powerpoint/2010/main" val="2256291443"/>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 name="Rectángulo 6"/>
          <p:cNvSpPr/>
          <p:nvPr/>
        </p:nvSpPr>
        <p:spPr>
          <a:xfrm>
            <a:off x="1592073" y="-3081"/>
            <a:ext cx="3906482" cy="151478"/>
          </a:xfrm>
          <a:custGeom>
            <a:avLst/>
            <a:gdLst/>
            <a:ahLst/>
            <a:cxnLst>
              <a:cxn ang="0">
                <a:pos x="wd2" y="hd2"/>
              </a:cxn>
              <a:cxn ang="5400000">
                <a:pos x="wd2" y="hd2"/>
              </a:cxn>
              <a:cxn ang="10800000">
                <a:pos x="wd2" y="hd2"/>
              </a:cxn>
              <a:cxn ang="16200000">
                <a:pos x="wd2" y="hd2"/>
              </a:cxn>
            </a:cxnLst>
            <a:rect l="0" t="0" r="r" b="b"/>
            <a:pathLst>
              <a:path w="21600" h="21600" extrusionOk="0">
                <a:moveTo>
                  <a:pt x="5083" y="1624"/>
                </a:moveTo>
                <a:lnTo>
                  <a:pt x="13357" y="0"/>
                </a:lnTo>
                <a:cubicBezTo>
                  <a:pt x="15919" y="7367"/>
                  <a:pt x="19480" y="18203"/>
                  <a:pt x="21600" y="21108"/>
                </a:cubicBezTo>
                <a:lnTo>
                  <a:pt x="0" y="21600"/>
                </a:lnTo>
                <a:lnTo>
                  <a:pt x="5083" y="1624"/>
                </a:lnTo>
                <a:close/>
              </a:path>
            </a:pathLst>
          </a:custGeom>
          <a:solidFill>
            <a:srgbClr val="29C2EC"/>
          </a:solidFill>
          <a:ln w="12700">
            <a:miter lim="400000"/>
          </a:ln>
        </p:spPr>
        <p:txBody>
          <a:bodyPr lIns="45719" rIns="45719" anchor="ctr"/>
          <a:lstStyle/>
          <a:p>
            <a:pPr algn="ctr">
              <a:defRPr>
                <a:solidFill>
                  <a:srgbClr val="FFFFFF"/>
                </a:solidFill>
              </a:defRPr>
            </a:pPr>
            <a:endParaRPr/>
          </a:p>
        </p:txBody>
      </p:sp>
      <p:grpSp>
        <p:nvGrpSpPr>
          <p:cNvPr id="12" name="Group 11"/>
          <p:cNvGrpSpPr/>
          <p:nvPr/>
        </p:nvGrpSpPr>
        <p:grpSpPr>
          <a:xfrm>
            <a:off x="10681666" y="6318409"/>
            <a:ext cx="1347065" cy="526253"/>
            <a:chOff x="9523412" y="6029866"/>
            <a:chExt cx="1871091" cy="525780"/>
          </a:xfrm>
        </p:grpSpPr>
        <p:sp>
          <p:nvSpPr>
            <p:cNvPr id="13" name="object 10"/>
            <p:cNvSpPr/>
            <p:nvPr/>
          </p:nvSpPr>
          <p:spPr>
            <a:xfrm>
              <a:off x="9523412" y="6138070"/>
              <a:ext cx="1763268" cy="417576"/>
            </a:xfrm>
            <a:prstGeom prst="rect">
              <a:avLst/>
            </a:prstGeom>
            <a:blipFill>
              <a:blip r:embed="rId3" cstate="print"/>
              <a:stretch>
                <a:fillRect/>
              </a:stretch>
            </a:blipFill>
          </p:spPr>
          <p:txBody>
            <a:bodyPr wrap="square" lIns="0" tIns="0" rIns="0" bIns="0" rtlCol="0"/>
            <a:lstStyle/>
            <a:p>
              <a:endParaRPr/>
            </a:p>
          </p:txBody>
        </p:sp>
        <p:sp>
          <p:nvSpPr>
            <p:cNvPr id="14" name="object 12"/>
            <p:cNvSpPr/>
            <p:nvPr/>
          </p:nvSpPr>
          <p:spPr>
            <a:xfrm>
              <a:off x="11178857" y="6029866"/>
              <a:ext cx="215646" cy="216408"/>
            </a:xfrm>
            <a:prstGeom prst="rect">
              <a:avLst/>
            </a:prstGeom>
            <a:blipFill>
              <a:blip r:embed="rId4" cstate="print"/>
              <a:stretch>
                <a:fillRect/>
              </a:stretch>
            </a:blipFill>
          </p:spPr>
          <p:txBody>
            <a:bodyPr wrap="square" lIns="0" tIns="0" rIns="0" bIns="0" rtlCol="0"/>
            <a:lstStyle/>
            <a:p>
              <a:endParaRPr/>
            </a:p>
          </p:txBody>
        </p:sp>
      </p:grpSp>
      <p:sp>
        <p:nvSpPr>
          <p:cNvPr id="2" name="TextBox 1"/>
          <p:cNvSpPr txBox="1"/>
          <p:nvPr/>
        </p:nvSpPr>
        <p:spPr>
          <a:xfrm>
            <a:off x="791140" y="1053730"/>
            <a:ext cx="5537602" cy="493981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en-US" sz="2100" dirty="0">
                <a:latin typeface="Garamond" panose="02020404030301010803" pitchFamily="18" charset="0"/>
              </a:rPr>
              <a:t>Docker offers three different ways to mount data into a container from the Docker host: </a:t>
            </a:r>
            <a:endParaRPr lang="en-US" sz="2100" dirty="0" smtClean="0">
              <a:latin typeface="Garamond" panose="02020404030301010803" pitchFamily="18" charset="0"/>
            </a:endParaRPr>
          </a:p>
          <a:p>
            <a:endParaRPr lang="en-US" sz="2100" dirty="0">
              <a:latin typeface="Garamond" panose="02020404030301010803" pitchFamily="18" charset="0"/>
            </a:endParaRPr>
          </a:p>
          <a:p>
            <a:pPr marL="285750" indent="-285750">
              <a:buClr>
                <a:srgbClr val="0070C0"/>
              </a:buClr>
              <a:buFont typeface="Arial" charset="0"/>
              <a:buChar char="•"/>
            </a:pPr>
            <a:r>
              <a:rPr lang="en-US" sz="2100" dirty="0">
                <a:solidFill>
                  <a:schemeClr val="tx1"/>
                </a:solidFill>
                <a:latin typeface="Garamond" panose="02020404030301010803" pitchFamily="18" charset="0"/>
              </a:rPr>
              <a:t>d</a:t>
            </a:r>
            <a:r>
              <a:rPr lang="en-US" sz="2100" dirty="0" smtClean="0">
                <a:solidFill>
                  <a:schemeClr val="tx1"/>
                </a:solidFill>
                <a:latin typeface="Garamond" panose="02020404030301010803" pitchFamily="18" charset="0"/>
              </a:rPr>
              <a:t>ocker volumes</a:t>
            </a:r>
          </a:p>
          <a:p>
            <a:pPr marL="285750" indent="-285750" algn="just">
              <a:buClr>
                <a:srgbClr val="0070C0"/>
              </a:buClr>
              <a:buFont typeface="Arial" charset="0"/>
              <a:buChar char="•"/>
            </a:pPr>
            <a:r>
              <a:rPr lang="en-US" sz="2100" dirty="0" smtClean="0">
                <a:solidFill>
                  <a:schemeClr val="tx1"/>
                </a:solidFill>
                <a:latin typeface="Garamond" panose="02020404030301010803" pitchFamily="18" charset="0"/>
              </a:rPr>
              <a:t>bind mounts</a:t>
            </a:r>
            <a:endParaRPr lang="en-US" sz="2100" dirty="0">
              <a:solidFill>
                <a:schemeClr val="tx1"/>
              </a:solidFill>
              <a:latin typeface="Garamond" panose="02020404030301010803" pitchFamily="18" charset="0"/>
            </a:endParaRPr>
          </a:p>
          <a:p>
            <a:pPr marL="285750" indent="-285750" algn="just">
              <a:buClr>
                <a:srgbClr val="0070C0"/>
              </a:buClr>
              <a:buFont typeface="Arial" charset="0"/>
              <a:buChar char="•"/>
            </a:pPr>
            <a:r>
              <a:rPr lang="en-US" sz="2100" dirty="0" smtClean="0">
                <a:solidFill>
                  <a:schemeClr val="tx1"/>
                </a:solidFill>
                <a:latin typeface="Garamond" panose="02020404030301010803" pitchFamily="18" charset="0"/>
              </a:rPr>
              <a:t>tmpfs</a:t>
            </a:r>
            <a:r>
              <a:rPr lang="en-US" sz="2100" dirty="0">
                <a:solidFill>
                  <a:schemeClr val="tx1"/>
                </a:solidFill>
                <a:latin typeface="Garamond" panose="02020404030301010803" pitchFamily="18" charset="0"/>
              </a:rPr>
              <a:t> </a:t>
            </a:r>
            <a:r>
              <a:rPr lang="en-US" sz="2100" dirty="0" smtClean="0">
                <a:solidFill>
                  <a:schemeClr val="tx1"/>
                </a:solidFill>
                <a:latin typeface="Garamond" panose="02020404030301010803" pitchFamily="18" charset="0"/>
              </a:rPr>
              <a:t>volumes</a:t>
            </a:r>
          </a:p>
          <a:p>
            <a:endParaRPr kumimoji="0" lang="en-US" sz="2100" b="0" i="0" u="none" strike="noStrike" cap="none" spc="0" normalizeH="0" baseline="0" dirty="0">
              <a:ln>
                <a:noFill/>
              </a:ln>
              <a:solidFill>
                <a:srgbClr val="000000"/>
              </a:solidFill>
              <a:effectLst/>
              <a:uFillTx/>
              <a:latin typeface="Garamond" panose="02020404030301010803" pitchFamily="18" charset="0"/>
              <a:sym typeface="Calibri"/>
            </a:endParaRPr>
          </a:p>
          <a:p>
            <a:r>
              <a:rPr lang="en-US" sz="2100" dirty="0">
                <a:latin typeface="Garamond" panose="02020404030301010803" pitchFamily="18" charset="0"/>
              </a:rPr>
              <a:t>No matter which type of mount you choose to use, the data looks the same from within the container. </a:t>
            </a:r>
            <a:r>
              <a:rPr lang="en-US" sz="2100" dirty="0" smtClean="0">
                <a:latin typeface="Garamond" panose="02020404030301010803" pitchFamily="18" charset="0"/>
              </a:rPr>
              <a:t>It </a:t>
            </a:r>
            <a:r>
              <a:rPr lang="en-US" sz="2100" dirty="0">
                <a:latin typeface="Garamond" panose="02020404030301010803" pitchFamily="18" charset="0"/>
              </a:rPr>
              <a:t>is exposed as either a directory or an individual file in the container’s filesystem.</a:t>
            </a:r>
          </a:p>
          <a:p>
            <a:endParaRPr lang="en-US" sz="2100" dirty="0" smtClean="0">
              <a:latin typeface="Garamond" panose="02020404030301010803" pitchFamily="18" charset="0"/>
            </a:endParaRPr>
          </a:p>
          <a:p>
            <a:r>
              <a:rPr lang="en-US" sz="2100" dirty="0" smtClean="0">
                <a:latin typeface="Garamond" panose="02020404030301010803" pitchFamily="18" charset="0"/>
              </a:rPr>
              <a:t>An </a:t>
            </a:r>
            <a:r>
              <a:rPr lang="en-US" sz="2100" dirty="0">
                <a:latin typeface="Garamond" panose="02020404030301010803" pitchFamily="18" charset="0"/>
              </a:rPr>
              <a:t>easy way to visualize the difference among volumes, bind mounts, and </a:t>
            </a:r>
            <a:r>
              <a:rPr lang="en-US" sz="2100" dirty="0" smtClean="0">
                <a:latin typeface="Garamond" panose="02020404030301010803" pitchFamily="18" charset="0"/>
              </a:rPr>
              <a:t>tmpfs mounts </a:t>
            </a:r>
            <a:r>
              <a:rPr lang="en-US" sz="2100" dirty="0">
                <a:latin typeface="Garamond" panose="02020404030301010803" pitchFamily="18" charset="0"/>
              </a:rPr>
              <a:t>is to think about where the data lives on the Docker host</a:t>
            </a:r>
            <a:r>
              <a:rPr lang="en-US" sz="2100" dirty="0" smtClean="0">
                <a:latin typeface="Garamond" panose="02020404030301010803" pitchFamily="18" charset="0"/>
              </a:rPr>
              <a:t>.</a:t>
            </a:r>
            <a:endParaRPr lang="en-US" sz="2100" dirty="0">
              <a:latin typeface="Garamond" panose="02020404030301010803" pitchFamily="18" charset="0"/>
            </a:endParaRPr>
          </a:p>
        </p:txBody>
      </p:sp>
      <p:pic>
        <p:nvPicPr>
          <p:cNvPr id="4" name="Picture 3"/>
          <p:cNvPicPr>
            <a:picLocks noChangeAspect="1"/>
          </p:cNvPicPr>
          <p:nvPr/>
        </p:nvPicPr>
        <p:blipFill rotWithShape="1">
          <a:blip r:embed="rId5">
            <a:extLst>
              <a:ext uri="{28A0092B-C50C-407E-A947-70E740481C1C}">
                <a14:useLocalDpi xmlns:a14="http://schemas.microsoft.com/office/drawing/2010/main" val="0"/>
              </a:ext>
            </a:extLst>
          </a:blip>
          <a:srcRect l="1778" t="4597" r="6344" b="1562"/>
          <a:stretch/>
        </p:blipFill>
        <p:spPr>
          <a:xfrm>
            <a:off x="6492010" y="2001821"/>
            <a:ext cx="5381470" cy="2728211"/>
          </a:xfrm>
          <a:prstGeom prst="rect">
            <a:avLst/>
          </a:prstGeom>
        </p:spPr>
      </p:pic>
      <p:sp>
        <p:nvSpPr>
          <p:cNvPr id="16" name="Rectángulo 6"/>
          <p:cNvSpPr/>
          <p:nvPr/>
        </p:nvSpPr>
        <p:spPr>
          <a:xfrm>
            <a:off x="8744988" y="6316707"/>
            <a:ext cx="3447011" cy="556954"/>
          </a:xfrm>
          <a:custGeom>
            <a:avLst/>
            <a:gdLst/>
            <a:ahLst/>
            <a:cxnLst>
              <a:cxn ang="0">
                <a:pos x="wd2" y="hd2"/>
              </a:cxn>
              <a:cxn ang="5400000">
                <a:pos x="wd2" y="hd2"/>
              </a:cxn>
              <a:cxn ang="10800000">
                <a:pos x="wd2" y="hd2"/>
              </a:cxn>
              <a:cxn ang="16200000">
                <a:pos x="wd2" y="hd2"/>
              </a:cxn>
            </a:cxnLst>
            <a:rect l="0" t="0" r="r" b="b"/>
            <a:pathLst>
              <a:path w="21600" h="21600" extrusionOk="0">
                <a:moveTo>
                  <a:pt x="13439" y="322"/>
                </a:moveTo>
                <a:lnTo>
                  <a:pt x="21600" y="0"/>
                </a:lnTo>
                <a:lnTo>
                  <a:pt x="21600" y="21600"/>
                </a:lnTo>
                <a:lnTo>
                  <a:pt x="0" y="21278"/>
                </a:lnTo>
                <a:lnTo>
                  <a:pt x="13439" y="322"/>
                </a:lnTo>
                <a:close/>
              </a:path>
            </a:pathLst>
          </a:custGeom>
          <a:solidFill>
            <a:srgbClr val="0070C0"/>
          </a:solidFill>
          <a:ln w="12700">
            <a:miter lim="400000"/>
          </a:ln>
        </p:spPr>
        <p:txBody>
          <a:bodyPr lIns="45719" rIns="45719" anchor="ctr"/>
          <a:lstStyle/>
          <a:p>
            <a:pPr algn="ctr">
              <a:defRPr>
                <a:solidFill>
                  <a:srgbClr val="FFFFFF"/>
                </a:solidFill>
              </a:defRPr>
            </a:pPr>
            <a:endParaRPr/>
          </a:p>
        </p:txBody>
      </p:sp>
      <p:grpSp>
        <p:nvGrpSpPr>
          <p:cNvPr id="17" name="Group 16"/>
          <p:cNvGrpSpPr/>
          <p:nvPr/>
        </p:nvGrpSpPr>
        <p:grpSpPr>
          <a:xfrm>
            <a:off x="10331355" y="6316707"/>
            <a:ext cx="1861153" cy="555251"/>
            <a:chOff x="9523412" y="6029866"/>
            <a:chExt cx="1871091" cy="525780"/>
          </a:xfrm>
        </p:grpSpPr>
        <p:sp>
          <p:nvSpPr>
            <p:cNvPr id="18" name="object 10"/>
            <p:cNvSpPr/>
            <p:nvPr/>
          </p:nvSpPr>
          <p:spPr>
            <a:xfrm>
              <a:off x="9523412" y="6138070"/>
              <a:ext cx="1763268" cy="417576"/>
            </a:xfrm>
            <a:prstGeom prst="rect">
              <a:avLst/>
            </a:prstGeom>
            <a:blipFill>
              <a:blip r:embed="rId3" cstate="print"/>
              <a:stretch>
                <a:fillRect/>
              </a:stretch>
            </a:blipFill>
          </p:spPr>
          <p:txBody>
            <a:bodyPr wrap="square" lIns="0" tIns="0" rIns="0" bIns="0" rtlCol="0"/>
            <a:lstStyle/>
            <a:p>
              <a:endParaRPr/>
            </a:p>
          </p:txBody>
        </p:sp>
        <p:sp>
          <p:nvSpPr>
            <p:cNvPr id="19" name="object 12"/>
            <p:cNvSpPr/>
            <p:nvPr/>
          </p:nvSpPr>
          <p:spPr>
            <a:xfrm>
              <a:off x="11178857" y="6029866"/>
              <a:ext cx="215646" cy="216408"/>
            </a:xfrm>
            <a:prstGeom prst="rect">
              <a:avLst/>
            </a:prstGeom>
            <a:blipFill>
              <a:blip r:embed="rId4" cstate="print"/>
              <a:stretch>
                <a:fillRect/>
              </a:stretch>
            </a:blipFill>
          </p:spPr>
          <p:txBody>
            <a:bodyPr wrap="square" lIns="0" tIns="0" rIns="0" bIns="0" rtlCol="0"/>
            <a:lstStyle/>
            <a:p>
              <a:endParaRPr/>
            </a:p>
          </p:txBody>
        </p:sp>
      </p:grpSp>
      <p:sp>
        <p:nvSpPr>
          <p:cNvPr id="20" name="Content Placeholder 1"/>
          <p:cNvSpPr txBox="1"/>
          <p:nvPr/>
        </p:nvSpPr>
        <p:spPr>
          <a:xfrm>
            <a:off x="0" y="-3081"/>
            <a:ext cx="5609775" cy="523216"/>
          </a:xfrm>
          <a:prstGeom prst="rect">
            <a:avLst/>
          </a:prstGeom>
          <a:solidFill>
            <a:srgbClr val="0070C0"/>
          </a:solidFill>
          <a:ln/>
          <a:extLst>
            <a:ext uri="{C572A759-6A51-4108-AA02-DFA0A04FC94B}">
              <ma14:wrappingTextBoxFlag xmlns:ma14="http://schemas.microsoft.com/office/mac/drawingml/2011/main" xmlns="" val="1"/>
            </a:ext>
          </a:extLst>
        </p:spPr>
        <p:style>
          <a:lnRef idx="1">
            <a:schemeClr val="accent1"/>
          </a:lnRef>
          <a:fillRef idx="2">
            <a:schemeClr val="accent1"/>
          </a:fillRef>
          <a:effectRef idx="1">
            <a:schemeClr val="accent1"/>
          </a:effectRef>
          <a:fontRef idx="minor">
            <a:schemeClr val="dk1"/>
          </a:fontRef>
        </p:style>
        <p:txBody>
          <a:bodyPr wrap="square" lIns="60958" tIns="60958" rIns="60958" bIns="60958">
            <a:spAutoFit/>
          </a:bodyPr>
          <a:lstStyle>
            <a:lvl1pPr indent="609584" defTabSz="914378">
              <a:spcBef>
                <a:spcPts val="800"/>
              </a:spcBef>
              <a:defRPr sz="2600" cap="small">
                <a:solidFill>
                  <a:srgbClr val="F2F2F2"/>
                </a:solidFill>
                <a:latin typeface="Trebuchet MS"/>
                <a:ea typeface="Trebuchet MS"/>
                <a:cs typeface="Trebuchet MS"/>
                <a:sym typeface="Trebuchet MS"/>
              </a:defRPr>
            </a:lvl1pPr>
          </a:lstStyle>
          <a:p>
            <a:r>
              <a:rPr lang="en-US" b="1" dirty="0">
                <a:latin typeface="Garamond" panose="02020404030301010803" pitchFamily="18" charset="0"/>
              </a:rPr>
              <a:t>Storage with </a:t>
            </a:r>
            <a:r>
              <a:rPr lang="en-US" b="1" dirty="0" err="1">
                <a:latin typeface="Garamond" panose="02020404030301010803" pitchFamily="18" charset="0"/>
              </a:rPr>
              <a:t>Docker</a:t>
            </a:r>
            <a:endParaRPr lang="en-US" b="1" dirty="0">
              <a:latin typeface="Garamond" panose="02020404030301010803" pitchFamily="18" charset="0"/>
            </a:endParaRPr>
          </a:p>
        </p:txBody>
      </p:sp>
    </p:spTree>
    <p:extLst>
      <p:ext uri="{BB962C8B-B14F-4D97-AF65-F5344CB8AC3E}">
        <p14:creationId xmlns:p14="http://schemas.microsoft.com/office/powerpoint/2010/main" val="863639860"/>
      </p:ext>
    </p:extLst>
  </p:cSld>
  <p:clrMapOvr>
    <a:masterClrMapping/>
  </p:clrMapOvr>
  <mc:AlternateContent xmlns:mc="http://schemas.openxmlformats.org/markup-compatibility/2006" xmlns:p14="http://schemas.microsoft.com/office/powerpoint/2010/main">
    <mc:Choice Requires="p14">
      <p:transition spd="slow" p14:dur="1200">
        <p:push dir="u"/>
      </p:transition>
    </mc:Choice>
    <mc:Fallback xmlns="">
      <p:transition spd="slow">
        <p:push dir="u"/>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 name="Rectángulo 6"/>
          <p:cNvSpPr/>
          <p:nvPr/>
        </p:nvSpPr>
        <p:spPr>
          <a:xfrm>
            <a:off x="1592073" y="-3081"/>
            <a:ext cx="3906482" cy="151478"/>
          </a:xfrm>
          <a:custGeom>
            <a:avLst/>
            <a:gdLst/>
            <a:ahLst/>
            <a:cxnLst>
              <a:cxn ang="0">
                <a:pos x="wd2" y="hd2"/>
              </a:cxn>
              <a:cxn ang="5400000">
                <a:pos x="wd2" y="hd2"/>
              </a:cxn>
              <a:cxn ang="10800000">
                <a:pos x="wd2" y="hd2"/>
              </a:cxn>
              <a:cxn ang="16200000">
                <a:pos x="wd2" y="hd2"/>
              </a:cxn>
            </a:cxnLst>
            <a:rect l="0" t="0" r="r" b="b"/>
            <a:pathLst>
              <a:path w="21600" h="21600" extrusionOk="0">
                <a:moveTo>
                  <a:pt x="5083" y="1624"/>
                </a:moveTo>
                <a:lnTo>
                  <a:pt x="13357" y="0"/>
                </a:lnTo>
                <a:cubicBezTo>
                  <a:pt x="15919" y="7367"/>
                  <a:pt x="19480" y="18203"/>
                  <a:pt x="21600" y="21108"/>
                </a:cubicBezTo>
                <a:lnTo>
                  <a:pt x="0" y="21600"/>
                </a:lnTo>
                <a:lnTo>
                  <a:pt x="5083" y="1624"/>
                </a:lnTo>
                <a:close/>
              </a:path>
            </a:pathLst>
          </a:custGeom>
          <a:solidFill>
            <a:srgbClr val="29C2EC"/>
          </a:solidFill>
          <a:ln w="12700">
            <a:miter lim="400000"/>
          </a:ln>
        </p:spPr>
        <p:txBody>
          <a:bodyPr lIns="45719" rIns="45719" anchor="ctr"/>
          <a:lstStyle/>
          <a:p>
            <a:pPr algn="ctr">
              <a:defRPr>
                <a:solidFill>
                  <a:srgbClr val="FFFFFF"/>
                </a:solidFill>
              </a:defRPr>
            </a:pPr>
            <a:endParaRPr/>
          </a:p>
        </p:txBody>
      </p:sp>
      <p:grpSp>
        <p:nvGrpSpPr>
          <p:cNvPr id="12" name="Group 11"/>
          <p:cNvGrpSpPr/>
          <p:nvPr/>
        </p:nvGrpSpPr>
        <p:grpSpPr>
          <a:xfrm>
            <a:off x="10681666" y="6318409"/>
            <a:ext cx="1347065" cy="526253"/>
            <a:chOff x="9523412" y="6029866"/>
            <a:chExt cx="1871091" cy="525780"/>
          </a:xfrm>
        </p:grpSpPr>
        <p:sp>
          <p:nvSpPr>
            <p:cNvPr id="13" name="object 10"/>
            <p:cNvSpPr/>
            <p:nvPr/>
          </p:nvSpPr>
          <p:spPr>
            <a:xfrm>
              <a:off x="9523412" y="6138070"/>
              <a:ext cx="1763268" cy="417576"/>
            </a:xfrm>
            <a:prstGeom prst="rect">
              <a:avLst/>
            </a:prstGeom>
            <a:blipFill>
              <a:blip r:embed="rId3" cstate="print"/>
              <a:stretch>
                <a:fillRect/>
              </a:stretch>
            </a:blipFill>
          </p:spPr>
          <p:txBody>
            <a:bodyPr wrap="square" lIns="0" tIns="0" rIns="0" bIns="0" rtlCol="0"/>
            <a:lstStyle/>
            <a:p>
              <a:endParaRPr/>
            </a:p>
          </p:txBody>
        </p:sp>
        <p:sp>
          <p:nvSpPr>
            <p:cNvPr id="14" name="object 12"/>
            <p:cNvSpPr/>
            <p:nvPr/>
          </p:nvSpPr>
          <p:spPr>
            <a:xfrm>
              <a:off x="11178857" y="6029866"/>
              <a:ext cx="215646" cy="216408"/>
            </a:xfrm>
            <a:prstGeom prst="rect">
              <a:avLst/>
            </a:prstGeom>
            <a:blipFill>
              <a:blip r:embed="rId4" cstate="print"/>
              <a:stretch>
                <a:fillRect/>
              </a:stretch>
            </a:blipFill>
          </p:spPr>
          <p:txBody>
            <a:bodyPr wrap="square" lIns="0" tIns="0" rIns="0" bIns="0" rtlCol="0"/>
            <a:lstStyle/>
            <a:p>
              <a:endParaRPr/>
            </a:p>
          </p:txBody>
        </p:sp>
      </p:grpSp>
      <p:sp>
        <p:nvSpPr>
          <p:cNvPr id="2" name="TextBox 1"/>
          <p:cNvSpPr txBox="1"/>
          <p:nvPr/>
        </p:nvSpPr>
        <p:spPr>
          <a:xfrm>
            <a:off x="463785" y="1063705"/>
            <a:ext cx="5405014" cy="50167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342900" indent="-342900">
              <a:buClr>
                <a:srgbClr val="0070C0"/>
              </a:buClr>
              <a:buFont typeface="Arial" panose="020B0604020202020204" pitchFamily="34" charset="0"/>
              <a:buChar char="•"/>
            </a:pPr>
            <a:r>
              <a:rPr lang="en-US" sz="2000" b="1" dirty="0">
                <a:solidFill>
                  <a:schemeClr val="tx1">
                    <a:lumMod val="65000"/>
                    <a:lumOff val="35000"/>
                  </a:schemeClr>
                </a:solidFill>
                <a:latin typeface="Garamond" panose="02020404030301010803" pitchFamily="18" charset="0"/>
              </a:rPr>
              <a:t>Volumes</a:t>
            </a:r>
            <a:r>
              <a:rPr lang="en-US" sz="2000" dirty="0">
                <a:solidFill>
                  <a:schemeClr val="tx1">
                    <a:lumMod val="65000"/>
                    <a:lumOff val="35000"/>
                  </a:schemeClr>
                </a:solidFill>
                <a:latin typeface="Garamond" panose="02020404030301010803" pitchFamily="18" charset="0"/>
              </a:rPr>
              <a:t> are stored in a part of the host filesystem which is </a:t>
            </a:r>
            <a:r>
              <a:rPr lang="en-US" sz="2000" i="1" dirty="0">
                <a:solidFill>
                  <a:schemeClr val="tx1">
                    <a:lumMod val="65000"/>
                    <a:lumOff val="35000"/>
                  </a:schemeClr>
                </a:solidFill>
                <a:latin typeface="Garamond" panose="02020404030301010803" pitchFamily="18" charset="0"/>
              </a:rPr>
              <a:t>managed </a:t>
            </a:r>
            <a:r>
              <a:rPr lang="en-US" sz="2000" i="1" dirty="0" smtClean="0">
                <a:solidFill>
                  <a:schemeClr val="tx1">
                    <a:lumMod val="65000"/>
                    <a:lumOff val="35000"/>
                  </a:schemeClr>
                </a:solidFill>
                <a:latin typeface="Garamond" panose="02020404030301010803" pitchFamily="18" charset="0"/>
              </a:rPr>
              <a:t>by </a:t>
            </a:r>
            <a:r>
              <a:rPr lang="en-US" sz="2000" i="1" dirty="0" err="1" smtClean="0">
                <a:solidFill>
                  <a:schemeClr val="tx1">
                    <a:lumMod val="65000"/>
                    <a:lumOff val="35000"/>
                  </a:schemeClr>
                </a:solidFill>
                <a:latin typeface="Garamond" panose="02020404030301010803" pitchFamily="18" charset="0"/>
              </a:rPr>
              <a:t>Docker</a:t>
            </a:r>
            <a:r>
              <a:rPr lang="en-US" sz="2000" i="1" dirty="0" smtClean="0">
                <a:solidFill>
                  <a:schemeClr val="tx1">
                    <a:lumMod val="65000"/>
                    <a:lumOff val="35000"/>
                  </a:schemeClr>
                </a:solidFill>
                <a:latin typeface="Garamond" panose="02020404030301010803" pitchFamily="18" charset="0"/>
              </a:rPr>
              <a:t> </a:t>
            </a:r>
            <a:r>
              <a:rPr lang="en-US" sz="2000" dirty="0" smtClean="0">
                <a:solidFill>
                  <a:schemeClr val="tx1">
                    <a:lumMod val="65000"/>
                    <a:lumOff val="35000"/>
                  </a:schemeClr>
                </a:solidFill>
                <a:latin typeface="Garamond" panose="02020404030301010803" pitchFamily="18" charset="0"/>
              </a:rPr>
              <a:t>(/</a:t>
            </a:r>
            <a:r>
              <a:rPr lang="en-US" sz="2000" dirty="0" err="1">
                <a:solidFill>
                  <a:schemeClr val="tx1">
                    <a:lumMod val="65000"/>
                    <a:lumOff val="35000"/>
                  </a:schemeClr>
                </a:solidFill>
                <a:latin typeface="Garamond" panose="02020404030301010803" pitchFamily="18" charset="0"/>
              </a:rPr>
              <a:t>var</a:t>
            </a:r>
            <a:r>
              <a:rPr lang="en-US" sz="2000" dirty="0">
                <a:solidFill>
                  <a:schemeClr val="tx1">
                    <a:lumMod val="65000"/>
                    <a:lumOff val="35000"/>
                  </a:schemeClr>
                </a:solidFill>
                <a:latin typeface="Garamond" panose="02020404030301010803" pitchFamily="18" charset="0"/>
              </a:rPr>
              <a:t>/lib/docker/volumes/ on Linux). Non-Docker processes should not modify this part of the filesystem. Volumes are the best way to persist data in Docker</a:t>
            </a:r>
            <a:r>
              <a:rPr lang="en-US" sz="2000" dirty="0" smtClean="0">
                <a:solidFill>
                  <a:schemeClr val="tx1">
                    <a:lumMod val="65000"/>
                    <a:lumOff val="35000"/>
                  </a:schemeClr>
                </a:solidFill>
                <a:latin typeface="Garamond" panose="02020404030301010803" pitchFamily="18" charset="0"/>
              </a:rPr>
              <a:t>.</a:t>
            </a:r>
          </a:p>
          <a:p>
            <a:pPr marL="342900" indent="-342900">
              <a:buClr>
                <a:srgbClr val="0070C0"/>
              </a:buClr>
              <a:buFont typeface="Arial" panose="020B0604020202020204" pitchFamily="34" charset="0"/>
              <a:buChar char="•"/>
            </a:pPr>
            <a:endParaRPr lang="en-US" sz="2000" dirty="0">
              <a:solidFill>
                <a:schemeClr val="tx1">
                  <a:lumMod val="65000"/>
                  <a:lumOff val="35000"/>
                </a:schemeClr>
              </a:solidFill>
              <a:latin typeface="Garamond" panose="02020404030301010803" pitchFamily="18" charset="0"/>
            </a:endParaRPr>
          </a:p>
          <a:p>
            <a:pPr marL="342900" indent="-342900">
              <a:buClr>
                <a:srgbClr val="0070C0"/>
              </a:buClr>
              <a:buFont typeface="Arial" panose="020B0604020202020204" pitchFamily="34" charset="0"/>
              <a:buChar char="•"/>
            </a:pPr>
            <a:r>
              <a:rPr lang="en-US" sz="2000" b="1" dirty="0">
                <a:solidFill>
                  <a:schemeClr val="tx1">
                    <a:lumMod val="65000"/>
                    <a:lumOff val="35000"/>
                  </a:schemeClr>
                </a:solidFill>
                <a:latin typeface="Garamond" panose="02020404030301010803" pitchFamily="18" charset="0"/>
              </a:rPr>
              <a:t>Bind mounts</a:t>
            </a:r>
            <a:r>
              <a:rPr lang="en-US" sz="2000" dirty="0">
                <a:solidFill>
                  <a:schemeClr val="tx1">
                    <a:lumMod val="65000"/>
                    <a:lumOff val="35000"/>
                  </a:schemeClr>
                </a:solidFill>
                <a:latin typeface="Garamond" panose="02020404030301010803" pitchFamily="18" charset="0"/>
              </a:rPr>
              <a:t> may be stored </a:t>
            </a:r>
            <a:r>
              <a:rPr lang="en-US" sz="2000" i="1" dirty="0">
                <a:solidFill>
                  <a:schemeClr val="tx1">
                    <a:lumMod val="65000"/>
                    <a:lumOff val="35000"/>
                  </a:schemeClr>
                </a:solidFill>
                <a:latin typeface="Garamond" panose="02020404030301010803" pitchFamily="18" charset="0"/>
              </a:rPr>
              <a:t>anywhere</a:t>
            </a:r>
            <a:r>
              <a:rPr lang="en-US" sz="2000" dirty="0">
                <a:solidFill>
                  <a:schemeClr val="tx1">
                    <a:lumMod val="65000"/>
                    <a:lumOff val="35000"/>
                  </a:schemeClr>
                </a:solidFill>
                <a:latin typeface="Garamond" panose="02020404030301010803" pitchFamily="18" charset="0"/>
              </a:rPr>
              <a:t> on the host system. They may even be important system files or directories. Non-Docker processes on the Docker host or a Docker container can modify them at any time</a:t>
            </a:r>
            <a:r>
              <a:rPr lang="en-US" sz="2000" dirty="0" smtClean="0">
                <a:solidFill>
                  <a:schemeClr val="tx1">
                    <a:lumMod val="65000"/>
                    <a:lumOff val="35000"/>
                  </a:schemeClr>
                </a:solidFill>
                <a:latin typeface="Garamond" panose="02020404030301010803" pitchFamily="18" charset="0"/>
              </a:rPr>
              <a:t>.</a:t>
            </a:r>
          </a:p>
          <a:p>
            <a:pPr marL="342900" indent="-342900">
              <a:buClr>
                <a:srgbClr val="0070C0"/>
              </a:buClr>
              <a:buFont typeface="Arial" panose="020B0604020202020204" pitchFamily="34" charset="0"/>
              <a:buChar char="•"/>
            </a:pPr>
            <a:endParaRPr lang="en-US" sz="2000" dirty="0">
              <a:solidFill>
                <a:schemeClr val="tx1">
                  <a:lumMod val="65000"/>
                  <a:lumOff val="35000"/>
                </a:schemeClr>
              </a:solidFill>
              <a:latin typeface="Garamond" panose="02020404030301010803" pitchFamily="18" charset="0"/>
            </a:endParaRPr>
          </a:p>
          <a:p>
            <a:pPr marL="342900" indent="-342900">
              <a:buClr>
                <a:srgbClr val="0070C0"/>
              </a:buClr>
              <a:buFont typeface="Arial" panose="020B0604020202020204" pitchFamily="34" charset="0"/>
              <a:buChar char="•"/>
            </a:pPr>
            <a:r>
              <a:rPr lang="en-US" sz="2000" b="1" dirty="0">
                <a:solidFill>
                  <a:schemeClr val="tx1">
                    <a:lumMod val="65000"/>
                    <a:lumOff val="35000"/>
                  </a:schemeClr>
                </a:solidFill>
                <a:latin typeface="Garamond" panose="02020404030301010803" pitchFamily="18" charset="0"/>
              </a:rPr>
              <a:t>tmpfs mounts</a:t>
            </a:r>
            <a:r>
              <a:rPr lang="en-US" sz="2000" dirty="0">
                <a:solidFill>
                  <a:schemeClr val="tx1">
                    <a:lumMod val="65000"/>
                    <a:lumOff val="35000"/>
                  </a:schemeClr>
                </a:solidFill>
                <a:latin typeface="Garamond" panose="02020404030301010803" pitchFamily="18" charset="0"/>
              </a:rPr>
              <a:t> are stored in the host system’s memory only, and are never written to the host system’s </a:t>
            </a:r>
            <a:r>
              <a:rPr lang="en-US" sz="2000" dirty="0" err="1">
                <a:solidFill>
                  <a:schemeClr val="tx1">
                    <a:lumMod val="65000"/>
                    <a:lumOff val="35000"/>
                  </a:schemeClr>
                </a:solidFill>
                <a:latin typeface="Garamond" panose="02020404030301010803" pitchFamily="18" charset="0"/>
              </a:rPr>
              <a:t>filesystem</a:t>
            </a:r>
            <a:r>
              <a:rPr lang="en-US" sz="2000" dirty="0" smtClean="0">
                <a:solidFill>
                  <a:schemeClr val="tx1">
                    <a:lumMod val="65000"/>
                    <a:lumOff val="35000"/>
                  </a:schemeClr>
                </a:solidFill>
                <a:latin typeface="Garamond" panose="02020404030301010803" pitchFamily="18" charset="0"/>
              </a:rPr>
              <a:t>.</a:t>
            </a:r>
            <a:endParaRPr lang="en-US" sz="2000" dirty="0">
              <a:solidFill>
                <a:schemeClr val="tx1">
                  <a:lumMod val="65000"/>
                  <a:lumOff val="35000"/>
                </a:schemeClr>
              </a:solidFill>
              <a:latin typeface="Garamond" panose="02020404030301010803" pitchFamily="18" charset="0"/>
            </a:endParaRPr>
          </a:p>
        </p:txBody>
      </p:sp>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94624" y="1733926"/>
            <a:ext cx="6036100" cy="2996020"/>
          </a:xfrm>
          <a:prstGeom prst="rect">
            <a:avLst/>
          </a:prstGeom>
        </p:spPr>
      </p:pic>
      <p:sp>
        <p:nvSpPr>
          <p:cNvPr id="16" name="Rectángulo 6"/>
          <p:cNvSpPr/>
          <p:nvPr/>
        </p:nvSpPr>
        <p:spPr>
          <a:xfrm>
            <a:off x="8744988" y="6316707"/>
            <a:ext cx="3447011" cy="556954"/>
          </a:xfrm>
          <a:custGeom>
            <a:avLst/>
            <a:gdLst/>
            <a:ahLst/>
            <a:cxnLst>
              <a:cxn ang="0">
                <a:pos x="wd2" y="hd2"/>
              </a:cxn>
              <a:cxn ang="5400000">
                <a:pos x="wd2" y="hd2"/>
              </a:cxn>
              <a:cxn ang="10800000">
                <a:pos x="wd2" y="hd2"/>
              </a:cxn>
              <a:cxn ang="16200000">
                <a:pos x="wd2" y="hd2"/>
              </a:cxn>
            </a:cxnLst>
            <a:rect l="0" t="0" r="r" b="b"/>
            <a:pathLst>
              <a:path w="21600" h="21600" extrusionOk="0">
                <a:moveTo>
                  <a:pt x="13439" y="322"/>
                </a:moveTo>
                <a:lnTo>
                  <a:pt x="21600" y="0"/>
                </a:lnTo>
                <a:lnTo>
                  <a:pt x="21600" y="21600"/>
                </a:lnTo>
                <a:lnTo>
                  <a:pt x="0" y="21278"/>
                </a:lnTo>
                <a:lnTo>
                  <a:pt x="13439" y="322"/>
                </a:lnTo>
                <a:close/>
              </a:path>
            </a:pathLst>
          </a:custGeom>
          <a:solidFill>
            <a:srgbClr val="0070C0"/>
          </a:solidFill>
          <a:ln w="12700">
            <a:miter lim="400000"/>
          </a:ln>
        </p:spPr>
        <p:txBody>
          <a:bodyPr lIns="45719" rIns="45719" anchor="ctr"/>
          <a:lstStyle/>
          <a:p>
            <a:pPr algn="ctr">
              <a:defRPr>
                <a:solidFill>
                  <a:srgbClr val="FFFFFF"/>
                </a:solidFill>
              </a:defRPr>
            </a:pPr>
            <a:endParaRPr/>
          </a:p>
        </p:txBody>
      </p:sp>
      <p:grpSp>
        <p:nvGrpSpPr>
          <p:cNvPr id="17" name="Group 16"/>
          <p:cNvGrpSpPr/>
          <p:nvPr/>
        </p:nvGrpSpPr>
        <p:grpSpPr>
          <a:xfrm>
            <a:off x="10331355" y="6316707"/>
            <a:ext cx="1861153" cy="555251"/>
            <a:chOff x="9523412" y="6029866"/>
            <a:chExt cx="1871091" cy="525780"/>
          </a:xfrm>
        </p:grpSpPr>
        <p:sp>
          <p:nvSpPr>
            <p:cNvPr id="18" name="object 10"/>
            <p:cNvSpPr/>
            <p:nvPr/>
          </p:nvSpPr>
          <p:spPr>
            <a:xfrm>
              <a:off x="9523412" y="6138070"/>
              <a:ext cx="1763268" cy="417576"/>
            </a:xfrm>
            <a:prstGeom prst="rect">
              <a:avLst/>
            </a:prstGeom>
            <a:blipFill>
              <a:blip r:embed="rId3" cstate="print"/>
              <a:stretch>
                <a:fillRect/>
              </a:stretch>
            </a:blipFill>
          </p:spPr>
          <p:txBody>
            <a:bodyPr wrap="square" lIns="0" tIns="0" rIns="0" bIns="0" rtlCol="0"/>
            <a:lstStyle/>
            <a:p>
              <a:endParaRPr/>
            </a:p>
          </p:txBody>
        </p:sp>
        <p:sp>
          <p:nvSpPr>
            <p:cNvPr id="19" name="object 12"/>
            <p:cNvSpPr/>
            <p:nvPr/>
          </p:nvSpPr>
          <p:spPr>
            <a:xfrm>
              <a:off x="11178857" y="6029866"/>
              <a:ext cx="215646" cy="216408"/>
            </a:xfrm>
            <a:prstGeom prst="rect">
              <a:avLst/>
            </a:prstGeom>
            <a:blipFill>
              <a:blip r:embed="rId4" cstate="print"/>
              <a:stretch>
                <a:fillRect/>
              </a:stretch>
            </a:blipFill>
          </p:spPr>
          <p:txBody>
            <a:bodyPr wrap="square" lIns="0" tIns="0" rIns="0" bIns="0" rtlCol="0"/>
            <a:lstStyle/>
            <a:p>
              <a:endParaRPr/>
            </a:p>
          </p:txBody>
        </p:sp>
      </p:grpSp>
      <p:sp>
        <p:nvSpPr>
          <p:cNvPr id="20" name="Content Placeholder 1"/>
          <p:cNvSpPr txBox="1"/>
          <p:nvPr/>
        </p:nvSpPr>
        <p:spPr>
          <a:xfrm>
            <a:off x="-13648" y="0"/>
            <a:ext cx="5609775" cy="523216"/>
          </a:xfrm>
          <a:prstGeom prst="rect">
            <a:avLst/>
          </a:prstGeom>
          <a:solidFill>
            <a:srgbClr val="0070C0"/>
          </a:solidFill>
          <a:ln/>
          <a:extLst>
            <a:ext uri="{C572A759-6A51-4108-AA02-DFA0A04FC94B}">
              <ma14:wrappingTextBoxFlag xmlns:ma14="http://schemas.microsoft.com/office/mac/drawingml/2011/main" xmlns="" val="1"/>
            </a:ext>
          </a:extLst>
        </p:spPr>
        <p:style>
          <a:lnRef idx="1">
            <a:schemeClr val="accent1"/>
          </a:lnRef>
          <a:fillRef idx="2">
            <a:schemeClr val="accent1"/>
          </a:fillRef>
          <a:effectRef idx="1">
            <a:schemeClr val="accent1"/>
          </a:effectRef>
          <a:fontRef idx="minor">
            <a:schemeClr val="dk1"/>
          </a:fontRef>
        </p:style>
        <p:txBody>
          <a:bodyPr wrap="square" lIns="60958" tIns="60958" rIns="60958" bIns="60958">
            <a:spAutoFit/>
          </a:bodyPr>
          <a:lstStyle>
            <a:lvl1pPr indent="609584" defTabSz="914378">
              <a:spcBef>
                <a:spcPts val="800"/>
              </a:spcBef>
              <a:defRPr sz="2600" cap="small">
                <a:solidFill>
                  <a:srgbClr val="F2F2F2"/>
                </a:solidFill>
                <a:latin typeface="Trebuchet MS"/>
                <a:ea typeface="Trebuchet MS"/>
                <a:cs typeface="Trebuchet MS"/>
                <a:sym typeface="Trebuchet MS"/>
              </a:defRPr>
            </a:lvl1pPr>
          </a:lstStyle>
          <a:p>
            <a:r>
              <a:rPr lang="en-US" b="1" dirty="0">
                <a:latin typeface="Garamond" panose="02020404030301010803" pitchFamily="18" charset="0"/>
              </a:rPr>
              <a:t>Storage with </a:t>
            </a:r>
            <a:r>
              <a:rPr lang="en-US" b="1" dirty="0" err="1">
                <a:latin typeface="Garamond" panose="02020404030301010803" pitchFamily="18" charset="0"/>
              </a:rPr>
              <a:t>Docker</a:t>
            </a:r>
            <a:endParaRPr lang="en-US" b="1" dirty="0">
              <a:latin typeface="Garamond" panose="02020404030301010803" pitchFamily="18" charset="0"/>
            </a:endParaRPr>
          </a:p>
        </p:txBody>
      </p:sp>
    </p:spTree>
    <p:extLst>
      <p:ext uri="{BB962C8B-B14F-4D97-AF65-F5344CB8AC3E}">
        <p14:creationId xmlns:p14="http://schemas.microsoft.com/office/powerpoint/2010/main" val="80999378"/>
      </p:ext>
    </p:extLst>
  </p:cSld>
  <p:clrMapOvr>
    <a:masterClrMapping/>
  </p:clrMapOvr>
  <mc:AlternateContent xmlns:mc="http://schemas.openxmlformats.org/markup-compatibility/2006" xmlns:p14="http://schemas.microsoft.com/office/powerpoint/2010/main">
    <mc:Choice Requires="p14">
      <p:transition spd="slow" p14:dur="1200">
        <p:push dir="u"/>
      </p:transition>
    </mc:Choice>
    <mc:Fallback xmlns="">
      <p:transition spd="slow">
        <p:push dir="u"/>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 name="Rectángulo 6"/>
          <p:cNvSpPr/>
          <p:nvPr/>
        </p:nvSpPr>
        <p:spPr>
          <a:xfrm>
            <a:off x="1592073" y="-3081"/>
            <a:ext cx="3906482" cy="151478"/>
          </a:xfrm>
          <a:custGeom>
            <a:avLst/>
            <a:gdLst/>
            <a:ahLst/>
            <a:cxnLst>
              <a:cxn ang="0">
                <a:pos x="wd2" y="hd2"/>
              </a:cxn>
              <a:cxn ang="5400000">
                <a:pos x="wd2" y="hd2"/>
              </a:cxn>
              <a:cxn ang="10800000">
                <a:pos x="wd2" y="hd2"/>
              </a:cxn>
              <a:cxn ang="16200000">
                <a:pos x="wd2" y="hd2"/>
              </a:cxn>
            </a:cxnLst>
            <a:rect l="0" t="0" r="r" b="b"/>
            <a:pathLst>
              <a:path w="21600" h="21600" extrusionOk="0">
                <a:moveTo>
                  <a:pt x="5083" y="1624"/>
                </a:moveTo>
                <a:lnTo>
                  <a:pt x="13357" y="0"/>
                </a:lnTo>
                <a:cubicBezTo>
                  <a:pt x="15919" y="7367"/>
                  <a:pt x="19480" y="18203"/>
                  <a:pt x="21600" y="21108"/>
                </a:cubicBezTo>
                <a:lnTo>
                  <a:pt x="0" y="21600"/>
                </a:lnTo>
                <a:lnTo>
                  <a:pt x="5083" y="1624"/>
                </a:lnTo>
                <a:close/>
              </a:path>
            </a:pathLst>
          </a:custGeom>
          <a:solidFill>
            <a:srgbClr val="29C2EC"/>
          </a:solidFill>
          <a:ln w="12700">
            <a:miter lim="400000"/>
          </a:ln>
        </p:spPr>
        <p:txBody>
          <a:bodyPr lIns="45719" rIns="45719" anchor="ctr"/>
          <a:lstStyle/>
          <a:p>
            <a:pPr algn="ctr">
              <a:defRPr>
                <a:solidFill>
                  <a:srgbClr val="FFFFFF"/>
                </a:solidFill>
              </a:defRPr>
            </a:pPr>
            <a:endParaRPr/>
          </a:p>
        </p:txBody>
      </p:sp>
      <p:sp>
        <p:nvSpPr>
          <p:cNvPr id="5" name="Rectangle 4"/>
          <p:cNvSpPr/>
          <p:nvPr/>
        </p:nvSpPr>
        <p:spPr>
          <a:xfrm>
            <a:off x="714374" y="716222"/>
            <a:ext cx="4498347" cy="430887"/>
          </a:xfrm>
          <a:prstGeom prst="rect">
            <a:avLst/>
          </a:prstGeom>
        </p:spPr>
        <p:txBody>
          <a:bodyPr wrap="none">
            <a:spAutoFit/>
          </a:bodyPr>
          <a:lstStyle/>
          <a:p>
            <a:r>
              <a:rPr lang="en-US" sz="2200" b="1" dirty="0">
                <a:solidFill>
                  <a:srgbClr val="0070C0"/>
                </a:solidFill>
                <a:latin typeface="Garamond" panose="02020404030301010803" pitchFamily="18" charset="0"/>
              </a:rPr>
              <a:t>Data volumes and the storage driver</a:t>
            </a:r>
          </a:p>
        </p:txBody>
      </p:sp>
      <p:sp>
        <p:nvSpPr>
          <p:cNvPr id="7" name="Rectangle 6"/>
          <p:cNvSpPr/>
          <p:nvPr/>
        </p:nvSpPr>
        <p:spPr>
          <a:xfrm>
            <a:off x="714374" y="1209742"/>
            <a:ext cx="11127856" cy="769441"/>
          </a:xfrm>
          <a:prstGeom prst="rect">
            <a:avLst/>
          </a:prstGeom>
        </p:spPr>
        <p:txBody>
          <a:bodyPr wrap="square">
            <a:spAutoFit/>
          </a:bodyPr>
          <a:lstStyle/>
          <a:p>
            <a:r>
              <a:rPr lang="en-US" sz="2200" dirty="0">
                <a:solidFill>
                  <a:schemeClr val="tx1">
                    <a:lumMod val="65000"/>
                    <a:lumOff val="35000"/>
                  </a:schemeClr>
                </a:solidFill>
                <a:latin typeface="Garamond" panose="02020404030301010803" pitchFamily="18" charset="0"/>
              </a:rPr>
              <a:t>When a container is deleted, any data written to the container that is not stored in a </a:t>
            </a:r>
            <a:r>
              <a:rPr lang="en-US" sz="2200" i="1" dirty="0">
                <a:solidFill>
                  <a:schemeClr val="tx1">
                    <a:lumMod val="65000"/>
                    <a:lumOff val="35000"/>
                  </a:schemeClr>
                </a:solidFill>
                <a:latin typeface="Garamond" panose="02020404030301010803" pitchFamily="18" charset="0"/>
              </a:rPr>
              <a:t>data volume</a:t>
            </a:r>
            <a:r>
              <a:rPr lang="en-US" sz="2200" dirty="0">
                <a:solidFill>
                  <a:schemeClr val="tx1">
                    <a:lumMod val="65000"/>
                    <a:lumOff val="35000"/>
                  </a:schemeClr>
                </a:solidFill>
                <a:latin typeface="Garamond" panose="02020404030301010803" pitchFamily="18" charset="0"/>
              </a:rPr>
              <a:t> is deleted along with the container.</a:t>
            </a:r>
          </a:p>
        </p:txBody>
      </p:sp>
      <p:pic>
        <p:nvPicPr>
          <p:cNvPr id="8" name="Picture 7"/>
          <p:cNvPicPr>
            <a:picLocks noChangeAspect="1"/>
          </p:cNvPicPr>
          <p:nvPr/>
        </p:nvPicPr>
        <p:blipFill>
          <a:blip r:embed="rId3"/>
          <a:stretch>
            <a:fillRect/>
          </a:stretch>
        </p:blipFill>
        <p:spPr>
          <a:xfrm>
            <a:off x="5707120" y="1962332"/>
            <a:ext cx="6270887" cy="4025959"/>
          </a:xfrm>
          <a:prstGeom prst="rect">
            <a:avLst/>
          </a:prstGeom>
        </p:spPr>
      </p:pic>
      <p:sp>
        <p:nvSpPr>
          <p:cNvPr id="9" name="Rectangle 8"/>
          <p:cNvSpPr/>
          <p:nvPr/>
        </p:nvSpPr>
        <p:spPr>
          <a:xfrm>
            <a:off x="714374" y="2041815"/>
            <a:ext cx="5176760" cy="4274891"/>
          </a:xfrm>
          <a:prstGeom prst="rect">
            <a:avLst/>
          </a:prstGeom>
        </p:spPr>
        <p:txBody>
          <a:bodyPr wrap="square">
            <a:spAutoFit/>
          </a:bodyPr>
          <a:lstStyle/>
          <a:p>
            <a:pPr marL="285750" indent="-285750">
              <a:buClr>
                <a:srgbClr val="0070C0"/>
              </a:buClr>
              <a:buFont typeface="Arial" charset="0"/>
              <a:buChar char="•"/>
            </a:pPr>
            <a:r>
              <a:rPr lang="en-US" sz="2200" dirty="0">
                <a:solidFill>
                  <a:schemeClr val="tx1">
                    <a:lumMod val="65000"/>
                    <a:lumOff val="35000"/>
                  </a:schemeClr>
                </a:solidFill>
                <a:latin typeface="Garamond" panose="02020404030301010803" pitchFamily="18" charset="0"/>
              </a:rPr>
              <a:t>A data volume is a directory or file in the Docker host’s filesystem that is </a:t>
            </a:r>
            <a:r>
              <a:rPr lang="en-US" sz="2200" b="1" dirty="0">
                <a:solidFill>
                  <a:schemeClr val="tx1">
                    <a:lumMod val="65000"/>
                    <a:lumOff val="35000"/>
                  </a:schemeClr>
                </a:solidFill>
                <a:latin typeface="Garamond" panose="02020404030301010803" pitchFamily="18" charset="0"/>
              </a:rPr>
              <a:t>mounted directly into a container. </a:t>
            </a:r>
            <a:endParaRPr lang="en-US" sz="2200" b="1" dirty="0" smtClean="0">
              <a:solidFill>
                <a:schemeClr val="tx1">
                  <a:lumMod val="65000"/>
                  <a:lumOff val="35000"/>
                </a:schemeClr>
              </a:solidFill>
              <a:latin typeface="Garamond" panose="02020404030301010803" pitchFamily="18" charset="0"/>
            </a:endParaRPr>
          </a:p>
          <a:p>
            <a:pPr marL="285750" indent="-285750">
              <a:buClr>
                <a:srgbClr val="0070C0"/>
              </a:buClr>
              <a:buFont typeface="Arial" charset="0"/>
              <a:buChar char="•"/>
            </a:pPr>
            <a:r>
              <a:rPr lang="en-US" sz="2200" dirty="0">
                <a:solidFill>
                  <a:schemeClr val="tx1">
                    <a:lumMod val="65000"/>
                    <a:lumOff val="35000"/>
                  </a:schemeClr>
                </a:solidFill>
                <a:latin typeface="Garamond" panose="02020404030301010803" pitchFamily="18" charset="0"/>
              </a:rPr>
              <a:t>Data volumes are </a:t>
            </a:r>
            <a:r>
              <a:rPr lang="en-US" sz="2200" b="1" dirty="0">
                <a:solidFill>
                  <a:schemeClr val="tx1">
                    <a:lumMod val="65000"/>
                    <a:lumOff val="35000"/>
                  </a:schemeClr>
                </a:solidFill>
                <a:latin typeface="Garamond" panose="02020404030301010803" pitchFamily="18" charset="0"/>
              </a:rPr>
              <a:t>not controlled by the storage driver</a:t>
            </a:r>
            <a:r>
              <a:rPr lang="en-US" sz="2200" dirty="0" smtClean="0">
                <a:solidFill>
                  <a:schemeClr val="tx1">
                    <a:lumMod val="65000"/>
                    <a:lumOff val="35000"/>
                  </a:schemeClr>
                </a:solidFill>
                <a:latin typeface="Garamond" panose="02020404030301010803" pitchFamily="18" charset="0"/>
              </a:rPr>
              <a:t>.</a:t>
            </a:r>
          </a:p>
          <a:p>
            <a:pPr marL="285750" indent="-285750">
              <a:buClr>
                <a:srgbClr val="0070C0"/>
              </a:buClr>
              <a:buFont typeface="Arial" charset="0"/>
              <a:buChar char="•"/>
            </a:pPr>
            <a:r>
              <a:rPr lang="en-US" sz="2200" dirty="0">
                <a:solidFill>
                  <a:schemeClr val="tx1">
                    <a:lumMod val="65000"/>
                    <a:lumOff val="35000"/>
                  </a:schemeClr>
                </a:solidFill>
                <a:latin typeface="Garamond" panose="02020404030301010803" pitchFamily="18" charset="0"/>
              </a:rPr>
              <a:t>Reads and writes to data volumes </a:t>
            </a:r>
            <a:r>
              <a:rPr lang="en-US" sz="2200" b="1" dirty="0">
                <a:solidFill>
                  <a:schemeClr val="tx1">
                    <a:lumMod val="65000"/>
                    <a:lumOff val="35000"/>
                  </a:schemeClr>
                </a:solidFill>
                <a:latin typeface="Garamond" panose="02020404030301010803" pitchFamily="18" charset="0"/>
              </a:rPr>
              <a:t>bypass the storage driver and operate at native host speeds</a:t>
            </a:r>
            <a:r>
              <a:rPr lang="en-US" sz="2200" b="1" dirty="0" smtClean="0">
                <a:solidFill>
                  <a:schemeClr val="tx1">
                    <a:lumMod val="65000"/>
                    <a:lumOff val="35000"/>
                  </a:schemeClr>
                </a:solidFill>
                <a:latin typeface="Garamond" panose="02020404030301010803" pitchFamily="18" charset="0"/>
              </a:rPr>
              <a:t>.</a:t>
            </a:r>
          </a:p>
          <a:p>
            <a:pPr marL="285750" indent="-285750">
              <a:buClr>
                <a:srgbClr val="0070C0"/>
              </a:buClr>
              <a:buFont typeface="Arial" charset="0"/>
              <a:buChar char="•"/>
            </a:pPr>
            <a:r>
              <a:rPr lang="en-US" sz="2200" dirty="0">
                <a:solidFill>
                  <a:schemeClr val="tx1">
                    <a:lumMod val="65000"/>
                    <a:lumOff val="35000"/>
                  </a:schemeClr>
                </a:solidFill>
                <a:latin typeface="Garamond" panose="02020404030301010803" pitchFamily="18" charset="0"/>
              </a:rPr>
              <a:t>You can mount </a:t>
            </a:r>
            <a:r>
              <a:rPr lang="en-US" sz="2200" b="1" dirty="0">
                <a:solidFill>
                  <a:schemeClr val="tx1">
                    <a:lumMod val="65000"/>
                    <a:lumOff val="35000"/>
                  </a:schemeClr>
                </a:solidFill>
                <a:latin typeface="Garamond" panose="02020404030301010803" pitchFamily="18" charset="0"/>
              </a:rPr>
              <a:t>any number of data volumes </a:t>
            </a:r>
            <a:r>
              <a:rPr lang="en-US" sz="2200" dirty="0">
                <a:solidFill>
                  <a:schemeClr val="tx1">
                    <a:lumMod val="65000"/>
                    <a:lumOff val="35000"/>
                  </a:schemeClr>
                </a:solidFill>
                <a:latin typeface="Garamond" panose="02020404030301010803" pitchFamily="18" charset="0"/>
              </a:rPr>
              <a:t>into a container. </a:t>
            </a:r>
            <a:endParaRPr lang="en-US" sz="2200" dirty="0" smtClean="0">
              <a:solidFill>
                <a:schemeClr val="tx1">
                  <a:lumMod val="65000"/>
                  <a:lumOff val="35000"/>
                </a:schemeClr>
              </a:solidFill>
              <a:latin typeface="Garamond" panose="02020404030301010803" pitchFamily="18" charset="0"/>
            </a:endParaRPr>
          </a:p>
          <a:p>
            <a:pPr marL="285750" indent="-285750">
              <a:buClr>
                <a:srgbClr val="0070C0"/>
              </a:buClr>
              <a:buFont typeface="Arial" charset="0"/>
              <a:buChar char="•"/>
            </a:pPr>
            <a:r>
              <a:rPr lang="en-US" sz="2200" dirty="0">
                <a:solidFill>
                  <a:schemeClr val="tx1">
                    <a:lumMod val="65000"/>
                    <a:lumOff val="35000"/>
                  </a:schemeClr>
                </a:solidFill>
                <a:latin typeface="Garamond" panose="02020404030301010803" pitchFamily="18" charset="0"/>
              </a:rPr>
              <a:t>Multiple containers can also </a:t>
            </a:r>
            <a:r>
              <a:rPr lang="en-US" sz="2200" b="1" dirty="0">
                <a:solidFill>
                  <a:schemeClr val="tx1">
                    <a:lumMod val="65000"/>
                    <a:lumOff val="35000"/>
                  </a:schemeClr>
                </a:solidFill>
                <a:latin typeface="Garamond" panose="02020404030301010803" pitchFamily="18" charset="0"/>
              </a:rPr>
              <a:t>share</a:t>
            </a:r>
            <a:r>
              <a:rPr lang="en-US" sz="2200" dirty="0">
                <a:solidFill>
                  <a:schemeClr val="tx1">
                    <a:lumMod val="65000"/>
                    <a:lumOff val="35000"/>
                  </a:schemeClr>
                </a:solidFill>
                <a:latin typeface="Garamond" panose="02020404030301010803" pitchFamily="18" charset="0"/>
              </a:rPr>
              <a:t> one or more data volumes.</a:t>
            </a:r>
          </a:p>
        </p:txBody>
      </p:sp>
      <p:sp>
        <p:nvSpPr>
          <p:cNvPr id="17" name="Rectángulo 6"/>
          <p:cNvSpPr/>
          <p:nvPr/>
        </p:nvSpPr>
        <p:spPr>
          <a:xfrm>
            <a:off x="8744988" y="6316707"/>
            <a:ext cx="3447011" cy="556954"/>
          </a:xfrm>
          <a:custGeom>
            <a:avLst/>
            <a:gdLst/>
            <a:ahLst/>
            <a:cxnLst>
              <a:cxn ang="0">
                <a:pos x="wd2" y="hd2"/>
              </a:cxn>
              <a:cxn ang="5400000">
                <a:pos x="wd2" y="hd2"/>
              </a:cxn>
              <a:cxn ang="10800000">
                <a:pos x="wd2" y="hd2"/>
              </a:cxn>
              <a:cxn ang="16200000">
                <a:pos x="wd2" y="hd2"/>
              </a:cxn>
            </a:cxnLst>
            <a:rect l="0" t="0" r="r" b="b"/>
            <a:pathLst>
              <a:path w="21600" h="21600" extrusionOk="0">
                <a:moveTo>
                  <a:pt x="13439" y="322"/>
                </a:moveTo>
                <a:lnTo>
                  <a:pt x="21600" y="0"/>
                </a:lnTo>
                <a:lnTo>
                  <a:pt x="21600" y="21600"/>
                </a:lnTo>
                <a:lnTo>
                  <a:pt x="0" y="21278"/>
                </a:lnTo>
                <a:lnTo>
                  <a:pt x="13439" y="322"/>
                </a:lnTo>
                <a:close/>
              </a:path>
            </a:pathLst>
          </a:custGeom>
          <a:solidFill>
            <a:srgbClr val="0070C0"/>
          </a:solidFill>
          <a:ln w="12700">
            <a:miter lim="400000"/>
          </a:ln>
        </p:spPr>
        <p:txBody>
          <a:bodyPr lIns="45719" rIns="45719" anchor="ctr"/>
          <a:lstStyle/>
          <a:p>
            <a:pPr algn="ctr">
              <a:defRPr>
                <a:solidFill>
                  <a:srgbClr val="FFFFFF"/>
                </a:solidFill>
              </a:defRPr>
            </a:pPr>
            <a:endParaRPr/>
          </a:p>
        </p:txBody>
      </p:sp>
      <p:grpSp>
        <p:nvGrpSpPr>
          <p:cNvPr id="18" name="Group 17"/>
          <p:cNvGrpSpPr/>
          <p:nvPr/>
        </p:nvGrpSpPr>
        <p:grpSpPr>
          <a:xfrm>
            <a:off x="10331355" y="6316707"/>
            <a:ext cx="1861153" cy="555251"/>
            <a:chOff x="9523412" y="6029866"/>
            <a:chExt cx="1871091" cy="525780"/>
          </a:xfrm>
        </p:grpSpPr>
        <p:sp>
          <p:nvSpPr>
            <p:cNvPr id="19" name="object 10"/>
            <p:cNvSpPr/>
            <p:nvPr/>
          </p:nvSpPr>
          <p:spPr>
            <a:xfrm>
              <a:off x="9523412" y="6138070"/>
              <a:ext cx="1763268" cy="417576"/>
            </a:xfrm>
            <a:prstGeom prst="rect">
              <a:avLst/>
            </a:prstGeom>
            <a:blipFill>
              <a:blip r:embed="rId4" cstate="print"/>
              <a:stretch>
                <a:fillRect/>
              </a:stretch>
            </a:blipFill>
          </p:spPr>
          <p:txBody>
            <a:bodyPr wrap="square" lIns="0" tIns="0" rIns="0" bIns="0" rtlCol="0"/>
            <a:lstStyle/>
            <a:p>
              <a:endParaRPr/>
            </a:p>
          </p:txBody>
        </p:sp>
        <p:sp>
          <p:nvSpPr>
            <p:cNvPr id="20" name="object 12"/>
            <p:cNvSpPr/>
            <p:nvPr/>
          </p:nvSpPr>
          <p:spPr>
            <a:xfrm>
              <a:off x="11178857" y="6029866"/>
              <a:ext cx="215646" cy="216408"/>
            </a:xfrm>
            <a:prstGeom prst="rect">
              <a:avLst/>
            </a:prstGeom>
            <a:blipFill>
              <a:blip r:embed="rId5" cstate="print"/>
              <a:stretch>
                <a:fillRect/>
              </a:stretch>
            </a:blipFill>
          </p:spPr>
          <p:txBody>
            <a:bodyPr wrap="square" lIns="0" tIns="0" rIns="0" bIns="0" rtlCol="0"/>
            <a:lstStyle/>
            <a:p>
              <a:endParaRPr/>
            </a:p>
          </p:txBody>
        </p:sp>
      </p:grpSp>
      <p:sp>
        <p:nvSpPr>
          <p:cNvPr id="21" name="Content Placeholder 1"/>
          <p:cNvSpPr txBox="1"/>
          <p:nvPr/>
        </p:nvSpPr>
        <p:spPr>
          <a:xfrm>
            <a:off x="0" y="-21261"/>
            <a:ext cx="5609775" cy="523216"/>
          </a:xfrm>
          <a:prstGeom prst="rect">
            <a:avLst/>
          </a:prstGeom>
          <a:solidFill>
            <a:srgbClr val="0070C0"/>
          </a:solidFill>
          <a:ln/>
          <a:extLst>
            <a:ext uri="{C572A759-6A51-4108-AA02-DFA0A04FC94B}">
              <ma14:wrappingTextBoxFlag xmlns:ma14="http://schemas.microsoft.com/office/mac/drawingml/2011/main" xmlns="" val="1"/>
            </a:ext>
          </a:extLst>
        </p:spPr>
        <p:style>
          <a:lnRef idx="1">
            <a:schemeClr val="accent1"/>
          </a:lnRef>
          <a:fillRef idx="2">
            <a:schemeClr val="accent1"/>
          </a:fillRef>
          <a:effectRef idx="1">
            <a:schemeClr val="accent1"/>
          </a:effectRef>
          <a:fontRef idx="minor">
            <a:schemeClr val="dk1"/>
          </a:fontRef>
        </p:style>
        <p:txBody>
          <a:bodyPr wrap="square" lIns="60958" tIns="60958" rIns="60958" bIns="60958">
            <a:spAutoFit/>
          </a:bodyPr>
          <a:lstStyle>
            <a:lvl1pPr indent="609584" defTabSz="914378">
              <a:spcBef>
                <a:spcPts val="800"/>
              </a:spcBef>
              <a:defRPr sz="2600" cap="small">
                <a:solidFill>
                  <a:srgbClr val="F2F2F2"/>
                </a:solidFill>
                <a:latin typeface="Trebuchet MS"/>
                <a:ea typeface="Trebuchet MS"/>
                <a:cs typeface="Trebuchet MS"/>
                <a:sym typeface="Trebuchet MS"/>
              </a:defRPr>
            </a:lvl1pPr>
          </a:lstStyle>
          <a:p>
            <a:r>
              <a:rPr lang="en-US" b="1" dirty="0">
                <a:latin typeface="Garamond" panose="02020404030301010803" pitchFamily="18" charset="0"/>
              </a:rPr>
              <a:t>Storage with </a:t>
            </a:r>
            <a:r>
              <a:rPr lang="en-US" b="1" dirty="0" err="1">
                <a:latin typeface="Garamond" panose="02020404030301010803" pitchFamily="18" charset="0"/>
              </a:rPr>
              <a:t>Docker</a:t>
            </a:r>
            <a:endParaRPr lang="en-US" b="1" dirty="0">
              <a:latin typeface="Garamond" panose="02020404030301010803" pitchFamily="18" charset="0"/>
            </a:endParaRPr>
          </a:p>
        </p:txBody>
      </p:sp>
    </p:spTree>
    <p:extLst>
      <p:ext uri="{BB962C8B-B14F-4D97-AF65-F5344CB8AC3E}">
        <p14:creationId xmlns:p14="http://schemas.microsoft.com/office/powerpoint/2010/main" val="72852088"/>
      </p:ext>
    </p:extLst>
  </p:cSld>
  <p:clrMapOvr>
    <a:masterClrMapping/>
  </p:clrMapOvr>
  <mc:AlternateContent xmlns:mc="http://schemas.openxmlformats.org/markup-compatibility/2006" xmlns:p14="http://schemas.microsoft.com/office/powerpoint/2010/main">
    <mc:Choice Requires="p14">
      <p:transition spd="slow" p14:dur="1200">
        <p:push dir="u"/>
      </p:transition>
    </mc:Choice>
    <mc:Fallback xmlns="">
      <p:transition spd="slow">
        <p:push dir="u"/>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3"/>
          <a:srcRect r="11121" b="59145"/>
          <a:stretch/>
        </p:blipFill>
        <p:spPr>
          <a:xfrm>
            <a:off x="5099772" y="770882"/>
            <a:ext cx="6770178" cy="3703146"/>
          </a:xfrm>
          <a:prstGeom prst="rect">
            <a:avLst/>
          </a:prstGeom>
        </p:spPr>
      </p:pic>
      <p:sp>
        <p:nvSpPr>
          <p:cNvPr id="235" name="Rectángulo 6"/>
          <p:cNvSpPr/>
          <p:nvPr/>
        </p:nvSpPr>
        <p:spPr>
          <a:xfrm>
            <a:off x="1592073" y="-3081"/>
            <a:ext cx="3906482" cy="151478"/>
          </a:xfrm>
          <a:custGeom>
            <a:avLst/>
            <a:gdLst/>
            <a:ahLst/>
            <a:cxnLst>
              <a:cxn ang="0">
                <a:pos x="wd2" y="hd2"/>
              </a:cxn>
              <a:cxn ang="5400000">
                <a:pos x="wd2" y="hd2"/>
              </a:cxn>
              <a:cxn ang="10800000">
                <a:pos x="wd2" y="hd2"/>
              </a:cxn>
              <a:cxn ang="16200000">
                <a:pos x="wd2" y="hd2"/>
              </a:cxn>
            </a:cxnLst>
            <a:rect l="0" t="0" r="r" b="b"/>
            <a:pathLst>
              <a:path w="21600" h="21600" extrusionOk="0">
                <a:moveTo>
                  <a:pt x="5083" y="1624"/>
                </a:moveTo>
                <a:lnTo>
                  <a:pt x="13357" y="0"/>
                </a:lnTo>
                <a:cubicBezTo>
                  <a:pt x="15919" y="7367"/>
                  <a:pt x="19480" y="18203"/>
                  <a:pt x="21600" y="21108"/>
                </a:cubicBezTo>
                <a:lnTo>
                  <a:pt x="0" y="21600"/>
                </a:lnTo>
                <a:lnTo>
                  <a:pt x="5083" y="1624"/>
                </a:lnTo>
                <a:close/>
              </a:path>
            </a:pathLst>
          </a:custGeom>
          <a:solidFill>
            <a:srgbClr val="29C2EC"/>
          </a:solidFill>
          <a:ln w="12700">
            <a:miter lim="400000"/>
          </a:ln>
        </p:spPr>
        <p:txBody>
          <a:bodyPr lIns="45719" rIns="45719" anchor="ctr"/>
          <a:lstStyle/>
          <a:p>
            <a:pPr algn="ctr">
              <a:defRPr>
                <a:solidFill>
                  <a:srgbClr val="FFFFFF"/>
                </a:solidFill>
              </a:defRPr>
            </a:pPr>
            <a:endParaRPr/>
          </a:p>
        </p:txBody>
      </p:sp>
      <p:sp>
        <p:nvSpPr>
          <p:cNvPr id="4" name="Rectangle 3"/>
          <p:cNvSpPr/>
          <p:nvPr/>
        </p:nvSpPr>
        <p:spPr>
          <a:xfrm>
            <a:off x="280068" y="1027337"/>
            <a:ext cx="4714692" cy="4832092"/>
          </a:xfrm>
          <a:prstGeom prst="rect">
            <a:avLst/>
          </a:prstGeom>
        </p:spPr>
        <p:txBody>
          <a:bodyPr wrap="square">
            <a:spAutoFit/>
          </a:bodyPr>
          <a:lstStyle/>
          <a:p>
            <a:pPr marL="342900" indent="-342900">
              <a:buClr>
                <a:srgbClr val="0070C0"/>
              </a:buClr>
              <a:buFont typeface="Arial" panose="020B0604020202020204" pitchFamily="34" charset="0"/>
              <a:buChar char="•"/>
            </a:pPr>
            <a:r>
              <a:rPr lang="en-US" sz="2200" dirty="0">
                <a:solidFill>
                  <a:schemeClr val="tx1">
                    <a:lumMod val="65000"/>
                    <a:lumOff val="35000"/>
                  </a:schemeClr>
                </a:solidFill>
                <a:latin typeface="Garamond" panose="02020404030301010803" pitchFamily="18" charset="0"/>
              </a:rPr>
              <a:t>By default, Docker ships with a </a:t>
            </a:r>
            <a:r>
              <a:rPr lang="en-US" sz="2200" b="1" dirty="0">
                <a:solidFill>
                  <a:srgbClr val="0070C0"/>
                </a:solidFill>
                <a:latin typeface="Garamond" panose="02020404030301010803" pitchFamily="18" charset="0"/>
              </a:rPr>
              <a:t>AUFS</a:t>
            </a:r>
            <a:r>
              <a:rPr lang="en-US" sz="2200" dirty="0">
                <a:solidFill>
                  <a:schemeClr val="tx1">
                    <a:lumMod val="65000"/>
                    <a:lumOff val="35000"/>
                  </a:schemeClr>
                </a:solidFill>
                <a:latin typeface="Garamond" panose="02020404030301010803" pitchFamily="18" charset="0"/>
              </a:rPr>
              <a:t> storage driver. </a:t>
            </a:r>
            <a:endParaRPr lang="en-US" sz="2200" dirty="0" smtClean="0">
              <a:solidFill>
                <a:schemeClr val="tx1">
                  <a:lumMod val="65000"/>
                  <a:lumOff val="35000"/>
                </a:schemeClr>
              </a:solidFill>
              <a:latin typeface="Garamond" panose="02020404030301010803" pitchFamily="18" charset="0"/>
            </a:endParaRPr>
          </a:p>
          <a:p>
            <a:pPr marL="342900" indent="-342900">
              <a:buClr>
                <a:srgbClr val="0070C0"/>
              </a:buClr>
              <a:buFont typeface="Arial" panose="020B0604020202020204" pitchFamily="34" charset="0"/>
              <a:buChar char="•"/>
            </a:pPr>
            <a:endParaRPr lang="en-US" sz="2200" dirty="0" smtClean="0">
              <a:solidFill>
                <a:schemeClr val="tx1">
                  <a:lumMod val="65000"/>
                  <a:lumOff val="35000"/>
                </a:schemeClr>
              </a:solidFill>
              <a:latin typeface="Garamond" panose="02020404030301010803" pitchFamily="18" charset="0"/>
            </a:endParaRPr>
          </a:p>
          <a:p>
            <a:pPr marL="342900" indent="-342900">
              <a:buClr>
                <a:srgbClr val="0070C0"/>
              </a:buClr>
              <a:buFont typeface="Arial" panose="020B0604020202020204" pitchFamily="34" charset="0"/>
              <a:buChar char="•"/>
            </a:pPr>
            <a:r>
              <a:rPr lang="en-US" sz="2200" dirty="0" smtClean="0">
                <a:solidFill>
                  <a:schemeClr val="tx1">
                    <a:lumMod val="65000"/>
                    <a:lumOff val="35000"/>
                  </a:schemeClr>
                </a:solidFill>
                <a:latin typeface="Garamond" panose="02020404030301010803" pitchFamily="18" charset="0"/>
              </a:rPr>
              <a:t>The </a:t>
            </a:r>
            <a:r>
              <a:rPr lang="en-US" sz="2200" dirty="0">
                <a:solidFill>
                  <a:schemeClr val="tx1">
                    <a:lumMod val="65000"/>
                    <a:lumOff val="35000"/>
                  </a:schemeClr>
                </a:solidFill>
                <a:latin typeface="Garamond" panose="02020404030301010803" pitchFamily="18" charset="0"/>
              </a:rPr>
              <a:t>storage driver controls how images and containers are stored and managed on your Docker host</a:t>
            </a:r>
            <a:r>
              <a:rPr lang="en-US" sz="2200" dirty="0" smtClean="0">
                <a:solidFill>
                  <a:schemeClr val="tx1">
                    <a:lumMod val="65000"/>
                    <a:lumOff val="35000"/>
                  </a:schemeClr>
                </a:solidFill>
                <a:latin typeface="Garamond" panose="02020404030301010803" pitchFamily="18" charset="0"/>
              </a:rPr>
              <a:t>.</a:t>
            </a:r>
          </a:p>
          <a:p>
            <a:pPr marL="342900" indent="-342900">
              <a:buClr>
                <a:srgbClr val="0070C0"/>
              </a:buClr>
              <a:buFont typeface="Arial" panose="020B0604020202020204" pitchFamily="34" charset="0"/>
              <a:buChar char="•"/>
            </a:pPr>
            <a:endParaRPr lang="en-US" sz="2200" dirty="0">
              <a:solidFill>
                <a:schemeClr val="tx1">
                  <a:lumMod val="65000"/>
                  <a:lumOff val="35000"/>
                </a:schemeClr>
              </a:solidFill>
              <a:latin typeface="Garamond" panose="02020404030301010803" pitchFamily="18" charset="0"/>
            </a:endParaRPr>
          </a:p>
          <a:p>
            <a:pPr marL="342900" indent="-342900">
              <a:buClr>
                <a:srgbClr val="0070C0"/>
              </a:buClr>
              <a:buFont typeface="Arial" panose="020B0604020202020204" pitchFamily="34" charset="0"/>
              <a:buChar char="•"/>
            </a:pPr>
            <a:r>
              <a:rPr lang="en-US" sz="2200" dirty="0">
                <a:solidFill>
                  <a:schemeClr val="tx1">
                    <a:lumMod val="65000"/>
                    <a:lumOff val="35000"/>
                  </a:schemeClr>
                </a:solidFill>
                <a:latin typeface="Garamond" panose="02020404030301010803" pitchFamily="18" charset="0"/>
              </a:rPr>
              <a:t>you can use the --storage-driver flag when starting the Docker daemon manually, or (recommended) set the option in the </a:t>
            </a:r>
            <a:r>
              <a:rPr lang="en-US" sz="2200" dirty="0" err="1">
                <a:solidFill>
                  <a:schemeClr val="tx1">
                    <a:lumMod val="65000"/>
                    <a:lumOff val="35000"/>
                  </a:schemeClr>
                </a:solidFill>
                <a:latin typeface="Garamond" panose="02020404030301010803" pitchFamily="18" charset="0"/>
              </a:rPr>
              <a:t>daemon.json</a:t>
            </a:r>
            <a:r>
              <a:rPr lang="en-US" sz="2200" dirty="0">
                <a:solidFill>
                  <a:schemeClr val="tx1">
                    <a:lumMod val="65000"/>
                    <a:lumOff val="35000"/>
                  </a:schemeClr>
                </a:solidFill>
                <a:latin typeface="Garamond" panose="02020404030301010803" pitchFamily="18" charset="0"/>
              </a:rPr>
              <a:t> file, which is located in /</a:t>
            </a:r>
            <a:r>
              <a:rPr lang="en-US" sz="2200" dirty="0" err="1">
                <a:solidFill>
                  <a:schemeClr val="tx1">
                    <a:lumMod val="65000"/>
                    <a:lumOff val="35000"/>
                  </a:schemeClr>
                </a:solidFill>
                <a:latin typeface="Garamond" panose="02020404030301010803" pitchFamily="18" charset="0"/>
              </a:rPr>
              <a:t>etc</a:t>
            </a:r>
            <a:r>
              <a:rPr lang="en-US" sz="2200" dirty="0">
                <a:solidFill>
                  <a:schemeClr val="tx1">
                    <a:lumMod val="65000"/>
                    <a:lumOff val="35000"/>
                  </a:schemeClr>
                </a:solidFill>
                <a:latin typeface="Garamond" panose="02020404030301010803" pitchFamily="18" charset="0"/>
              </a:rPr>
              <a:t>/</a:t>
            </a:r>
            <a:r>
              <a:rPr lang="en-US" sz="2200" dirty="0" err="1">
                <a:solidFill>
                  <a:schemeClr val="tx1">
                    <a:lumMod val="65000"/>
                    <a:lumOff val="35000"/>
                  </a:schemeClr>
                </a:solidFill>
                <a:latin typeface="Garamond" panose="02020404030301010803" pitchFamily="18" charset="0"/>
              </a:rPr>
              <a:t>docker</a:t>
            </a:r>
            <a:r>
              <a:rPr lang="en-US" sz="2200" dirty="0">
                <a:solidFill>
                  <a:schemeClr val="tx1">
                    <a:lumMod val="65000"/>
                    <a:lumOff val="35000"/>
                  </a:schemeClr>
                </a:solidFill>
                <a:latin typeface="Garamond" panose="02020404030301010803" pitchFamily="18" charset="0"/>
              </a:rPr>
              <a:t>/</a:t>
            </a:r>
          </a:p>
          <a:p>
            <a:pPr lvl="1">
              <a:buClr>
                <a:srgbClr val="0070C0"/>
              </a:buClr>
            </a:pPr>
            <a:r>
              <a:rPr lang="en-US" sz="2200" dirty="0">
                <a:solidFill>
                  <a:schemeClr val="tx1">
                    <a:lumMod val="65000"/>
                    <a:lumOff val="35000"/>
                  </a:schemeClr>
                </a:solidFill>
                <a:latin typeface="Garamond" panose="02020404030301010803" pitchFamily="18" charset="0"/>
              </a:rPr>
              <a:t>{ "storage-driver": "</a:t>
            </a:r>
            <a:r>
              <a:rPr lang="en-US" sz="2200" dirty="0" err="1">
                <a:solidFill>
                  <a:schemeClr val="tx1">
                    <a:lumMod val="65000"/>
                    <a:lumOff val="35000"/>
                  </a:schemeClr>
                </a:solidFill>
                <a:latin typeface="Garamond" panose="02020404030301010803" pitchFamily="18" charset="0"/>
              </a:rPr>
              <a:t>devicemapper</a:t>
            </a:r>
            <a:r>
              <a:rPr lang="en-US" sz="2200" dirty="0">
                <a:solidFill>
                  <a:schemeClr val="tx1">
                    <a:lumMod val="65000"/>
                    <a:lumOff val="35000"/>
                  </a:schemeClr>
                </a:solidFill>
                <a:latin typeface="Garamond" panose="02020404030301010803" pitchFamily="18" charset="0"/>
              </a:rPr>
              <a:t>" }</a:t>
            </a:r>
          </a:p>
          <a:p>
            <a:pPr marL="342900" indent="-342900">
              <a:buClr>
                <a:srgbClr val="0070C0"/>
              </a:buClr>
              <a:buFont typeface="Arial" panose="020B0604020202020204" pitchFamily="34" charset="0"/>
              <a:buChar char="•"/>
            </a:pPr>
            <a:endParaRPr lang="en-US" sz="2200" dirty="0">
              <a:solidFill>
                <a:schemeClr val="tx1">
                  <a:lumMod val="65000"/>
                  <a:lumOff val="35000"/>
                </a:schemeClr>
              </a:solidFill>
              <a:latin typeface="Garamond" panose="02020404030301010803" pitchFamily="18" charset="0"/>
            </a:endParaRPr>
          </a:p>
        </p:txBody>
      </p:sp>
      <p:pic>
        <p:nvPicPr>
          <p:cNvPr id="21" name="Picture 20"/>
          <p:cNvPicPr>
            <a:picLocks noChangeAspect="1"/>
          </p:cNvPicPr>
          <p:nvPr/>
        </p:nvPicPr>
        <p:blipFill>
          <a:blip r:embed="rId4"/>
          <a:stretch>
            <a:fillRect/>
          </a:stretch>
        </p:blipFill>
        <p:spPr>
          <a:xfrm>
            <a:off x="5239109" y="4624783"/>
            <a:ext cx="6229567" cy="1541169"/>
          </a:xfrm>
          <a:prstGeom prst="rect">
            <a:avLst/>
          </a:prstGeom>
        </p:spPr>
      </p:pic>
      <p:sp>
        <p:nvSpPr>
          <p:cNvPr id="16" name="Rectángulo 6"/>
          <p:cNvSpPr/>
          <p:nvPr/>
        </p:nvSpPr>
        <p:spPr>
          <a:xfrm>
            <a:off x="8744988" y="6316707"/>
            <a:ext cx="3447011" cy="556954"/>
          </a:xfrm>
          <a:custGeom>
            <a:avLst/>
            <a:gdLst/>
            <a:ahLst/>
            <a:cxnLst>
              <a:cxn ang="0">
                <a:pos x="wd2" y="hd2"/>
              </a:cxn>
              <a:cxn ang="5400000">
                <a:pos x="wd2" y="hd2"/>
              </a:cxn>
              <a:cxn ang="10800000">
                <a:pos x="wd2" y="hd2"/>
              </a:cxn>
              <a:cxn ang="16200000">
                <a:pos x="wd2" y="hd2"/>
              </a:cxn>
            </a:cxnLst>
            <a:rect l="0" t="0" r="r" b="b"/>
            <a:pathLst>
              <a:path w="21600" h="21600" extrusionOk="0">
                <a:moveTo>
                  <a:pt x="13439" y="322"/>
                </a:moveTo>
                <a:lnTo>
                  <a:pt x="21600" y="0"/>
                </a:lnTo>
                <a:lnTo>
                  <a:pt x="21600" y="21600"/>
                </a:lnTo>
                <a:lnTo>
                  <a:pt x="0" y="21278"/>
                </a:lnTo>
                <a:lnTo>
                  <a:pt x="13439" y="322"/>
                </a:lnTo>
                <a:close/>
              </a:path>
            </a:pathLst>
          </a:custGeom>
          <a:solidFill>
            <a:srgbClr val="0070C0"/>
          </a:solidFill>
          <a:ln w="12700">
            <a:miter lim="400000"/>
          </a:ln>
        </p:spPr>
        <p:txBody>
          <a:bodyPr lIns="45719" rIns="45719" anchor="ctr"/>
          <a:lstStyle/>
          <a:p>
            <a:pPr algn="ctr">
              <a:defRPr>
                <a:solidFill>
                  <a:srgbClr val="FFFFFF"/>
                </a:solidFill>
              </a:defRPr>
            </a:pPr>
            <a:endParaRPr/>
          </a:p>
        </p:txBody>
      </p:sp>
      <p:grpSp>
        <p:nvGrpSpPr>
          <p:cNvPr id="17" name="Group 16"/>
          <p:cNvGrpSpPr/>
          <p:nvPr/>
        </p:nvGrpSpPr>
        <p:grpSpPr>
          <a:xfrm>
            <a:off x="10331355" y="6316707"/>
            <a:ext cx="1861153" cy="555251"/>
            <a:chOff x="9523412" y="6029866"/>
            <a:chExt cx="1871091" cy="525780"/>
          </a:xfrm>
        </p:grpSpPr>
        <p:sp>
          <p:nvSpPr>
            <p:cNvPr id="18" name="object 10"/>
            <p:cNvSpPr/>
            <p:nvPr/>
          </p:nvSpPr>
          <p:spPr>
            <a:xfrm>
              <a:off x="9523412" y="6138070"/>
              <a:ext cx="1763268" cy="417576"/>
            </a:xfrm>
            <a:prstGeom prst="rect">
              <a:avLst/>
            </a:prstGeom>
            <a:blipFill>
              <a:blip r:embed="rId5" cstate="print"/>
              <a:stretch>
                <a:fillRect/>
              </a:stretch>
            </a:blipFill>
          </p:spPr>
          <p:txBody>
            <a:bodyPr wrap="square" lIns="0" tIns="0" rIns="0" bIns="0" rtlCol="0"/>
            <a:lstStyle/>
            <a:p>
              <a:endParaRPr/>
            </a:p>
          </p:txBody>
        </p:sp>
        <p:sp>
          <p:nvSpPr>
            <p:cNvPr id="19" name="object 12"/>
            <p:cNvSpPr/>
            <p:nvPr/>
          </p:nvSpPr>
          <p:spPr>
            <a:xfrm>
              <a:off x="11178857" y="6029866"/>
              <a:ext cx="215646" cy="216408"/>
            </a:xfrm>
            <a:prstGeom prst="rect">
              <a:avLst/>
            </a:prstGeom>
            <a:blipFill>
              <a:blip r:embed="rId6" cstate="print"/>
              <a:stretch>
                <a:fillRect/>
              </a:stretch>
            </a:blipFill>
          </p:spPr>
          <p:txBody>
            <a:bodyPr wrap="square" lIns="0" tIns="0" rIns="0" bIns="0" rtlCol="0"/>
            <a:lstStyle/>
            <a:p>
              <a:endParaRPr/>
            </a:p>
          </p:txBody>
        </p:sp>
      </p:grpSp>
      <p:sp>
        <p:nvSpPr>
          <p:cNvPr id="20" name="Content Placeholder 1"/>
          <p:cNvSpPr txBox="1"/>
          <p:nvPr/>
        </p:nvSpPr>
        <p:spPr>
          <a:xfrm>
            <a:off x="-13648" y="0"/>
            <a:ext cx="5609775" cy="523216"/>
          </a:xfrm>
          <a:prstGeom prst="rect">
            <a:avLst/>
          </a:prstGeom>
          <a:solidFill>
            <a:srgbClr val="0070C0"/>
          </a:solidFill>
          <a:ln/>
          <a:extLst>
            <a:ext uri="{C572A759-6A51-4108-AA02-DFA0A04FC94B}">
              <ma14:wrappingTextBoxFlag xmlns:ma14="http://schemas.microsoft.com/office/mac/drawingml/2011/main" xmlns="" val="1"/>
            </a:ext>
          </a:extLst>
        </p:spPr>
        <p:style>
          <a:lnRef idx="1">
            <a:schemeClr val="accent1"/>
          </a:lnRef>
          <a:fillRef idx="2">
            <a:schemeClr val="accent1"/>
          </a:fillRef>
          <a:effectRef idx="1">
            <a:schemeClr val="accent1"/>
          </a:effectRef>
          <a:fontRef idx="minor">
            <a:schemeClr val="dk1"/>
          </a:fontRef>
        </p:style>
        <p:txBody>
          <a:bodyPr wrap="square" lIns="60958" tIns="60958" rIns="60958" bIns="60958">
            <a:spAutoFit/>
          </a:bodyPr>
          <a:lstStyle>
            <a:lvl1pPr indent="609584" defTabSz="914378">
              <a:spcBef>
                <a:spcPts val="800"/>
              </a:spcBef>
              <a:defRPr sz="2600" cap="small">
                <a:solidFill>
                  <a:srgbClr val="F2F2F2"/>
                </a:solidFill>
                <a:latin typeface="Trebuchet MS"/>
                <a:ea typeface="Trebuchet MS"/>
                <a:cs typeface="Trebuchet MS"/>
                <a:sym typeface="Trebuchet MS"/>
              </a:defRPr>
            </a:lvl1pPr>
          </a:lstStyle>
          <a:p>
            <a:r>
              <a:rPr lang="en-US" b="1" dirty="0">
                <a:latin typeface="Garamond" panose="02020404030301010803" pitchFamily="18" charset="0"/>
              </a:rPr>
              <a:t>Storage with </a:t>
            </a:r>
            <a:r>
              <a:rPr lang="en-US" b="1" dirty="0" err="1">
                <a:latin typeface="Garamond" panose="02020404030301010803" pitchFamily="18" charset="0"/>
              </a:rPr>
              <a:t>Docker</a:t>
            </a:r>
            <a:endParaRPr lang="en-US" b="1" dirty="0">
              <a:latin typeface="Garamond" panose="02020404030301010803" pitchFamily="18" charset="0"/>
            </a:endParaRPr>
          </a:p>
        </p:txBody>
      </p:sp>
    </p:spTree>
    <p:extLst>
      <p:ext uri="{BB962C8B-B14F-4D97-AF65-F5344CB8AC3E}">
        <p14:creationId xmlns:p14="http://schemas.microsoft.com/office/powerpoint/2010/main" val="797160052"/>
      </p:ext>
    </p:extLst>
  </p:cSld>
  <p:clrMapOvr>
    <a:masterClrMapping/>
  </p:clrMapOvr>
  <mc:AlternateContent xmlns:mc="http://schemas.openxmlformats.org/markup-compatibility/2006" xmlns:p14="http://schemas.microsoft.com/office/powerpoint/2010/main">
    <mc:Choice Requires="p14">
      <p:transition spd="slow" p14:dur="1200">
        <p:push dir="u"/>
      </p:transition>
    </mc:Choice>
    <mc:Fallback xmlns="">
      <p:transition spd="slow">
        <p:push dir="u"/>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 name="Rectángulo 6"/>
          <p:cNvSpPr/>
          <p:nvPr/>
        </p:nvSpPr>
        <p:spPr>
          <a:xfrm>
            <a:off x="1592073" y="-3081"/>
            <a:ext cx="3906482" cy="151478"/>
          </a:xfrm>
          <a:custGeom>
            <a:avLst/>
            <a:gdLst/>
            <a:ahLst/>
            <a:cxnLst>
              <a:cxn ang="0">
                <a:pos x="wd2" y="hd2"/>
              </a:cxn>
              <a:cxn ang="5400000">
                <a:pos x="wd2" y="hd2"/>
              </a:cxn>
              <a:cxn ang="10800000">
                <a:pos x="wd2" y="hd2"/>
              </a:cxn>
              <a:cxn ang="16200000">
                <a:pos x="wd2" y="hd2"/>
              </a:cxn>
            </a:cxnLst>
            <a:rect l="0" t="0" r="r" b="b"/>
            <a:pathLst>
              <a:path w="21600" h="21600" extrusionOk="0">
                <a:moveTo>
                  <a:pt x="5083" y="1624"/>
                </a:moveTo>
                <a:lnTo>
                  <a:pt x="13357" y="0"/>
                </a:lnTo>
                <a:cubicBezTo>
                  <a:pt x="15919" y="7367"/>
                  <a:pt x="19480" y="18203"/>
                  <a:pt x="21600" y="21108"/>
                </a:cubicBezTo>
                <a:lnTo>
                  <a:pt x="0" y="21600"/>
                </a:lnTo>
                <a:lnTo>
                  <a:pt x="5083" y="1624"/>
                </a:lnTo>
                <a:close/>
              </a:path>
            </a:pathLst>
          </a:custGeom>
          <a:solidFill>
            <a:srgbClr val="29C2EC"/>
          </a:solidFill>
          <a:ln w="12700">
            <a:miter lim="400000"/>
          </a:ln>
        </p:spPr>
        <p:txBody>
          <a:bodyPr lIns="45719" rIns="45719" anchor="ctr"/>
          <a:lstStyle/>
          <a:p>
            <a:pPr algn="ctr">
              <a:defRPr>
                <a:solidFill>
                  <a:srgbClr val="FFFFFF"/>
                </a:solidFill>
              </a:defRPr>
            </a:pPr>
            <a:endParaRPr sz="2200">
              <a:solidFill>
                <a:schemeClr val="tx1">
                  <a:lumMod val="65000"/>
                  <a:lumOff val="35000"/>
                </a:schemeClr>
              </a:solidFill>
              <a:latin typeface="Garamond" panose="02020404030301010803" pitchFamily="18" charset="0"/>
            </a:endParaRPr>
          </a:p>
        </p:txBody>
      </p:sp>
      <p:grpSp>
        <p:nvGrpSpPr>
          <p:cNvPr id="12" name="Group 11"/>
          <p:cNvGrpSpPr/>
          <p:nvPr/>
        </p:nvGrpSpPr>
        <p:grpSpPr>
          <a:xfrm>
            <a:off x="10681666" y="6318409"/>
            <a:ext cx="1347065" cy="526253"/>
            <a:chOff x="9523412" y="6029866"/>
            <a:chExt cx="1871091" cy="525780"/>
          </a:xfrm>
        </p:grpSpPr>
        <p:sp>
          <p:nvSpPr>
            <p:cNvPr id="13" name="object 10"/>
            <p:cNvSpPr/>
            <p:nvPr/>
          </p:nvSpPr>
          <p:spPr>
            <a:xfrm>
              <a:off x="9523412" y="6138070"/>
              <a:ext cx="1763268" cy="417576"/>
            </a:xfrm>
            <a:prstGeom prst="rect">
              <a:avLst/>
            </a:prstGeom>
            <a:blipFill>
              <a:blip r:embed="rId3" cstate="print"/>
              <a:stretch>
                <a:fillRect/>
              </a:stretch>
            </a:blipFill>
          </p:spPr>
          <p:txBody>
            <a:bodyPr wrap="square" lIns="0" tIns="0" rIns="0" bIns="0" rtlCol="0"/>
            <a:lstStyle/>
            <a:p>
              <a:endParaRPr sz="2200">
                <a:solidFill>
                  <a:schemeClr val="tx1">
                    <a:lumMod val="65000"/>
                    <a:lumOff val="35000"/>
                  </a:schemeClr>
                </a:solidFill>
                <a:latin typeface="Garamond" panose="02020404030301010803" pitchFamily="18" charset="0"/>
              </a:endParaRPr>
            </a:p>
          </p:txBody>
        </p:sp>
        <p:sp>
          <p:nvSpPr>
            <p:cNvPr id="14" name="object 12"/>
            <p:cNvSpPr/>
            <p:nvPr/>
          </p:nvSpPr>
          <p:spPr>
            <a:xfrm>
              <a:off x="11178857" y="6029866"/>
              <a:ext cx="215646" cy="216408"/>
            </a:xfrm>
            <a:prstGeom prst="rect">
              <a:avLst/>
            </a:prstGeom>
            <a:blipFill>
              <a:blip r:embed="rId3" cstate="print"/>
              <a:stretch>
                <a:fillRect/>
              </a:stretch>
            </a:blipFill>
          </p:spPr>
          <p:txBody>
            <a:bodyPr wrap="square" lIns="0" tIns="0" rIns="0" bIns="0" rtlCol="0"/>
            <a:lstStyle/>
            <a:p>
              <a:endParaRPr sz="2200">
                <a:solidFill>
                  <a:schemeClr val="tx1">
                    <a:lumMod val="65000"/>
                    <a:lumOff val="35000"/>
                  </a:schemeClr>
                </a:solidFill>
                <a:latin typeface="Garamond" panose="02020404030301010803" pitchFamily="18" charset="0"/>
              </a:endParaRPr>
            </a:p>
          </p:txBody>
        </p:sp>
      </p:grpSp>
      <p:sp>
        <p:nvSpPr>
          <p:cNvPr id="4" name="Rectangle 3"/>
          <p:cNvSpPr/>
          <p:nvPr/>
        </p:nvSpPr>
        <p:spPr>
          <a:xfrm>
            <a:off x="699687" y="717908"/>
            <a:ext cx="10499536" cy="2462213"/>
          </a:xfrm>
          <a:prstGeom prst="rect">
            <a:avLst/>
          </a:prstGeom>
        </p:spPr>
        <p:txBody>
          <a:bodyPr wrap="square">
            <a:spAutoFit/>
          </a:bodyPr>
          <a:lstStyle/>
          <a:p>
            <a:pPr>
              <a:buClr>
                <a:srgbClr val="0070C0"/>
              </a:buClr>
            </a:pPr>
            <a:r>
              <a:rPr lang="en-US" sz="2200" b="1" dirty="0" smtClean="0">
                <a:solidFill>
                  <a:srgbClr val="0070C0"/>
                </a:solidFill>
                <a:latin typeface="Garamond" panose="02020404030301010803" pitchFamily="18" charset="0"/>
              </a:rPr>
              <a:t>Which driver to use?</a:t>
            </a:r>
          </a:p>
          <a:p>
            <a:pPr algn="just">
              <a:buClr>
                <a:srgbClr val="0070C0"/>
              </a:buClr>
            </a:pPr>
            <a:endParaRPr lang="en-US" sz="2200" dirty="0" smtClean="0">
              <a:solidFill>
                <a:schemeClr val="tx1">
                  <a:lumMod val="65000"/>
                  <a:lumOff val="35000"/>
                </a:schemeClr>
              </a:solidFill>
              <a:latin typeface="Garamond" panose="02020404030301010803" pitchFamily="18" charset="0"/>
            </a:endParaRPr>
          </a:p>
          <a:p>
            <a:pPr marL="285750" indent="-285750" algn="just">
              <a:buClr>
                <a:srgbClr val="0070C0"/>
              </a:buClr>
              <a:buFont typeface="Arial" charset="0"/>
              <a:buChar char="•"/>
            </a:pPr>
            <a:r>
              <a:rPr lang="en-US" sz="2200" dirty="0" smtClean="0">
                <a:solidFill>
                  <a:schemeClr val="tx1">
                    <a:lumMod val="65000"/>
                    <a:lumOff val="35000"/>
                  </a:schemeClr>
                </a:solidFill>
                <a:latin typeface="Garamond" panose="02020404030301010803" pitchFamily="18" charset="0"/>
              </a:rPr>
              <a:t>If</a:t>
            </a:r>
            <a:r>
              <a:rPr lang="en-US" sz="2200" dirty="0">
                <a:solidFill>
                  <a:schemeClr val="tx1">
                    <a:lumMod val="65000"/>
                    <a:lumOff val="35000"/>
                  </a:schemeClr>
                </a:solidFill>
                <a:latin typeface="Garamond" panose="02020404030301010803" pitchFamily="18" charset="0"/>
              </a:rPr>
              <a:t> </a:t>
            </a:r>
            <a:r>
              <a:rPr lang="en-US" sz="2200" b="1" dirty="0" err="1">
                <a:solidFill>
                  <a:schemeClr val="tx1">
                    <a:lumMod val="65000"/>
                    <a:lumOff val="35000"/>
                  </a:schemeClr>
                </a:solidFill>
                <a:latin typeface="Garamond" panose="02020404030301010803" pitchFamily="18" charset="0"/>
              </a:rPr>
              <a:t>aufs</a:t>
            </a:r>
            <a:r>
              <a:rPr lang="en-US" sz="2200" dirty="0">
                <a:solidFill>
                  <a:schemeClr val="tx1">
                    <a:lumMod val="65000"/>
                    <a:lumOff val="35000"/>
                  </a:schemeClr>
                </a:solidFill>
                <a:latin typeface="Garamond" panose="02020404030301010803" pitchFamily="18" charset="0"/>
              </a:rPr>
              <a:t> is available, default to it, because it is the oldest storage driver. However, it is not universally available.</a:t>
            </a:r>
          </a:p>
          <a:p>
            <a:pPr marL="285750" indent="-285750" algn="just">
              <a:buClr>
                <a:srgbClr val="0070C0"/>
              </a:buClr>
              <a:buFont typeface="Arial" charset="0"/>
              <a:buChar char="•"/>
            </a:pPr>
            <a:r>
              <a:rPr lang="en-US" sz="2200" dirty="0">
                <a:solidFill>
                  <a:schemeClr val="tx1">
                    <a:lumMod val="65000"/>
                    <a:lumOff val="35000"/>
                  </a:schemeClr>
                </a:solidFill>
                <a:latin typeface="Garamond" panose="02020404030301010803" pitchFamily="18" charset="0"/>
              </a:rPr>
              <a:t>If possible, the storage driver with the least amount of configuration is used, such as </a:t>
            </a:r>
            <a:r>
              <a:rPr lang="en-US" sz="2200" b="1" dirty="0" err="1">
                <a:solidFill>
                  <a:schemeClr val="tx1">
                    <a:lumMod val="65000"/>
                    <a:lumOff val="35000"/>
                  </a:schemeClr>
                </a:solidFill>
                <a:latin typeface="Garamond" panose="02020404030301010803" pitchFamily="18" charset="0"/>
              </a:rPr>
              <a:t>btrfs</a:t>
            </a:r>
            <a:r>
              <a:rPr lang="en-US" sz="2200" dirty="0">
                <a:solidFill>
                  <a:schemeClr val="tx1">
                    <a:lumMod val="65000"/>
                    <a:lumOff val="35000"/>
                  </a:schemeClr>
                </a:solidFill>
                <a:latin typeface="Garamond" panose="02020404030301010803" pitchFamily="18" charset="0"/>
              </a:rPr>
              <a:t> or </a:t>
            </a:r>
            <a:r>
              <a:rPr lang="en-US" sz="2200" b="1" dirty="0" err="1" smtClean="0">
                <a:solidFill>
                  <a:schemeClr val="tx1">
                    <a:lumMod val="65000"/>
                    <a:lumOff val="35000"/>
                  </a:schemeClr>
                </a:solidFill>
                <a:latin typeface="Garamond" panose="02020404030301010803" pitchFamily="18" charset="0"/>
              </a:rPr>
              <a:t>zfs</a:t>
            </a:r>
            <a:r>
              <a:rPr lang="en-US" sz="2200" dirty="0" smtClean="0">
                <a:solidFill>
                  <a:schemeClr val="tx1">
                    <a:lumMod val="65000"/>
                    <a:lumOff val="35000"/>
                  </a:schemeClr>
                </a:solidFill>
                <a:latin typeface="Garamond" panose="02020404030301010803" pitchFamily="18" charset="0"/>
              </a:rPr>
              <a:t>.</a:t>
            </a:r>
          </a:p>
          <a:p>
            <a:pPr marL="285750" indent="-285750" algn="just">
              <a:buClr>
                <a:srgbClr val="0070C0"/>
              </a:buClr>
              <a:buFont typeface="Arial" charset="0"/>
              <a:buChar char="•"/>
            </a:pPr>
            <a:r>
              <a:rPr lang="en-US" sz="2200" dirty="0" smtClean="0">
                <a:solidFill>
                  <a:schemeClr val="tx1">
                    <a:lumMod val="65000"/>
                    <a:lumOff val="35000"/>
                  </a:schemeClr>
                </a:solidFill>
                <a:latin typeface="Garamond" panose="02020404030301010803" pitchFamily="18" charset="0"/>
              </a:rPr>
              <a:t>Otherwise</a:t>
            </a:r>
            <a:r>
              <a:rPr lang="en-US" sz="2200" dirty="0">
                <a:solidFill>
                  <a:schemeClr val="tx1">
                    <a:lumMod val="65000"/>
                    <a:lumOff val="35000"/>
                  </a:schemeClr>
                </a:solidFill>
                <a:latin typeface="Garamond" panose="02020404030301010803" pitchFamily="18" charset="0"/>
              </a:rPr>
              <a:t>, try to use the storage driver with the best overall performance and </a:t>
            </a:r>
            <a:r>
              <a:rPr lang="en-US" sz="2200" dirty="0" smtClean="0">
                <a:solidFill>
                  <a:schemeClr val="tx1">
                    <a:lumMod val="65000"/>
                    <a:lumOff val="35000"/>
                  </a:schemeClr>
                </a:solidFill>
                <a:latin typeface="Garamond" panose="02020404030301010803" pitchFamily="18" charset="0"/>
              </a:rPr>
              <a:t>stability</a:t>
            </a:r>
            <a:endParaRPr lang="en-US" sz="2200" dirty="0">
              <a:solidFill>
                <a:schemeClr val="tx1">
                  <a:lumMod val="65000"/>
                  <a:lumOff val="35000"/>
                </a:schemeClr>
              </a:solidFill>
              <a:latin typeface="Garamond" panose="02020404030301010803" pitchFamily="18" charset="0"/>
            </a:endParaRPr>
          </a:p>
        </p:txBody>
      </p:sp>
      <p:sp>
        <p:nvSpPr>
          <p:cNvPr id="2" name="Rectangle 1"/>
          <p:cNvSpPr/>
          <p:nvPr/>
        </p:nvSpPr>
        <p:spPr>
          <a:xfrm>
            <a:off x="1249010" y="3020870"/>
            <a:ext cx="9400890" cy="707886"/>
          </a:xfrm>
          <a:prstGeom prst="rect">
            <a:avLst/>
          </a:prstGeom>
        </p:spPr>
        <p:txBody>
          <a:bodyPr wrap="square">
            <a:spAutoFit/>
          </a:bodyPr>
          <a:lstStyle/>
          <a:p>
            <a:pPr marL="285750" lvl="2" indent="-285750">
              <a:buClr>
                <a:srgbClr val="0070C0"/>
              </a:buClr>
              <a:buFont typeface="Wingdings" charset="2"/>
              <a:buChar char="§"/>
            </a:pPr>
            <a:r>
              <a:rPr lang="en-US" sz="2000" b="1" dirty="0">
                <a:solidFill>
                  <a:schemeClr val="tx1">
                    <a:lumMod val="65000"/>
                    <a:lumOff val="35000"/>
                  </a:schemeClr>
                </a:solidFill>
                <a:latin typeface="Garamond" panose="02020404030301010803" pitchFamily="18" charset="0"/>
              </a:rPr>
              <a:t>overlay2</a:t>
            </a:r>
            <a:r>
              <a:rPr lang="en-US" sz="2000" dirty="0">
                <a:solidFill>
                  <a:schemeClr val="tx1">
                    <a:lumMod val="65000"/>
                    <a:lumOff val="35000"/>
                  </a:schemeClr>
                </a:solidFill>
                <a:latin typeface="Garamond" panose="02020404030301010803" pitchFamily="18" charset="0"/>
              </a:rPr>
              <a:t> is preferred, followed by </a:t>
            </a:r>
            <a:r>
              <a:rPr lang="en-US" sz="2000" b="1" dirty="0">
                <a:solidFill>
                  <a:schemeClr val="tx1">
                    <a:lumMod val="65000"/>
                    <a:lumOff val="35000"/>
                  </a:schemeClr>
                </a:solidFill>
                <a:latin typeface="Garamond" panose="02020404030301010803" pitchFamily="18" charset="0"/>
              </a:rPr>
              <a:t>overlay</a:t>
            </a:r>
            <a:r>
              <a:rPr lang="en-US" sz="2000" dirty="0">
                <a:solidFill>
                  <a:schemeClr val="tx1">
                    <a:lumMod val="65000"/>
                    <a:lumOff val="35000"/>
                  </a:schemeClr>
                </a:solidFill>
                <a:latin typeface="Garamond" panose="02020404030301010803" pitchFamily="18" charset="0"/>
              </a:rPr>
              <a:t>. Neither of these requires extra </a:t>
            </a:r>
            <a:r>
              <a:rPr lang="en-US" sz="2000" dirty="0" smtClean="0">
                <a:solidFill>
                  <a:schemeClr val="tx1">
                    <a:lumMod val="65000"/>
                    <a:lumOff val="35000"/>
                  </a:schemeClr>
                </a:solidFill>
                <a:latin typeface="Garamond" panose="02020404030301010803" pitchFamily="18" charset="0"/>
              </a:rPr>
              <a:t>configuration.</a:t>
            </a:r>
          </a:p>
          <a:p>
            <a:pPr marL="285750" lvl="2" indent="-285750">
              <a:buClr>
                <a:srgbClr val="0070C0"/>
              </a:buClr>
              <a:buFont typeface="Wingdings" charset="2"/>
              <a:buChar char="§"/>
            </a:pPr>
            <a:r>
              <a:rPr lang="en-US" sz="2000" b="1" dirty="0" err="1" smtClean="0">
                <a:solidFill>
                  <a:schemeClr val="tx1">
                    <a:lumMod val="65000"/>
                    <a:lumOff val="35000"/>
                  </a:schemeClr>
                </a:solidFill>
                <a:latin typeface="Garamond" panose="02020404030301010803" pitchFamily="18" charset="0"/>
              </a:rPr>
              <a:t>devicemapper</a:t>
            </a:r>
            <a:endParaRPr lang="en-US" sz="2000" dirty="0">
              <a:solidFill>
                <a:schemeClr val="tx1">
                  <a:lumMod val="65000"/>
                  <a:lumOff val="35000"/>
                </a:schemeClr>
              </a:solidFill>
              <a:latin typeface="Garamond" panose="02020404030301010803" pitchFamily="18" charset="0"/>
            </a:endParaRPr>
          </a:p>
        </p:txBody>
      </p:sp>
      <p:sp>
        <p:nvSpPr>
          <p:cNvPr id="3" name="Rectangle 2"/>
          <p:cNvSpPr/>
          <p:nvPr/>
        </p:nvSpPr>
        <p:spPr>
          <a:xfrm>
            <a:off x="699687" y="4132971"/>
            <a:ext cx="10372504" cy="2462213"/>
          </a:xfrm>
          <a:prstGeom prst="rect">
            <a:avLst/>
          </a:prstGeom>
        </p:spPr>
        <p:txBody>
          <a:bodyPr wrap="square">
            <a:spAutoFit/>
          </a:bodyPr>
          <a:lstStyle/>
          <a:p>
            <a:r>
              <a:rPr lang="en-US" sz="2200" u="sng" dirty="0">
                <a:solidFill>
                  <a:schemeClr val="tx1">
                    <a:lumMod val="65000"/>
                    <a:lumOff val="35000"/>
                  </a:schemeClr>
                </a:solidFill>
                <a:latin typeface="Garamond" panose="02020404030301010803" pitchFamily="18" charset="0"/>
              </a:rPr>
              <a:t>Order</a:t>
            </a:r>
            <a:r>
              <a:rPr lang="en-US" sz="2200" dirty="0">
                <a:solidFill>
                  <a:schemeClr val="tx1">
                    <a:lumMod val="65000"/>
                    <a:lumOff val="35000"/>
                  </a:schemeClr>
                </a:solidFill>
                <a:latin typeface="Garamond" panose="02020404030301010803" pitchFamily="18" charset="0"/>
              </a:rPr>
              <a:t> : aufs","btrfs","zfs","overlay2","overlay","devicemapper","vfs”</a:t>
            </a:r>
          </a:p>
          <a:p>
            <a:pPr lvl="1"/>
            <a:r>
              <a:rPr lang="en-US" sz="1600" dirty="0" smtClean="0">
                <a:solidFill>
                  <a:srgbClr val="002060"/>
                </a:solidFill>
                <a:latin typeface="Garamond" panose="02020404030301010803" pitchFamily="18" charset="0"/>
                <a:hlinkClick r:id="rId4"/>
              </a:rPr>
              <a:t>https</a:t>
            </a:r>
            <a:r>
              <a:rPr lang="en-US" sz="1600" dirty="0">
                <a:solidFill>
                  <a:srgbClr val="002060"/>
                </a:solidFill>
                <a:latin typeface="Garamond" panose="02020404030301010803" pitchFamily="18" charset="0"/>
                <a:hlinkClick r:id="rId4"/>
              </a:rPr>
              <a:t>://</a:t>
            </a:r>
            <a:r>
              <a:rPr lang="en-US" sz="1600" dirty="0" smtClean="0">
                <a:solidFill>
                  <a:srgbClr val="002060"/>
                </a:solidFill>
                <a:latin typeface="Garamond" panose="02020404030301010803" pitchFamily="18" charset="0"/>
                <a:hlinkClick r:id="rId4"/>
              </a:rPr>
              <a:t>github.com/moby/moby/blob/17.05.x/daemon/graphdriver/driver_linux.go</a:t>
            </a:r>
            <a:endParaRPr lang="en-US" sz="1600" dirty="0" smtClean="0">
              <a:solidFill>
                <a:srgbClr val="002060"/>
              </a:solidFill>
              <a:latin typeface="Garamond" panose="02020404030301010803" pitchFamily="18" charset="0"/>
            </a:endParaRPr>
          </a:p>
          <a:p>
            <a:endParaRPr lang="en-US" sz="2200" u="sng" dirty="0" smtClean="0">
              <a:solidFill>
                <a:schemeClr val="tx1">
                  <a:lumMod val="50000"/>
                  <a:lumOff val="50000"/>
                </a:schemeClr>
              </a:solidFill>
              <a:latin typeface="Garamond" panose="02020404030301010803" pitchFamily="18" charset="0"/>
            </a:endParaRPr>
          </a:p>
          <a:p>
            <a:r>
              <a:rPr lang="en-US" sz="2200" u="sng" dirty="0">
                <a:solidFill>
                  <a:schemeClr val="tx1">
                    <a:lumMod val="65000"/>
                    <a:lumOff val="35000"/>
                  </a:schemeClr>
                </a:solidFill>
                <a:latin typeface="Garamond" panose="02020404030301010803" pitchFamily="18" charset="0"/>
              </a:rPr>
              <a:t>Factors</a:t>
            </a:r>
            <a:r>
              <a:rPr lang="en-US" sz="2200" dirty="0" smtClean="0">
                <a:solidFill>
                  <a:schemeClr val="tx1">
                    <a:lumMod val="65000"/>
                    <a:lumOff val="35000"/>
                  </a:schemeClr>
                </a:solidFill>
                <a:latin typeface="Garamond" panose="02020404030301010803" pitchFamily="18" charset="0"/>
              </a:rPr>
              <a:t> </a:t>
            </a:r>
            <a:endParaRPr lang="en-US" sz="2200" dirty="0" smtClean="0">
              <a:solidFill>
                <a:schemeClr val="tx1">
                  <a:lumMod val="65000"/>
                  <a:lumOff val="35000"/>
                </a:schemeClr>
              </a:solidFill>
              <a:latin typeface="Garamond" panose="02020404030301010803" pitchFamily="18" charset="0"/>
            </a:endParaRPr>
          </a:p>
          <a:p>
            <a:pPr marL="285750" indent="-285750">
              <a:buClr>
                <a:srgbClr val="0070C0"/>
              </a:buClr>
              <a:buFont typeface="Arial" charset="0"/>
              <a:buChar char="•"/>
            </a:pPr>
            <a:r>
              <a:rPr lang="en-US" sz="2200" dirty="0" smtClean="0">
                <a:solidFill>
                  <a:schemeClr val="tx1">
                    <a:lumMod val="65000"/>
                    <a:lumOff val="35000"/>
                  </a:schemeClr>
                </a:solidFill>
                <a:latin typeface="Garamond" panose="02020404030301010803" pitchFamily="18" charset="0"/>
              </a:rPr>
              <a:t>Docker </a:t>
            </a:r>
            <a:r>
              <a:rPr lang="en-US" sz="2200" dirty="0">
                <a:solidFill>
                  <a:schemeClr val="tx1">
                    <a:lumMod val="65000"/>
                    <a:lumOff val="35000"/>
                  </a:schemeClr>
                </a:solidFill>
                <a:latin typeface="Garamond" panose="02020404030301010803" pitchFamily="18" charset="0"/>
              </a:rPr>
              <a:t>edition, operating system, and distribution</a:t>
            </a:r>
            <a:r>
              <a:rPr lang="en-US" sz="2200" dirty="0" smtClean="0">
                <a:solidFill>
                  <a:schemeClr val="tx1">
                    <a:lumMod val="65000"/>
                    <a:lumOff val="35000"/>
                  </a:schemeClr>
                </a:solidFill>
                <a:latin typeface="Garamond" panose="02020404030301010803" pitchFamily="18" charset="0"/>
              </a:rPr>
              <a:t>.</a:t>
            </a:r>
          </a:p>
          <a:p>
            <a:pPr marL="285750" indent="-285750">
              <a:buClr>
                <a:srgbClr val="0070C0"/>
              </a:buClr>
              <a:buFont typeface="Arial" charset="0"/>
              <a:buChar char="•"/>
            </a:pPr>
            <a:r>
              <a:rPr lang="en-US" sz="2200" dirty="0">
                <a:solidFill>
                  <a:schemeClr val="tx1">
                    <a:lumMod val="65000"/>
                    <a:lumOff val="35000"/>
                  </a:schemeClr>
                </a:solidFill>
                <a:latin typeface="Garamond" panose="02020404030301010803" pitchFamily="18" charset="0"/>
              </a:rPr>
              <a:t>to use a specific format for the backing </a:t>
            </a:r>
            <a:r>
              <a:rPr lang="en-US" sz="2200" dirty="0" smtClean="0">
                <a:solidFill>
                  <a:schemeClr val="tx1">
                    <a:lumMod val="65000"/>
                    <a:lumOff val="35000"/>
                  </a:schemeClr>
                </a:solidFill>
                <a:latin typeface="Garamond" panose="02020404030301010803" pitchFamily="18" charset="0"/>
              </a:rPr>
              <a:t>filesystem</a:t>
            </a:r>
          </a:p>
          <a:p>
            <a:pPr marL="285750" indent="-285750">
              <a:buClr>
                <a:srgbClr val="0070C0"/>
              </a:buClr>
              <a:buFont typeface="Arial" charset="0"/>
              <a:buChar char="•"/>
            </a:pPr>
            <a:r>
              <a:rPr lang="en-US" sz="2200" dirty="0">
                <a:solidFill>
                  <a:schemeClr val="tx1">
                    <a:lumMod val="65000"/>
                    <a:lumOff val="35000"/>
                  </a:schemeClr>
                </a:solidFill>
                <a:latin typeface="Garamond" panose="02020404030301010803" pitchFamily="18" charset="0"/>
              </a:rPr>
              <a:t>characteristics of your workload and the level of stability</a:t>
            </a:r>
          </a:p>
        </p:txBody>
      </p:sp>
      <p:sp>
        <p:nvSpPr>
          <p:cNvPr id="19" name="Rectángulo 6"/>
          <p:cNvSpPr/>
          <p:nvPr/>
        </p:nvSpPr>
        <p:spPr>
          <a:xfrm>
            <a:off x="8744988" y="6316707"/>
            <a:ext cx="3447011" cy="556954"/>
          </a:xfrm>
          <a:custGeom>
            <a:avLst/>
            <a:gdLst/>
            <a:ahLst/>
            <a:cxnLst>
              <a:cxn ang="0">
                <a:pos x="wd2" y="hd2"/>
              </a:cxn>
              <a:cxn ang="5400000">
                <a:pos x="wd2" y="hd2"/>
              </a:cxn>
              <a:cxn ang="10800000">
                <a:pos x="wd2" y="hd2"/>
              </a:cxn>
              <a:cxn ang="16200000">
                <a:pos x="wd2" y="hd2"/>
              </a:cxn>
            </a:cxnLst>
            <a:rect l="0" t="0" r="r" b="b"/>
            <a:pathLst>
              <a:path w="21600" h="21600" extrusionOk="0">
                <a:moveTo>
                  <a:pt x="13439" y="322"/>
                </a:moveTo>
                <a:lnTo>
                  <a:pt x="21600" y="0"/>
                </a:lnTo>
                <a:lnTo>
                  <a:pt x="21600" y="21600"/>
                </a:lnTo>
                <a:lnTo>
                  <a:pt x="0" y="21278"/>
                </a:lnTo>
                <a:lnTo>
                  <a:pt x="13439" y="322"/>
                </a:lnTo>
                <a:close/>
              </a:path>
            </a:pathLst>
          </a:custGeom>
          <a:solidFill>
            <a:srgbClr val="0070C0"/>
          </a:solidFill>
          <a:ln w="12700">
            <a:miter lim="400000"/>
          </a:ln>
        </p:spPr>
        <p:txBody>
          <a:bodyPr lIns="45719" rIns="45719" anchor="ctr"/>
          <a:lstStyle/>
          <a:p>
            <a:pPr algn="ctr">
              <a:defRPr>
                <a:solidFill>
                  <a:srgbClr val="FFFFFF"/>
                </a:solidFill>
              </a:defRPr>
            </a:pPr>
            <a:endParaRPr sz="2200">
              <a:solidFill>
                <a:schemeClr val="tx1">
                  <a:lumMod val="65000"/>
                  <a:lumOff val="35000"/>
                </a:schemeClr>
              </a:solidFill>
              <a:latin typeface="Garamond" panose="02020404030301010803" pitchFamily="18" charset="0"/>
            </a:endParaRPr>
          </a:p>
        </p:txBody>
      </p:sp>
      <p:grpSp>
        <p:nvGrpSpPr>
          <p:cNvPr id="20" name="Group 19"/>
          <p:cNvGrpSpPr/>
          <p:nvPr/>
        </p:nvGrpSpPr>
        <p:grpSpPr>
          <a:xfrm>
            <a:off x="10331355" y="6316707"/>
            <a:ext cx="1861153" cy="555251"/>
            <a:chOff x="9523412" y="6029866"/>
            <a:chExt cx="1871091" cy="525780"/>
          </a:xfrm>
        </p:grpSpPr>
        <p:sp>
          <p:nvSpPr>
            <p:cNvPr id="21" name="object 10"/>
            <p:cNvSpPr/>
            <p:nvPr/>
          </p:nvSpPr>
          <p:spPr>
            <a:xfrm>
              <a:off x="9523412" y="6138070"/>
              <a:ext cx="1763268" cy="417576"/>
            </a:xfrm>
            <a:prstGeom prst="rect">
              <a:avLst/>
            </a:prstGeom>
            <a:blipFill>
              <a:blip r:embed="rId5" cstate="print"/>
              <a:stretch>
                <a:fillRect/>
              </a:stretch>
            </a:blipFill>
          </p:spPr>
          <p:txBody>
            <a:bodyPr wrap="square" lIns="0" tIns="0" rIns="0" bIns="0" rtlCol="0"/>
            <a:lstStyle/>
            <a:p>
              <a:endParaRPr sz="2200">
                <a:solidFill>
                  <a:schemeClr val="tx1">
                    <a:lumMod val="65000"/>
                    <a:lumOff val="35000"/>
                  </a:schemeClr>
                </a:solidFill>
                <a:latin typeface="Garamond" panose="02020404030301010803" pitchFamily="18" charset="0"/>
              </a:endParaRPr>
            </a:p>
          </p:txBody>
        </p:sp>
        <p:sp>
          <p:nvSpPr>
            <p:cNvPr id="22" name="object 12"/>
            <p:cNvSpPr/>
            <p:nvPr/>
          </p:nvSpPr>
          <p:spPr>
            <a:xfrm>
              <a:off x="11178857" y="6029866"/>
              <a:ext cx="215646" cy="216408"/>
            </a:xfrm>
            <a:prstGeom prst="rect">
              <a:avLst/>
            </a:prstGeom>
            <a:blipFill>
              <a:blip r:embed="rId6" cstate="print"/>
              <a:stretch>
                <a:fillRect/>
              </a:stretch>
            </a:blipFill>
          </p:spPr>
          <p:txBody>
            <a:bodyPr wrap="square" lIns="0" tIns="0" rIns="0" bIns="0" rtlCol="0"/>
            <a:lstStyle/>
            <a:p>
              <a:endParaRPr sz="2200">
                <a:solidFill>
                  <a:schemeClr val="tx1">
                    <a:lumMod val="65000"/>
                    <a:lumOff val="35000"/>
                  </a:schemeClr>
                </a:solidFill>
                <a:latin typeface="Garamond" panose="02020404030301010803" pitchFamily="18" charset="0"/>
              </a:endParaRPr>
            </a:p>
          </p:txBody>
        </p:sp>
      </p:grpSp>
      <p:sp>
        <p:nvSpPr>
          <p:cNvPr id="24" name="Content Placeholder 1"/>
          <p:cNvSpPr txBox="1"/>
          <p:nvPr/>
        </p:nvSpPr>
        <p:spPr>
          <a:xfrm>
            <a:off x="-13648" y="0"/>
            <a:ext cx="5609775" cy="523216"/>
          </a:xfrm>
          <a:prstGeom prst="rect">
            <a:avLst/>
          </a:prstGeom>
          <a:solidFill>
            <a:srgbClr val="0070C0"/>
          </a:solidFill>
          <a:ln/>
          <a:extLst>
            <a:ext uri="{C572A759-6A51-4108-AA02-DFA0A04FC94B}">
              <ma14:wrappingTextBoxFlag xmlns:ma14="http://schemas.microsoft.com/office/mac/drawingml/2011/main" xmlns="" val="1"/>
            </a:ext>
          </a:extLst>
        </p:spPr>
        <p:style>
          <a:lnRef idx="1">
            <a:schemeClr val="accent1"/>
          </a:lnRef>
          <a:fillRef idx="2">
            <a:schemeClr val="accent1"/>
          </a:fillRef>
          <a:effectRef idx="1">
            <a:schemeClr val="accent1"/>
          </a:effectRef>
          <a:fontRef idx="minor">
            <a:schemeClr val="dk1"/>
          </a:fontRef>
        </p:style>
        <p:txBody>
          <a:bodyPr wrap="square" lIns="60958" tIns="60958" rIns="60958" bIns="60958">
            <a:spAutoFit/>
          </a:bodyPr>
          <a:lstStyle>
            <a:lvl1pPr indent="609584" defTabSz="914378">
              <a:spcBef>
                <a:spcPts val="800"/>
              </a:spcBef>
              <a:defRPr sz="2600" cap="small">
                <a:solidFill>
                  <a:srgbClr val="F2F2F2"/>
                </a:solidFill>
                <a:latin typeface="Trebuchet MS"/>
                <a:ea typeface="Trebuchet MS"/>
                <a:cs typeface="Trebuchet MS"/>
                <a:sym typeface="Trebuchet MS"/>
              </a:defRPr>
            </a:lvl1pPr>
          </a:lstStyle>
          <a:p>
            <a:r>
              <a:rPr lang="en-US" b="1" dirty="0">
                <a:latin typeface="Garamond" panose="02020404030301010803" pitchFamily="18" charset="0"/>
              </a:rPr>
              <a:t>Storage with </a:t>
            </a:r>
            <a:r>
              <a:rPr lang="en-US" b="1" dirty="0" err="1">
                <a:latin typeface="Garamond" panose="02020404030301010803" pitchFamily="18" charset="0"/>
              </a:rPr>
              <a:t>Docker</a:t>
            </a:r>
            <a:endParaRPr lang="en-US" b="1" dirty="0">
              <a:latin typeface="Garamond" panose="02020404030301010803" pitchFamily="18" charset="0"/>
            </a:endParaRPr>
          </a:p>
        </p:txBody>
      </p:sp>
    </p:spTree>
    <p:extLst>
      <p:ext uri="{BB962C8B-B14F-4D97-AF65-F5344CB8AC3E}">
        <p14:creationId xmlns:p14="http://schemas.microsoft.com/office/powerpoint/2010/main" val="1110531018"/>
      </p:ext>
    </p:extLst>
  </p:cSld>
  <p:clrMapOvr>
    <a:masterClrMapping/>
  </p:clrMapOvr>
  <mc:AlternateContent xmlns:mc="http://schemas.openxmlformats.org/markup-compatibility/2006" xmlns:p14="http://schemas.microsoft.com/office/powerpoint/2010/main">
    <mc:Choice Requires="p14">
      <p:transition spd="slow" p14:dur="1200">
        <p:push dir="u"/>
      </p:transition>
    </mc:Choice>
    <mc:Fallback xmlns="">
      <p:transition spd="slow">
        <p:push dir="u"/>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 name="Rectángulo 6"/>
          <p:cNvSpPr/>
          <p:nvPr/>
        </p:nvSpPr>
        <p:spPr>
          <a:xfrm>
            <a:off x="1592073" y="-3081"/>
            <a:ext cx="3906482" cy="151478"/>
          </a:xfrm>
          <a:custGeom>
            <a:avLst/>
            <a:gdLst/>
            <a:ahLst/>
            <a:cxnLst>
              <a:cxn ang="0">
                <a:pos x="wd2" y="hd2"/>
              </a:cxn>
              <a:cxn ang="5400000">
                <a:pos x="wd2" y="hd2"/>
              </a:cxn>
              <a:cxn ang="10800000">
                <a:pos x="wd2" y="hd2"/>
              </a:cxn>
              <a:cxn ang="16200000">
                <a:pos x="wd2" y="hd2"/>
              </a:cxn>
            </a:cxnLst>
            <a:rect l="0" t="0" r="r" b="b"/>
            <a:pathLst>
              <a:path w="21600" h="21600" extrusionOk="0">
                <a:moveTo>
                  <a:pt x="5083" y="1624"/>
                </a:moveTo>
                <a:lnTo>
                  <a:pt x="13357" y="0"/>
                </a:lnTo>
                <a:cubicBezTo>
                  <a:pt x="15919" y="7367"/>
                  <a:pt x="19480" y="18203"/>
                  <a:pt x="21600" y="21108"/>
                </a:cubicBezTo>
                <a:lnTo>
                  <a:pt x="0" y="21600"/>
                </a:lnTo>
                <a:lnTo>
                  <a:pt x="5083" y="1624"/>
                </a:lnTo>
                <a:close/>
              </a:path>
            </a:pathLst>
          </a:custGeom>
          <a:solidFill>
            <a:srgbClr val="29C2EC"/>
          </a:solidFill>
          <a:ln w="12700">
            <a:miter lim="400000"/>
          </a:ln>
        </p:spPr>
        <p:txBody>
          <a:bodyPr lIns="45719" rIns="45719" anchor="ctr"/>
          <a:lstStyle/>
          <a:p>
            <a:pPr algn="ctr">
              <a:defRPr>
                <a:solidFill>
                  <a:srgbClr val="FFFFFF"/>
                </a:solidFill>
              </a:defRPr>
            </a:pPr>
            <a:endParaRPr/>
          </a:p>
        </p:txBody>
      </p:sp>
      <p:grpSp>
        <p:nvGrpSpPr>
          <p:cNvPr id="12" name="Group 11"/>
          <p:cNvGrpSpPr/>
          <p:nvPr/>
        </p:nvGrpSpPr>
        <p:grpSpPr>
          <a:xfrm>
            <a:off x="10681666" y="6318409"/>
            <a:ext cx="1347065" cy="526253"/>
            <a:chOff x="9523412" y="6029866"/>
            <a:chExt cx="1871091" cy="525780"/>
          </a:xfrm>
        </p:grpSpPr>
        <p:sp>
          <p:nvSpPr>
            <p:cNvPr id="13" name="object 10"/>
            <p:cNvSpPr/>
            <p:nvPr/>
          </p:nvSpPr>
          <p:spPr>
            <a:xfrm>
              <a:off x="9523412" y="6138070"/>
              <a:ext cx="1763268" cy="417576"/>
            </a:xfrm>
            <a:prstGeom prst="rect">
              <a:avLst/>
            </a:prstGeom>
            <a:blipFill>
              <a:blip r:embed="rId3" cstate="print"/>
              <a:stretch>
                <a:fillRect/>
              </a:stretch>
            </a:blipFill>
          </p:spPr>
          <p:txBody>
            <a:bodyPr wrap="square" lIns="0" tIns="0" rIns="0" bIns="0" rtlCol="0"/>
            <a:lstStyle/>
            <a:p>
              <a:endParaRPr/>
            </a:p>
          </p:txBody>
        </p:sp>
        <p:sp>
          <p:nvSpPr>
            <p:cNvPr id="14" name="object 12"/>
            <p:cNvSpPr/>
            <p:nvPr/>
          </p:nvSpPr>
          <p:spPr>
            <a:xfrm>
              <a:off x="11178857" y="6029866"/>
              <a:ext cx="215646" cy="216408"/>
            </a:xfrm>
            <a:prstGeom prst="rect">
              <a:avLst/>
            </a:prstGeom>
            <a:blipFill>
              <a:blip r:embed="rId3" cstate="print"/>
              <a:stretch>
                <a:fillRect/>
              </a:stretch>
            </a:blipFill>
          </p:spPr>
          <p:txBody>
            <a:bodyPr wrap="square" lIns="0" tIns="0" rIns="0" bIns="0" rtlCol="0"/>
            <a:lstStyle/>
            <a:p>
              <a:endParaRPr/>
            </a:p>
          </p:txBody>
        </p:sp>
      </p:grpSp>
      <p:pic>
        <p:nvPicPr>
          <p:cNvPr id="2" name="Picture 1"/>
          <p:cNvPicPr>
            <a:picLocks noChangeAspect="1"/>
          </p:cNvPicPr>
          <p:nvPr/>
        </p:nvPicPr>
        <p:blipFill>
          <a:blip r:embed="rId4"/>
          <a:stretch>
            <a:fillRect/>
          </a:stretch>
        </p:blipFill>
        <p:spPr>
          <a:xfrm>
            <a:off x="5506736" y="2308776"/>
            <a:ext cx="6578521" cy="3621781"/>
          </a:xfrm>
          <a:prstGeom prst="rect">
            <a:avLst/>
          </a:prstGeom>
        </p:spPr>
      </p:pic>
      <p:sp>
        <p:nvSpPr>
          <p:cNvPr id="3" name="Rectangle 2"/>
          <p:cNvSpPr/>
          <p:nvPr/>
        </p:nvSpPr>
        <p:spPr>
          <a:xfrm>
            <a:off x="755373" y="661593"/>
            <a:ext cx="10561011" cy="769441"/>
          </a:xfrm>
          <a:prstGeom prst="rect">
            <a:avLst/>
          </a:prstGeom>
        </p:spPr>
        <p:txBody>
          <a:bodyPr wrap="square">
            <a:spAutoFit/>
          </a:bodyPr>
          <a:lstStyle/>
          <a:p>
            <a:r>
              <a:rPr lang="en-US" sz="2200" dirty="0">
                <a:solidFill>
                  <a:schemeClr val="tx1">
                    <a:lumMod val="65000"/>
                    <a:lumOff val="35000"/>
                  </a:schemeClr>
                </a:solidFill>
                <a:latin typeface="Garamond" panose="02020404030301010803" pitchFamily="18" charset="0"/>
              </a:rPr>
              <a:t>AUFS is a </a:t>
            </a:r>
            <a:r>
              <a:rPr lang="en-US" sz="2200" i="1" dirty="0">
                <a:solidFill>
                  <a:schemeClr val="tx1">
                    <a:lumMod val="65000"/>
                    <a:lumOff val="35000"/>
                  </a:schemeClr>
                </a:solidFill>
                <a:latin typeface="Garamond" panose="02020404030301010803" pitchFamily="18" charset="0"/>
              </a:rPr>
              <a:t>union filesystem</a:t>
            </a:r>
            <a:r>
              <a:rPr lang="en-US" sz="2200" dirty="0">
                <a:solidFill>
                  <a:schemeClr val="tx1">
                    <a:lumMod val="65000"/>
                    <a:lumOff val="35000"/>
                  </a:schemeClr>
                </a:solidFill>
                <a:latin typeface="Garamond" panose="02020404030301010803" pitchFamily="18" charset="0"/>
              </a:rPr>
              <a:t>, which means that it layers multiple directories on a single Linux host and presents them as a single directory. </a:t>
            </a:r>
          </a:p>
        </p:txBody>
      </p:sp>
      <p:sp>
        <p:nvSpPr>
          <p:cNvPr id="5" name="Rectangle 4"/>
          <p:cNvSpPr/>
          <p:nvPr/>
        </p:nvSpPr>
        <p:spPr>
          <a:xfrm>
            <a:off x="755373" y="2125233"/>
            <a:ext cx="4588096" cy="4616648"/>
          </a:xfrm>
          <a:prstGeom prst="rect">
            <a:avLst/>
          </a:prstGeom>
        </p:spPr>
        <p:txBody>
          <a:bodyPr wrap="square">
            <a:spAutoFit/>
          </a:bodyPr>
          <a:lstStyle/>
          <a:p>
            <a:pPr marL="285750" indent="-285750">
              <a:buClr>
                <a:srgbClr val="0070C0"/>
              </a:buClr>
              <a:buFont typeface="Arial" charset="0"/>
              <a:buChar char="•"/>
            </a:pPr>
            <a:r>
              <a:rPr lang="en-US" sz="2100" b="1" dirty="0" smtClean="0">
                <a:solidFill>
                  <a:srgbClr val="0070C0"/>
                </a:solidFill>
                <a:latin typeface="Garamond" panose="02020404030301010803" pitchFamily="18" charset="0"/>
              </a:rPr>
              <a:t>diff</a:t>
            </a:r>
            <a:r>
              <a:rPr lang="en-US" sz="2100" dirty="0">
                <a:solidFill>
                  <a:schemeClr val="tx1">
                    <a:lumMod val="65000"/>
                    <a:lumOff val="35000"/>
                  </a:schemeClr>
                </a:solidFill>
                <a:latin typeface="Garamond" panose="02020404030301010803" pitchFamily="18" charset="0"/>
              </a:rPr>
              <a:t>/: the </a:t>
            </a:r>
            <a:r>
              <a:rPr lang="en-US" sz="2100" b="1" dirty="0">
                <a:solidFill>
                  <a:schemeClr val="tx1">
                    <a:lumMod val="65000"/>
                    <a:lumOff val="35000"/>
                  </a:schemeClr>
                </a:solidFill>
                <a:latin typeface="Garamond" panose="02020404030301010803" pitchFamily="18" charset="0"/>
              </a:rPr>
              <a:t>contents</a:t>
            </a:r>
            <a:r>
              <a:rPr lang="en-US" sz="2100" dirty="0">
                <a:solidFill>
                  <a:schemeClr val="tx1">
                    <a:lumMod val="65000"/>
                    <a:lumOff val="35000"/>
                  </a:schemeClr>
                </a:solidFill>
                <a:latin typeface="Garamond" panose="02020404030301010803" pitchFamily="18" charset="0"/>
              </a:rPr>
              <a:t> of each layer, each stored in a separate subdirectory</a:t>
            </a:r>
          </a:p>
          <a:p>
            <a:pPr marL="285750" indent="-285750">
              <a:buClr>
                <a:srgbClr val="0070C0"/>
              </a:buClr>
              <a:buFont typeface="Arial" charset="0"/>
              <a:buChar char="•"/>
            </a:pPr>
            <a:r>
              <a:rPr lang="en-US" sz="2100" b="1" dirty="0">
                <a:solidFill>
                  <a:srgbClr val="0070C0"/>
                </a:solidFill>
                <a:latin typeface="Garamond" panose="02020404030301010803" pitchFamily="18" charset="0"/>
              </a:rPr>
              <a:t>layers</a:t>
            </a:r>
            <a:r>
              <a:rPr lang="en-US" sz="2100" dirty="0">
                <a:solidFill>
                  <a:schemeClr val="tx1">
                    <a:lumMod val="65000"/>
                    <a:lumOff val="35000"/>
                  </a:schemeClr>
                </a:solidFill>
                <a:latin typeface="Garamond" panose="02020404030301010803" pitchFamily="18" charset="0"/>
              </a:rPr>
              <a:t>/: metadata about how image layers are stacked. This directory contains one file for each image or container layer on the Docker host. Each file contains the IDs of all the layers below it in the stack (its parents).</a:t>
            </a:r>
          </a:p>
          <a:p>
            <a:pPr marL="285750" indent="-285750">
              <a:buClr>
                <a:srgbClr val="0070C0"/>
              </a:buClr>
              <a:buFont typeface="Arial" charset="0"/>
              <a:buChar char="•"/>
            </a:pPr>
            <a:r>
              <a:rPr lang="en-US" sz="2100" b="1" dirty="0" err="1">
                <a:solidFill>
                  <a:srgbClr val="0070C0"/>
                </a:solidFill>
                <a:latin typeface="Garamond" panose="02020404030301010803" pitchFamily="18" charset="0"/>
              </a:rPr>
              <a:t>mnt</a:t>
            </a:r>
            <a:r>
              <a:rPr lang="en-US" sz="2100" dirty="0">
                <a:solidFill>
                  <a:schemeClr val="tx1">
                    <a:lumMod val="65000"/>
                    <a:lumOff val="35000"/>
                  </a:schemeClr>
                </a:solidFill>
                <a:latin typeface="Garamond" panose="02020404030301010803" pitchFamily="18" charset="0"/>
              </a:rPr>
              <a:t>/: Mount points, one per image or container layer, which are used to assemble and mount the unified filesystem for a container. For images, which are read-only, these directories will always be empty.</a:t>
            </a:r>
          </a:p>
        </p:txBody>
      </p:sp>
      <p:sp>
        <p:nvSpPr>
          <p:cNvPr id="6" name="Rectangle 5"/>
          <p:cNvSpPr/>
          <p:nvPr/>
        </p:nvSpPr>
        <p:spPr>
          <a:xfrm>
            <a:off x="755373" y="1385409"/>
            <a:ext cx="10316818" cy="769441"/>
          </a:xfrm>
          <a:prstGeom prst="rect">
            <a:avLst/>
          </a:prstGeom>
        </p:spPr>
        <p:txBody>
          <a:bodyPr wrap="square">
            <a:spAutoFit/>
          </a:bodyPr>
          <a:lstStyle/>
          <a:p>
            <a:r>
              <a:rPr lang="en-US" sz="2200" dirty="0">
                <a:solidFill>
                  <a:schemeClr val="tx1">
                    <a:lumMod val="65000"/>
                    <a:lumOff val="35000"/>
                  </a:schemeClr>
                </a:solidFill>
                <a:latin typeface="Garamond" panose="02020404030301010803" pitchFamily="18" charset="0"/>
              </a:rPr>
              <a:t>All of the information about the image and container layers is stored in subdirectories of </a:t>
            </a:r>
            <a:r>
              <a:rPr lang="en-US" sz="2200" b="1" dirty="0">
                <a:solidFill>
                  <a:srgbClr val="0070C0"/>
                </a:solidFill>
                <a:latin typeface="Garamond" panose="02020404030301010803" pitchFamily="18" charset="0"/>
              </a:rPr>
              <a:t>/</a:t>
            </a:r>
            <a:r>
              <a:rPr lang="en-US" sz="2200" b="1" dirty="0" err="1">
                <a:solidFill>
                  <a:srgbClr val="0070C0"/>
                </a:solidFill>
                <a:latin typeface="Garamond" panose="02020404030301010803" pitchFamily="18" charset="0"/>
              </a:rPr>
              <a:t>var</a:t>
            </a:r>
            <a:r>
              <a:rPr lang="en-US" sz="2200" b="1" dirty="0">
                <a:solidFill>
                  <a:srgbClr val="0070C0"/>
                </a:solidFill>
                <a:latin typeface="Garamond" panose="02020404030301010803" pitchFamily="18" charset="0"/>
              </a:rPr>
              <a:t>/lib/docker/</a:t>
            </a:r>
            <a:r>
              <a:rPr lang="en-US" sz="2200" b="1" dirty="0" err="1">
                <a:solidFill>
                  <a:srgbClr val="0070C0"/>
                </a:solidFill>
                <a:latin typeface="Garamond" panose="02020404030301010803" pitchFamily="18" charset="0"/>
              </a:rPr>
              <a:t>aufs</a:t>
            </a:r>
            <a:r>
              <a:rPr lang="en-US" sz="2200" b="1" dirty="0">
                <a:solidFill>
                  <a:srgbClr val="0070C0"/>
                </a:solidFill>
                <a:latin typeface="Garamond" panose="02020404030301010803" pitchFamily="18" charset="0"/>
              </a:rPr>
              <a:t>/</a:t>
            </a:r>
            <a:r>
              <a:rPr lang="en-US" sz="2200" b="1" dirty="0">
                <a:solidFill>
                  <a:schemeClr val="tx1">
                    <a:lumMod val="65000"/>
                    <a:lumOff val="35000"/>
                  </a:schemeClr>
                </a:solidFill>
                <a:latin typeface="Garamond" panose="02020404030301010803" pitchFamily="18" charset="0"/>
              </a:rPr>
              <a:t>.</a:t>
            </a:r>
          </a:p>
        </p:txBody>
      </p:sp>
      <p:sp>
        <p:nvSpPr>
          <p:cNvPr id="17" name="Rectángulo 6"/>
          <p:cNvSpPr/>
          <p:nvPr/>
        </p:nvSpPr>
        <p:spPr>
          <a:xfrm>
            <a:off x="8744988" y="6316707"/>
            <a:ext cx="3447011" cy="556954"/>
          </a:xfrm>
          <a:custGeom>
            <a:avLst/>
            <a:gdLst/>
            <a:ahLst/>
            <a:cxnLst>
              <a:cxn ang="0">
                <a:pos x="wd2" y="hd2"/>
              </a:cxn>
              <a:cxn ang="5400000">
                <a:pos x="wd2" y="hd2"/>
              </a:cxn>
              <a:cxn ang="10800000">
                <a:pos x="wd2" y="hd2"/>
              </a:cxn>
              <a:cxn ang="16200000">
                <a:pos x="wd2" y="hd2"/>
              </a:cxn>
            </a:cxnLst>
            <a:rect l="0" t="0" r="r" b="b"/>
            <a:pathLst>
              <a:path w="21600" h="21600" extrusionOk="0">
                <a:moveTo>
                  <a:pt x="13439" y="322"/>
                </a:moveTo>
                <a:lnTo>
                  <a:pt x="21600" y="0"/>
                </a:lnTo>
                <a:lnTo>
                  <a:pt x="21600" y="21600"/>
                </a:lnTo>
                <a:lnTo>
                  <a:pt x="0" y="21278"/>
                </a:lnTo>
                <a:lnTo>
                  <a:pt x="13439" y="322"/>
                </a:lnTo>
                <a:close/>
              </a:path>
            </a:pathLst>
          </a:custGeom>
          <a:solidFill>
            <a:srgbClr val="0070C0"/>
          </a:solidFill>
          <a:ln w="12700">
            <a:miter lim="400000"/>
          </a:ln>
        </p:spPr>
        <p:txBody>
          <a:bodyPr lIns="45719" rIns="45719" anchor="ctr"/>
          <a:lstStyle/>
          <a:p>
            <a:pPr algn="ctr">
              <a:defRPr>
                <a:solidFill>
                  <a:srgbClr val="FFFFFF"/>
                </a:solidFill>
              </a:defRPr>
            </a:pPr>
            <a:endParaRPr/>
          </a:p>
        </p:txBody>
      </p:sp>
      <p:grpSp>
        <p:nvGrpSpPr>
          <p:cNvPr id="18" name="Group 17"/>
          <p:cNvGrpSpPr/>
          <p:nvPr/>
        </p:nvGrpSpPr>
        <p:grpSpPr>
          <a:xfrm>
            <a:off x="10331355" y="6316707"/>
            <a:ext cx="1861153" cy="555251"/>
            <a:chOff x="9523412" y="6029866"/>
            <a:chExt cx="1871091" cy="525780"/>
          </a:xfrm>
        </p:grpSpPr>
        <p:sp>
          <p:nvSpPr>
            <p:cNvPr id="19" name="object 10"/>
            <p:cNvSpPr/>
            <p:nvPr/>
          </p:nvSpPr>
          <p:spPr>
            <a:xfrm>
              <a:off x="9523412" y="6138070"/>
              <a:ext cx="1763268" cy="417576"/>
            </a:xfrm>
            <a:prstGeom prst="rect">
              <a:avLst/>
            </a:prstGeom>
            <a:blipFill>
              <a:blip r:embed="rId5" cstate="print"/>
              <a:stretch>
                <a:fillRect/>
              </a:stretch>
            </a:blipFill>
          </p:spPr>
          <p:txBody>
            <a:bodyPr wrap="square" lIns="0" tIns="0" rIns="0" bIns="0" rtlCol="0"/>
            <a:lstStyle/>
            <a:p>
              <a:endParaRPr/>
            </a:p>
          </p:txBody>
        </p:sp>
        <p:sp>
          <p:nvSpPr>
            <p:cNvPr id="20" name="object 12"/>
            <p:cNvSpPr/>
            <p:nvPr/>
          </p:nvSpPr>
          <p:spPr>
            <a:xfrm>
              <a:off x="11178857" y="6029866"/>
              <a:ext cx="215646" cy="216408"/>
            </a:xfrm>
            <a:prstGeom prst="rect">
              <a:avLst/>
            </a:prstGeom>
            <a:blipFill>
              <a:blip r:embed="rId6" cstate="print"/>
              <a:stretch>
                <a:fillRect/>
              </a:stretch>
            </a:blipFill>
          </p:spPr>
          <p:txBody>
            <a:bodyPr wrap="square" lIns="0" tIns="0" rIns="0" bIns="0" rtlCol="0"/>
            <a:lstStyle/>
            <a:p>
              <a:endParaRPr/>
            </a:p>
          </p:txBody>
        </p:sp>
      </p:grpSp>
      <p:sp>
        <p:nvSpPr>
          <p:cNvPr id="21" name="Content Placeholder 1"/>
          <p:cNvSpPr txBox="1"/>
          <p:nvPr/>
        </p:nvSpPr>
        <p:spPr>
          <a:xfrm>
            <a:off x="-13648" y="0"/>
            <a:ext cx="5609775" cy="523216"/>
          </a:xfrm>
          <a:prstGeom prst="rect">
            <a:avLst/>
          </a:prstGeom>
          <a:solidFill>
            <a:srgbClr val="0070C0"/>
          </a:solidFill>
          <a:ln/>
          <a:extLst>
            <a:ext uri="{C572A759-6A51-4108-AA02-DFA0A04FC94B}">
              <ma14:wrappingTextBoxFlag xmlns:ma14="http://schemas.microsoft.com/office/mac/drawingml/2011/main" xmlns="" val="1"/>
            </a:ext>
          </a:extLst>
        </p:spPr>
        <p:style>
          <a:lnRef idx="1">
            <a:schemeClr val="accent1"/>
          </a:lnRef>
          <a:fillRef idx="2">
            <a:schemeClr val="accent1"/>
          </a:fillRef>
          <a:effectRef idx="1">
            <a:schemeClr val="accent1"/>
          </a:effectRef>
          <a:fontRef idx="minor">
            <a:schemeClr val="dk1"/>
          </a:fontRef>
        </p:style>
        <p:txBody>
          <a:bodyPr wrap="square" lIns="60958" tIns="60958" rIns="60958" bIns="60958">
            <a:spAutoFit/>
          </a:bodyPr>
          <a:lstStyle>
            <a:lvl1pPr indent="609584" defTabSz="914378">
              <a:spcBef>
                <a:spcPts val="800"/>
              </a:spcBef>
              <a:defRPr sz="2600" cap="small">
                <a:solidFill>
                  <a:srgbClr val="F2F2F2"/>
                </a:solidFill>
                <a:latin typeface="Trebuchet MS"/>
                <a:ea typeface="Trebuchet MS"/>
                <a:cs typeface="Trebuchet MS"/>
                <a:sym typeface="Trebuchet MS"/>
              </a:defRPr>
            </a:lvl1pPr>
          </a:lstStyle>
          <a:p>
            <a:r>
              <a:rPr lang="en-US" b="1" dirty="0">
                <a:latin typeface="Garamond" panose="02020404030301010803" pitchFamily="18" charset="0"/>
              </a:rPr>
              <a:t>Storage with </a:t>
            </a:r>
            <a:r>
              <a:rPr lang="en-US" b="1" dirty="0" err="1">
                <a:latin typeface="Garamond" panose="02020404030301010803" pitchFamily="18" charset="0"/>
              </a:rPr>
              <a:t>Docker</a:t>
            </a:r>
            <a:endParaRPr lang="en-US" b="1" dirty="0">
              <a:latin typeface="Garamond" panose="02020404030301010803" pitchFamily="18" charset="0"/>
            </a:endParaRPr>
          </a:p>
        </p:txBody>
      </p:sp>
    </p:spTree>
    <p:extLst>
      <p:ext uri="{BB962C8B-B14F-4D97-AF65-F5344CB8AC3E}">
        <p14:creationId xmlns:p14="http://schemas.microsoft.com/office/powerpoint/2010/main" val="1658069411"/>
      </p:ext>
    </p:extLst>
  </p:cSld>
  <p:clrMapOvr>
    <a:masterClrMapping/>
  </p:clrMapOvr>
  <mc:AlternateContent xmlns:mc="http://schemas.openxmlformats.org/markup-compatibility/2006" xmlns:p14="http://schemas.microsoft.com/office/powerpoint/2010/main">
    <mc:Choice Requires="p14">
      <p:transition spd="slow" p14:dur="1200">
        <p:push dir="u"/>
      </p:transition>
    </mc:Choice>
    <mc:Fallback xmlns="">
      <p:transition spd="slow">
        <p:push dir="u"/>
      </p:transition>
    </mc:Fallback>
  </mc:AlternateContent>
</p:sld>
</file>

<file path=ppt/theme/theme1.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5B9BD5"/>
      </a:accent1>
      <a:accent2>
        <a:srgbClr val="ED7D31"/>
      </a:accent2>
      <a:accent3>
        <a:srgbClr val="A5A5A5"/>
      </a:accent3>
      <a:accent4>
        <a:srgbClr val="FFC000"/>
      </a:accent4>
      <a:accent5>
        <a:srgbClr val="4472C4"/>
      </a:accent5>
      <a:accent6>
        <a:srgbClr val="70AD47"/>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5B9BD5"/>
      </a:accent1>
      <a:accent2>
        <a:srgbClr val="ED7D31"/>
      </a:accent2>
      <a:accent3>
        <a:srgbClr val="A5A5A5"/>
      </a:accent3>
      <a:accent4>
        <a:srgbClr val="FFC000"/>
      </a:accent4>
      <a:accent5>
        <a:srgbClr val="4472C4"/>
      </a:accent5>
      <a:accent6>
        <a:srgbClr val="70AD47"/>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3505</TotalTime>
  <Words>2539</Words>
  <Application>Microsoft Office PowerPoint</Application>
  <PresentationFormat>Widescreen</PresentationFormat>
  <Paragraphs>388</Paragraphs>
  <Slides>38</Slides>
  <Notes>35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38</vt:i4>
      </vt:variant>
    </vt:vector>
  </HeadingPairs>
  <TitlesOfParts>
    <vt:vector size="45" baseType="lpstr">
      <vt:lpstr>Arial</vt:lpstr>
      <vt:lpstr>Calibri</vt:lpstr>
      <vt:lpstr>Calibri Light</vt:lpstr>
      <vt:lpstr>Garamond</vt:lpstr>
      <vt:lpstr>Trebuchet MS</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Trupti Pai</dc:creator>
  <cp:lastModifiedBy>Malik, Gaurav (Contractor)</cp:lastModifiedBy>
  <cp:revision>1090</cp:revision>
  <dcterms:modified xsi:type="dcterms:W3CDTF">2017-09-18T16:27:02Z</dcterms:modified>
</cp:coreProperties>
</file>